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3" r:id="rId17"/>
    <p:sldId id="271" r:id="rId18"/>
    <p:sldId id="270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957"/>
    <a:srgbClr val="6F293E"/>
    <a:srgbClr val="90BA8D"/>
    <a:srgbClr val="67A163"/>
    <a:srgbClr val="9C9180"/>
    <a:srgbClr val="837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EC01DC-7FE9-40CF-B286-66A2EDD81CB5}" v="14" dt="2026-05-23T12:09:21.7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o Helio mulato da silva" userId="6575ae7fa28e3d68" providerId="LiveId" clId="{FEDA0EEC-E26E-4FB2-BFBE-6A523A050C92}"/>
    <pc:docChg chg="custSel addSld modSld">
      <pc:chgData name="Joao Helio mulato da silva" userId="6575ae7fa28e3d68" providerId="LiveId" clId="{FEDA0EEC-E26E-4FB2-BFBE-6A523A050C92}" dt="2026-05-23T12:09:25.846" v="71" actId="171"/>
      <pc:docMkLst>
        <pc:docMk/>
      </pc:docMkLst>
      <pc:sldChg chg="addSp delSp modSp add mod delAnim modAnim">
        <pc:chgData name="Joao Helio mulato da silva" userId="6575ae7fa28e3d68" providerId="LiveId" clId="{FEDA0EEC-E26E-4FB2-BFBE-6A523A050C92}" dt="2026-05-23T12:09:21.728" v="70"/>
        <pc:sldMkLst>
          <pc:docMk/>
          <pc:sldMk cId="2042446148" sldId="272"/>
        </pc:sldMkLst>
        <pc:spChg chg="mod">
          <ac:chgData name="Joao Helio mulato da silva" userId="6575ae7fa28e3d68" providerId="LiveId" clId="{FEDA0EEC-E26E-4FB2-BFBE-6A523A050C92}" dt="2026-05-23T12:05:54.940" v="18" actId="404"/>
          <ac:spMkLst>
            <pc:docMk/>
            <pc:sldMk cId="2042446148" sldId="272"/>
            <ac:spMk id="2" creationId="{163EE88E-12FB-D3C5-9089-ADF0EFBA2681}"/>
          </ac:spMkLst>
        </pc:spChg>
        <pc:spChg chg="del">
          <ac:chgData name="Joao Helio mulato da silva" userId="6575ae7fa28e3d68" providerId="LiveId" clId="{FEDA0EEC-E26E-4FB2-BFBE-6A523A050C92}" dt="2026-05-23T12:03:21.937" v="2" actId="478"/>
          <ac:spMkLst>
            <pc:docMk/>
            <pc:sldMk cId="2042446148" sldId="272"/>
            <ac:spMk id="3" creationId="{8305CC82-B52F-F072-D6C5-81EFEC47CFFF}"/>
          </ac:spMkLst>
        </pc:spChg>
        <pc:spChg chg="add mod">
          <ac:chgData name="Joao Helio mulato da silva" userId="6575ae7fa28e3d68" providerId="LiveId" clId="{FEDA0EEC-E26E-4FB2-BFBE-6A523A050C92}" dt="2026-05-23T12:08:12.497" v="48" actId="1076"/>
          <ac:spMkLst>
            <pc:docMk/>
            <pc:sldMk cId="2042446148" sldId="272"/>
            <ac:spMk id="7" creationId="{72ED6FFE-1FBE-FC5B-4B33-F35D643852BA}"/>
          </ac:spMkLst>
        </pc:spChg>
        <pc:spChg chg="del">
          <ac:chgData name="Joao Helio mulato da silva" userId="6575ae7fa28e3d68" providerId="LiveId" clId="{FEDA0EEC-E26E-4FB2-BFBE-6A523A050C92}" dt="2026-05-23T12:03:27.710" v="6" actId="478"/>
          <ac:spMkLst>
            <pc:docMk/>
            <pc:sldMk cId="2042446148" sldId="272"/>
            <ac:spMk id="8" creationId="{63EBF53D-B184-6EA9-6DE8-E393DD3A72E8}"/>
          </ac:spMkLst>
        </pc:spChg>
        <pc:spChg chg="del">
          <ac:chgData name="Joao Helio mulato da silva" userId="6575ae7fa28e3d68" providerId="LiveId" clId="{FEDA0EEC-E26E-4FB2-BFBE-6A523A050C92}" dt="2026-05-23T12:03:21.120" v="1" actId="478"/>
          <ac:spMkLst>
            <pc:docMk/>
            <pc:sldMk cId="2042446148" sldId="272"/>
            <ac:spMk id="11" creationId="{B42043C3-80FB-ED39-DA89-770DCC90C353}"/>
          </ac:spMkLst>
        </pc:spChg>
        <pc:spChg chg="del">
          <ac:chgData name="Joao Helio mulato da silva" userId="6575ae7fa28e3d68" providerId="LiveId" clId="{FEDA0EEC-E26E-4FB2-BFBE-6A523A050C92}" dt="2026-05-23T12:03:25.459" v="4" actId="478"/>
          <ac:spMkLst>
            <pc:docMk/>
            <pc:sldMk cId="2042446148" sldId="272"/>
            <ac:spMk id="12" creationId="{8D960F9F-A714-3A45-B8A1-0A7887DE5C10}"/>
          </ac:spMkLst>
        </pc:spChg>
        <pc:spChg chg="add mod">
          <ac:chgData name="Joao Helio mulato da silva" userId="6575ae7fa28e3d68" providerId="LiveId" clId="{FEDA0EEC-E26E-4FB2-BFBE-6A523A050C92}" dt="2026-05-23T12:08:05.250" v="47" actId="121"/>
          <ac:spMkLst>
            <pc:docMk/>
            <pc:sldMk cId="2042446148" sldId="272"/>
            <ac:spMk id="13" creationId="{17EE2742-089E-E94B-63EC-DA4946C4B144}"/>
          </ac:spMkLst>
        </pc:spChg>
        <pc:cxnChg chg="del">
          <ac:chgData name="Joao Helio mulato da silva" userId="6575ae7fa28e3d68" providerId="LiveId" clId="{FEDA0EEC-E26E-4FB2-BFBE-6A523A050C92}" dt="2026-05-23T12:03:26.884" v="5" actId="478"/>
          <ac:cxnSpMkLst>
            <pc:docMk/>
            <pc:sldMk cId="2042446148" sldId="272"/>
            <ac:cxnSpMk id="14" creationId="{2EB45519-368C-BFAF-0762-EFAD4A3F0A9E}"/>
          </ac:cxnSpMkLst>
        </pc:cxnChg>
        <pc:cxnChg chg="del">
          <ac:chgData name="Joao Helio mulato da silva" userId="6575ae7fa28e3d68" providerId="LiveId" clId="{FEDA0EEC-E26E-4FB2-BFBE-6A523A050C92}" dt="2026-05-23T12:03:23.461" v="3" actId="478"/>
          <ac:cxnSpMkLst>
            <pc:docMk/>
            <pc:sldMk cId="2042446148" sldId="272"/>
            <ac:cxnSpMk id="17" creationId="{8423CCEF-2394-B7B7-EBD0-C2C52AA57919}"/>
          </ac:cxnSpMkLst>
        </pc:cxnChg>
      </pc:sldChg>
      <pc:sldChg chg="addSp delSp modSp add mod modAnim">
        <pc:chgData name="Joao Helio mulato da silva" userId="6575ae7fa28e3d68" providerId="LiveId" clId="{FEDA0EEC-E26E-4FB2-BFBE-6A523A050C92}" dt="2026-05-23T12:09:25.846" v="71" actId="171"/>
        <pc:sldMkLst>
          <pc:docMk/>
          <pc:sldMk cId="3314306048" sldId="273"/>
        </pc:sldMkLst>
        <pc:spChg chg="del">
          <ac:chgData name="Joao Helio mulato da silva" userId="6575ae7fa28e3d68" providerId="LiveId" clId="{FEDA0EEC-E26E-4FB2-BFBE-6A523A050C92}" dt="2026-05-23T12:08:20.330" v="50" actId="478"/>
          <ac:spMkLst>
            <pc:docMk/>
            <pc:sldMk cId="3314306048" sldId="273"/>
            <ac:spMk id="7" creationId="{35A5C4C1-0C32-38B1-18B3-6EA3C1169E28}"/>
          </ac:spMkLst>
        </pc:spChg>
        <pc:spChg chg="add mod">
          <ac:chgData name="Joao Helio mulato da silva" userId="6575ae7fa28e3d68" providerId="LiveId" clId="{FEDA0EEC-E26E-4FB2-BFBE-6A523A050C92}" dt="2026-05-23T12:08:54.976" v="63" actId="123"/>
          <ac:spMkLst>
            <pc:docMk/>
            <pc:sldMk cId="3314306048" sldId="273"/>
            <ac:spMk id="8" creationId="{49F4ADBD-CC7C-A542-5297-4D45305D80DB}"/>
          </ac:spMkLst>
        </pc:spChg>
        <pc:spChg chg="add mod">
          <ac:chgData name="Joao Helio mulato da silva" userId="6575ae7fa28e3d68" providerId="LiveId" clId="{FEDA0EEC-E26E-4FB2-BFBE-6A523A050C92}" dt="2026-05-23T12:08:54.976" v="63" actId="123"/>
          <ac:spMkLst>
            <pc:docMk/>
            <pc:sldMk cId="3314306048" sldId="273"/>
            <ac:spMk id="11" creationId="{86EAB95B-1493-771F-3887-E976F9D43602}"/>
          </ac:spMkLst>
        </pc:spChg>
        <pc:spChg chg="add mod ord">
          <ac:chgData name="Joao Helio mulato da silva" userId="6575ae7fa28e3d68" providerId="LiveId" clId="{FEDA0EEC-E26E-4FB2-BFBE-6A523A050C92}" dt="2026-05-23T12:09:25.846" v="71" actId="171"/>
          <ac:spMkLst>
            <pc:docMk/>
            <pc:sldMk cId="3314306048" sldId="273"/>
            <ac:spMk id="12" creationId="{98CE921D-E007-A845-A08B-9AF23DBB38EB}"/>
          </ac:spMkLst>
        </pc:spChg>
        <pc:spChg chg="del">
          <ac:chgData name="Joao Helio mulato da silva" userId="6575ae7fa28e3d68" providerId="LiveId" clId="{FEDA0EEC-E26E-4FB2-BFBE-6A523A050C92}" dt="2026-05-23T12:08:20.330" v="50" actId="478"/>
          <ac:spMkLst>
            <pc:docMk/>
            <pc:sldMk cId="3314306048" sldId="273"/>
            <ac:spMk id="13" creationId="{F6567215-81B3-AB8A-E7A8-1106D83050C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D8F305-787A-50F1-97A0-1C850164D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1DE6F8-C3FA-CD5D-3AC9-8A48FC2DE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03F19C-07C6-4988-2FFA-5A6ED06CB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B6D63F-E2A5-A133-338F-678DF1C1A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2237CC-0FF1-2EFE-E736-88EF4ADC1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3674399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3326E3-3BAE-A2E1-EAE3-45A8752BC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F6DE7B8-5941-3F6E-1E9B-E6384653C5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23040D-A72E-D832-AACC-74E4EB573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3C117D-5521-BB08-3271-097A71ED0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5B17C9-1E36-77E5-511F-881FD7B4D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8122625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5CC4DC7-D28F-A310-51D3-D8CFC3A98C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A3781F1-99FD-887B-5039-DAE9C9CAB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BE1900-B668-8273-D4D4-23BCA8EE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3765EB-7C42-1DDE-FD86-F96DB0A6C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33CF55-D8B7-0CAD-CA01-75F71FE97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6992051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C821A7-F726-DAD8-EA05-5815928AE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5FE282-F6DE-000E-350D-E3D743EE7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5F09454-F3BB-512E-9509-22FCAD65A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965C40-6C5B-B4A5-0D9C-598577B4E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6C5178-7324-DD42-0EAB-7FF4B0A3F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9063526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27A777-7979-C1E8-5896-178DD00AA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C95B61C-AF92-3884-F74B-5E4DD8F56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C15D48-C3FC-0B94-1641-ADDD85670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76A741-1FC0-FEE4-30F1-7CED12CD5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989AFF-86DE-3AD8-1763-79801429D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622769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D0B1B0-7B74-6A76-E903-258B33D64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632B56-9D79-F47D-6F36-8F9378F9A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B4DF154-7412-513B-44D6-8CCB6A6226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6C0BB80-7F12-E673-F287-D67E06683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68D2F03-8B33-8EAB-4DF1-11146AB6B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27E183-EC26-DD48-A02D-E04C45C6C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3894706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A0B25F-9881-F58C-AB89-BB3E8306C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DF21165-5AAB-44D6-E460-9D904DBCC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12AC076-C512-957B-8171-95543C722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593FB62-2B29-1E57-B59B-987BD18C1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3E6BFDF-6D43-7AC3-9C66-7FECA64F90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0EA4370-3754-36CC-9377-F81A262FB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58FEA6-908D-7B4F-2BA9-A0BCBF11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5A6EDAA-62DB-DDAC-8C81-82A763165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07615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8CCCA-16D3-0FDB-EF42-CF90C861F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61AE6A7-1EDA-F09B-89B3-C9D4BDB5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E9CDD02-5215-E2A9-9035-A3DC3BF29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C3984EB-0AAE-1A9A-74BF-2D112181E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899120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4458D99-8B39-2CDC-4C9D-2496067BD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9DC282C-7A9B-D963-1F89-6659999FD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913C42E-4ADB-1468-11FB-178E6E14A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5168995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A91071-B9F6-137B-4524-1089DA6D2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3AF787-7D07-72AB-01CA-E4A796878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911FB27-81DF-026A-60F4-53D8A20DE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4C8086-0B93-829F-0CD5-15F37092D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0655A6A-AE76-EC91-01EB-CD89516CC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99D8BE-4DEA-6110-B68E-BA001B691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3465150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56D6D4-A5C7-934F-CFD0-6A4FAC502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D0A8732-391D-93FB-C086-F59B7A838E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31E6C97-CD4A-3756-5A36-7E0F543FE7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A50CB85-4D49-F172-CE7F-7A2D2C4DD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B5A30E-BF0C-D837-85F7-078AB49D7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517165B-A69E-8151-B8B4-F582BBE16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709314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C301577-A79A-CE83-E879-C99E6CD93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E557227-6F77-D8A2-B187-D491CA4CB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71F587-B05A-772A-398F-3F4E7BA79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C3D7D1-12C9-48DD-A3F6-9334BA130BD4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FC5EEF-D17E-F486-0C35-65CF4CDFF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547291-CBC5-4F79-6754-2CDB4C30E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D4C889-F4BA-47C2-8FC5-E363C1D10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478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20627823">
            <a:off x="8968893" y="353747"/>
            <a:ext cx="5143971" cy="6392878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D782B17-6DDA-8E9B-8A0F-ACEA312505A9}"/>
              </a:ext>
            </a:extLst>
          </p:cNvPr>
          <p:cNvSpPr txBox="1"/>
          <p:nvPr/>
        </p:nvSpPr>
        <p:spPr>
          <a:xfrm>
            <a:off x="770423" y="1493885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004|2</a:t>
            </a:r>
            <a:r>
              <a:rPr lang="pt-BR" sz="32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C061A351-9DDA-9069-4FA1-C337FF9DC344}"/>
              </a:ext>
            </a:extLst>
          </p:cNvPr>
          <p:cNvSpPr/>
          <p:nvPr/>
        </p:nvSpPr>
        <p:spPr>
          <a:xfrm>
            <a:off x="626724" y="1493885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E2E4ACD-C22B-1E38-391B-95734549881B}"/>
              </a:ext>
            </a:extLst>
          </p:cNvPr>
          <p:cNvSpPr txBox="1"/>
          <p:nvPr/>
        </p:nvSpPr>
        <p:spPr>
          <a:xfrm>
            <a:off x="626724" y="2960289"/>
            <a:ext cx="95751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lente da verdade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9812D66-24E0-8D2A-6101-1D1CD59CA1A7}"/>
              </a:ext>
            </a:extLst>
          </p:cNvPr>
          <p:cNvSpPr txBox="1"/>
          <p:nvPr/>
        </p:nvSpPr>
        <p:spPr>
          <a:xfrm>
            <a:off x="626724" y="3750451"/>
            <a:ext cx="5756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realismo e o naturalismo na literatura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B9E2D33C-A7CB-5667-504A-ED4F322BB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943" y="1831760"/>
            <a:ext cx="5272265" cy="351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2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2564012" y="827265"/>
            <a:ext cx="7063976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Sob a lente: Dissecando o realismo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8EC6206-A31C-2055-9ED7-87421282E25E}"/>
              </a:ext>
            </a:extLst>
          </p:cNvPr>
          <p:cNvSpPr/>
          <p:nvPr/>
        </p:nvSpPr>
        <p:spPr>
          <a:xfrm>
            <a:off x="3524353" y="2147823"/>
            <a:ext cx="5200344" cy="242043"/>
          </a:xfrm>
          <a:prstGeom prst="rect">
            <a:avLst/>
          </a:prstGeom>
          <a:solidFill>
            <a:srgbClr val="D1BD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AEB10588-7922-215D-7820-941F11751034}"/>
              </a:ext>
            </a:extLst>
          </p:cNvPr>
          <p:cNvSpPr/>
          <p:nvPr/>
        </p:nvSpPr>
        <p:spPr>
          <a:xfrm>
            <a:off x="3401507" y="2569603"/>
            <a:ext cx="5411020" cy="255980"/>
          </a:xfrm>
          <a:prstGeom prst="rect">
            <a:avLst/>
          </a:prstGeom>
          <a:solidFill>
            <a:srgbClr val="D1BD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3D291E8-D5F8-6B23-D2F9-F2992939D54C}"/>
              </a:ext>
            </a:extLst>
          </p:cNvPr>
          <p:cNvSpPr/>
          <p:nvPr/>
        </p:nvSpPr>
        <p:spPr>
          <a:xfrm>
            <a:off x="3419015" y="3080501"/>
            <a:ext cx="5411020" cy="255980"/>
          </a:xfrm>
          <a:prstGeom prst="rect">
            <a:avLst/>
          </a:prstGeom>
          <a:solidFill>
            <a:srgbClr val="D1BD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B213B1CE-88B0-1116-3667-821EF952E46A}"/>
              </a:ext>
            </a:extLst>
          </p:cNvPr>
          <p:cNvSpPr/>
          <p:nvPr/>
        </p:nvSpPr>
        <p:spPr>
          <a:xfrm>
            <a:off x="3419015" y="3543558"/>
            <a:ext cx="5411020" cy="255980"/>
          </a:xfrm>
          <a:prstGeom prst="rect">
            <a:avLst/>
          </a:prstGeom>
          <a:solidFill>
            <a:srgbClr val="D1BD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BF62323D-E1F3-D3B7-3919-EAE16BB8249D}"/>
              </a:ext>
            </a:extLst>
          </p:cNvPr>
          <p:cNvSpPr/>
          <p:nvPr/>
        </p:nvSpPr>
        <p:spPr>
          <a:xfrm>
            <a:off x="3419015" y="4076797"/>
            <a:ext cx="5411020" cy="255980"/>
          </a:xfrm>
          <a:prstGeom prst="rect">
            <a:avLst/>
          </a:prstGeom>
          <a:solidFill>
            <a:srgbClr val="D1BD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E3C01E5C-9816-5C30-1AB0-D0F089A5CF15}"/>
              </a:ext>
            </a:extLst>
          </p:cNvPr>
          <p:cNvSpPr/>
          <p:nvPr/>
        </p:nvSpPr>
        <p:spPr>
          <a:xfrm>
            <a:off x="4847422" y="4524087"/>
            <a:ext cx="2445744" cy="255980"/>
          </a:xfrm>
          <a:prstGeom prst="rect">
            <a:avLst/>
          </a:prstGeom>
          <a:solidFill>
            <a:srgbClr val="D1BD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2BE686E-7E50-AE65-B4E2-9D510400B8E6}"/>
              </a:ext>
            </a:extLst>
          </p:cNvPr>
          <p:cNvSpPr txBox="1"/>
          <p:nvPr/>
        </p:nvSpPr>
        <p:spPr>
          <a:xfrm>
            <a:off x="3186001" y="1819029"/>
            <a:ext cx="58199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i="1" dirty="0">
                <a:solidFill>
                  <a:srgbClr val="6F29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 vida de </a:t>
            </a:r>
            <a:r>
              <a:rPr lang="pt-BR" sz="3200" i="1" dirty="0" err="1">
                <a:solidFill>
                  <a:srgbClr val="6F29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Ena</a:t>
            </a:r>
            <a:r>
              <a:rPr lang="pt-BR" sz="3200" i="1" dirty="0">
                <a:solidFill>
                  <a:srgbClr val="6F29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era fria como um</a:t>
            </a:r>
          </a:p>
          <a:p>
            <a:pPr algn="ctr"/>
            <a:r>
              <a:rPr lang="pt-BR" sz="3200" i="1" dirty="0">
                <a:solidFill>
                  <a:srgbClr val="6F29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Sótão cuja claraboia olha para o norte, e o tédio, aranha silenciosa, fiava a sua teia na sombra em todos os cantos do seu coração.”</a:t>
            </a: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80864211-2184-50C9-358E-366D254F8E4E}"/>
              </a:ext>
            </a:extLst>
          </p:cNvPr>
          <p:cNvSpPr/>
          <p:nvPr/>
        </p:nvSpPr>
        <p:spPr>
          <a:xfrm>
            <a:off x="6491113" y="1871308"/>
            <a:ext cx="683046" cy="533196"/>
          </a:xfrm>
          <a:prstGeom prst="ellipse">
            <a:avLst/>
          </a:pr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0CA9397E-6F7E-0B8D-ACB3-859E14D0F590}"/>
              </a:ext>
            </a:extLst>
          </p:cNvPr>
          <p:cNvSpPr/>
          <p:nvPr/>
        </p:nvSpPr>
        <p:spPr>
          <a:xfrm>
            <a:off x="5760967" y="2830069"/>
            <a:ext cx="1014405" cy="533196"/>
          </a:xfrm>
          <a:prstGeom prst="ellipse">
            <a:avLst/>
          </a:pr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orma Livre: Forma 30">
            <a:extLst>
              <a:ext uri="{FF2B5EF4-FFF2-40B4-BE49-F238E27FC236}">
                <a16:creationId xmlns:a16="http://schemas.microsoft.com/office/drawing/2014/main" id="{C25AD72F-1B31-B596-DBED-5E3EF9EB414F}"/>
              </a:ext>
            </a:extLst>
          </p:cNvPr>
          <p:cNvSpPr/>
          <p:nvPr/>
        </p:nvSpPr>
        <p:spPr>
          <a:xfrm>
            <a:off x="1773716" y="1487200"/>
            <a:ext cx="5067759" cy="2104299"/>
          </a:xfrm>
          <a:custGeom>
            <a:avLst/>
            <a:gdLst>
              <a:gd name="connsiteX0" fmla="*/ 5067759 w 5067759"/>
              <a:gd name="connsiteY0" fmla="*/ 385667 h 2104299"/>
              <a:gd name="connsiteX1" fmla="*/ 2082188 w 5067759"/>
              <a:gd name="connsiteY1" fmla="*/ 121263 h 2104299"/>
              <a:gd name="connsiteX2" fmla="*/ 0 w 5067759"/>
              <a:gd name="connsiteY2" fmla="*/ 2104299 h 21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7759" h="2104299">
                <a:moveTo>
                  <a:pt x="5067759" y="385667"/>
                </a:moveTo>
                <a:cubicBezTo>
                  <a:pt x="3997286" y="110245"/>
                  <a:pt x="2926814" y="-165176"/>
                  <a:pt x="2082188" y="121263"/>
                </a:cubicBezTo>
                <a:cubicBezTo>
                  <a:pt x="1237562" y="407702"/>
                  <a:pt x="618781" y="1256000"/>
                  <a:pt x="0" y="2104299"/>
                </a:cubicBezTo>
              </a:path>
            </a:pathLst>
          </a:cu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orma Livre: Forma 31">
            <a:extLst>
              <a:ext uri="{FF2B5EF4-FFF2-40B4-BE49-F238E27FC236}">
                <a16:creationId xmlns:a16="http://schemas.microsoft.com/office/drawing/2014/main" id="{B5E13A5E-2401-EACD-463E-B65C57F857F9}"/>
              </a:ext>
            </a:extLst>
          </p:cNvPr>
          <p:cNvSpPr/>
          <p:nvPr/>
        </p:nvSpPr>
        <p:spPr>
          <a:xfrm>
            <a:off x="1773716" y="2840596"/>
            <a:ext cx="4076241" cy="750903"/>
          </a:xfrm>
          <a:custGeom>
            <a:avLst/>
            <a:gdLst>
              <a:gd name="connsiteX0" fmla="*/ 4076241 w 4076241"/>
              <a:gd name="connsiteY0" fmla="*/ 89891 h 750903"/>
              <a:gd name="connsiteX1" fmla="*/ 1288973 w 4076241"/>
              <a:gd name="connsiteY1" fmla="*/ 56840 h 750903"/>
              <a:gd name="connsiteX2" fmla="*/ 0 w 4076241"/>
              <a:gd name="connsiteY2" fmla="*/ 750903 h 75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6241" h="750903">
                <a:moveTo>
                  <a:pt x="4076241" y="89891"/>
                </a:moveTo>
                <a:cubicBezTo>
                  <a:pt x="3022293" y="18281"/>
                  <a:pt x="1968346" y="-53329"/>
                  <a:pt x="1288973" y="56840"/>
                </a:cubicBezTo>
                <a:cubicBezTo>
                  <a:pt x="609600" y="167009"/>
                  <a:pt x="304800" y="458956"/>
                  <a:pt x="0" y="750903"/>
                </a:cubicBezTo>
              </a:path>
            </a:pathLst>
          </a:cu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5F74417-8429-3DD9-DDC5-2348F79E618B}"/>
              </a:ext>
            </a:extLst>
          </p:cNvPr>
          <p:cNvSpPr txBox="1"/>
          <p:nvPr/>
        </p:nvSpPr>
        <p:spPr>
          <a:xfrm>
            <a:off x="659153" y="3576181"/>
            <a:ext cx="23508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Fim da paixão ardente; 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casamento é um ambiente hostil.</a:t>
            </a: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C64D14F0-6321-39F8-2D3E-78094BD25013}"/>
              </a:ext>
            </a:extLst>
          </p:cNvPr>
          <p:cNvSpPr/>
          <p:nvPr/>
        </p:nvSpPr>
        <p:spPr>
          <a:xfrm>
            <a:off x="6775372" y="2830069"/>
            <a:ext cx="1412285" cy="533196"/>
          </a:xfrm>
          <a:prstGeom prst="ellipse">
            <a:avLst/>
          </a:pr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orma Livre: Forma 37">
            <a:extLst>
              <a:ext uri="{FF2B5EF4-FFF2-40B4-BE49-F238E27FC236}">
                <a16:creationId xmlns:a16="http://schemas.microsoft.com/office/drawing/2014/main" id="{F52872B4-CEB4-FFA7-4A45-911F6BD7FB41}"/>
              </a:ext>
            </a:extLst>
          </p:cNvPr>
          <p:cNvSpPr/>
          <p:nvPr/>
        </p:nvSpPr>
        <p:spPr>
          <a:xfrm>
            <a:off x="8119431" y="2830285"/>
            <a:ext cx="1883885" cy="551893"/>
          </a:xfrm>
          <a:custGeom>
            <a:avLst/>
            <a:gdLst>
              <a:gd name="connsiteX0" fmla="*/ 0 w 1883885"/>
              <a:gd name="connsiteY0" fmla="*/ 144269 h 551893"/>
              <a:gd name="connsiteX1" fmla="*/ 1299991 w 1883885"/>
              <a:gd name="connsiteY1" fmla="*/ 23084 h 551893"/>
              <a:gd name="connsiteX2" fmla="*/ 1883885 w 1883885"/>
              <a:gd name="connsiteY2" fmla="*/ 551893 h 551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3885" h="551893">
                <a:moveTo>
                  <a:pt x="0" y="144269"/>
                </a:moveTo>
                <a:cubicBezTo>
                  <a:pt x="493005" y="49708"/>
                  <a:pt x="986010" y="-44853"/>
                  <a:pt x="1299991" y="23084"/>
                </a:cubicBezTo>
                <a:cubicBezTo>
                  <a:pt x="1613972" y="91021"/>
                  <a:pt x="1748928" y="321457"/>
                  <a:pt x="1883885" y="551893"/>
                </a:cubicBezTo>
              </a:path>
            </a:pathLst>
          </a:cu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798B5249-6FE3-6F40-8DBE-A0CA7FB36C74}"/>
              </a:ext>
            </a:extLst>
          </p:cNvPr>
          <p:cNvSpPr txBox="1"/>
          <p:nvPr/>
        </p:nvSpPr>
        <p:spPr>
          <a:xfrm>
            <a:off x="8911010" y="3385536"/>
            <a:ext cx="23508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Análise psicológica: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vazio existencial que captura e devora a personagem aos poucos.</a:t>
            </a:r>
          </a:p>
        </p:txBody>
      </p:sp>
    </p:spTree>
    <p:extLst>
      <p:ext uri="{BB962C8B-B14F-4D97-AF65-F5344CB8AC3E}">
        <p14:creationId xmlns:p14="http://schemas.microsoft.com/office/powerpoint/2010/main" val="407982903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1" grpId="0"/>
      <p:bldP spid="29" grpId="0" animBg="1"/>
      <p:bldP spid="30" grpId="0" animBg="1"/>
      <p:bldP spid="31" grpId="0" animBg="1"/>
      <p:bldP spid="32" grpId="0" animBg="1"/>
      <p:bldP spid="33" grpId="0"/>
      <p:bldP spid="34" grpId="0" animBg="1"/>
      <p:bldP spid="38" grpId="0" animBg="1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2216604" y="827265"/>
            <a:ext cx="7758793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Sob a lente: Dissecando o naturalismo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8EC6206-A31C-2055-9ED7-87421282E25E}"/>
              </a:ext>
            </a:extLst>
          </p:cNvPr>
          <p:cNvSpPr/>
          <p:nvPr/>
        </p:nvSpPr>
        <p:spPr>
          <a:xfrm>
            <a:off x="3524353" y="2147823"/>
            <a:ext cx="5200344" cy="242043"/>
          </a:xfrm>
          <a:prstGeom prst="rect">
            <a:avLst/>
          </a:prstGeom>
          <a:solidFill>
            <a:srgbClr val="D1BD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AEB10588-7922-215D-7820-941F11751034}"/>
              </a:ext>
            </a:extLst>
          </p:cNvPr>
          <p:cNvSpPr/>
          <p:nvPr/>
        </p:nvSpPr>
        <p:spPr>
          <a:xfrm>
            <a:off x="3401507" y="2569603"/>
            <a:ext cx="5411020" cy="255980"/>
          </a:xfrm>
          <a:prstGeom prst="rect">
            <a:avLst/>
          </a:prstGeom>
          <a:solidFill>
            <a:srgbClr val="D1BD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3D291E8-D5F8-6B23-D2F9-F2992939D54C}"/>
              </a:ext>
            </a:extLst>
          </p:cNvPr>
          <p:cNvSpPr/>
          <p:nvPr/>
        </p:nvSpPr>
        <p:spPr>
          <a:xfrm>
            <a:off x="3419015" y="3080501"/>
            <a:ext cx="5411020" cy="255980"/>
          </a:xfrm>
          <a:prstGeom prst="rect">
            <a:avLst/>
          </a:prstGeom>
          <a:solidFill>
            <a:srgbClr val="D1BD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B213B1CE-88B0-1116-3667-821EF952E46A}"/>
              </a:ext>
            </a:extLst>
          </p:cNvPr>
          <p:cNvSpPr/>
          <p:nvPr/>
        </p:nvSpPr>
        <p:spPr>
          <a:xfrm>
            <a:off x="3419015" y="3543558"/>
            <a:ext cx="5411020" cy="255980"/>
          </a:xfrm>
          <a:prstGeom prst="rect">
            <a:avLst/>
          </a:prstGeom>
          <a:solidFill>
            <a:srgbClr val="D1BD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2BE686E-7E50-AE65-B4E2-9D510400B8E6}"/>
              </a:ext>
            </a:extLst>
          </p:cNvPr>
          <p:cNvSpPr txBox="1"/>
          <p:nvPr/>
        </p:nvSpPr>
        <p:spPr>
          <a:xfrm>
            <a:off x="3186001" y="1819029"/>
            <a:ext cx="58199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i="1" dirty="0">
                <a:solidFill>
                  <a:srgbClr val="6F29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“(...) a carne falou mais alto,</a:t>
            </a:r>
          </a:p>
          <a:p>
            <a:pPr algn="ctr"/>
            <a:r>
              <a:rPr lang="pt-BR" sz="3200" i="1" dirty="0">
                <a:solidFill>
                  <a:srgbClr val="6F29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aquele sangue que fervia e pedia</a:t>
            </a:r>
          </a:p>
          <a:p>
            <a:pPr algn="ctr"/>
            <a:r>
              <a:rPr lang="pt-BR" sz="3200" i="1" dirty="0">
                <a:solidFill>
                  <a:srgbClr val="6F29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espaço para o instinto bruto de </a:t>
            </a:r>
          </a:p>
          <a:p>
            <a:pPr algn="ctr"/>
            <a:r>
              <a:rPr lang="pt-BR" sz="3200" i="1" dirty="0">
                <a:solidFill>
                  <a:srgbClr val="6F29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sobrevivência e prazer.”</a:t>
            </a: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80864211-2184-50C9-358E-366D254F8E4E}"/>
              </a:ext>
            </a:extLst>
          </p:cNvPr>
          <p:cNvSpPr/>
          <p:nvPr/>
        </p:nvSpPr>
        <p:spPr>
          <a:xfrm>
            <a:off x="4816549" y="1871308"/>
            <a:ext cx="1033407" cy="533196"/>
          </a:xfrm>
          <a:prstGeom prst="ellipse">
            <a:avLst/>
          </a:pr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0CA9397E-6F7E-0B8D-ACB3-859E14D0F590}"/>
              </a:ext>
            </a:extLst>
          </p:cNvPr>
          <p:cNvSpPr/>
          <p:nvPr/>
        </p:nvSpPr>
        <p:spPr>
          <a:xfrm>
            <a:off x="4530191" y="2363589"/>
            <a:ext cx="1333347" cy="533196"/>
          </a:xfrm>
          <a:prstGeom prst="ellipse">
            <a:avLst/>
          </a:pr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orma Livre: Forma 30">
            <a:extLst>
              <a:ext uri="{FF2B5EF4-FFF2-40B4-BE49-F238E27FC236}">
                <a16:creationId xmlns:a16="http://schemas.microsoft.com/office/drawing/2014/main" id="{C25AD72F-1B31-B596-DBED-5E3EF9EB414F}"/>
              </a:ext>
            </a:extLst>
          </p:cNvPr>
          <p:cNvSpPr/>
          <p:nvPr/>
        </p:nvSpPr>
        <p:spPr>
          <a:xfrm>
            <a:off x="1830898" y="1682574"/>
            <a:ext cx="3002551" cy="2104299"/>
          </a:xfrm>
          <a:custGeom>
            <a:avLst/>
            <a:gdLst>
              <a:gd name="connsiteX0" fmla="*/ 5067759 w 5067759"/>
              <a:gd name="connsiteY0" fmla="*/ 385667 h 2104299"/>
              <a:gd name="connsiteX1" fmla="*/ 2082188 w 5067759"/>
              <a:gd name="connsiteY1" fmla="*/ 121263 h 2104299"/>
              <a:gd name="connsiteX2" fmla="*/ 0 w 5067759"/>
              <a:gd name="connsiteY2" fmla="*/ 2104299 h 21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7759" h="2104299">
                <a:moveTo>
                  <a:pt x="5067759" y="385667"/>
                </a:moveTo>
                <a:cubicBezTo>
                  <a:pt x="3997286" y="110245"/>
                  <a:pt x="2926814" y="-165176"/>
                  <a:pt x="2082188" y="121263"/>
                </a:cubicBezTo>
                <a:cubicBezTo>
                  <a:pt x="1237562" y="407702"/>
                  <a:pt x="618781" y="1256000"/>
                  <a:pt x="0" y="2104299"/>
                </a:cubicBezTo>
              </a:path>
            </a:pathLst>
          </a:cu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orma Livre: Forma 31">
            <a:extLst>
              <a:ext uri="{FF2B5EF4-FFF2-40B4-BE49-F238E27FC236}">
                <a16:creationId xmlns:a16="http://schemas.microsoft.com/office/drawing/2014/main" id="{B5E13A5E-2401-EACD-463E-B65C57F857F9}"/>
              </a:ext>
            </a:extLst>
          </p:cNvPr>
          <p:cNvSpPr/>
          <p:nvPr/>
        </p:nvSpPr>
        <p:spPr>
          <a:xfrm rot="21133850">
            <a:off x="1774144" y="2846887"/>
            <a:ext cx="2848424" cy="750903"/>
          </a:xfrm>
          <a:custGeom>
            <a:avLst/>
            <a:gdLst>
              <a:gd name="connsiteX0" fmla="*/ 4076241 w 4076241"/>
              <a:gd name="connsiteY0" fmla="*/ 89891 h 750903"/>
              <a:gd name="connsiteX1" fmla="*/ 1288973 w 4076241"/>
              <a:gd name="connsiteY1" fmla="*/ 56840 h 750903"/>
              <a:gd name="connsiteX2" fmla="*/ 0 w 4076241"/>
              <a:gd name="connsiteY2" fmla="*/ 750903 h 75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6241" h="750903">
                <a:moveTo>
                  <a:pt x="4076241" y="89891"/>
                </a:moveTo>
                <a:cubicBezTo>
                  <a:pt x="3022293" y="18281"/>
                  <a:pt x="1968346" y="-53329"/>
                  <a:pt x="1288973" y="56840"/>
                </a:cubicBezTo>
                <a:cubicBezTo>
                  <a:pt x="609600" y="167009"/>
                  <a:pt x="304800" y="458956"/>
                  <a:pt x="0" y="750903"/>
                </a:cubicBezTo>
              </a:path>
            </a:pathLst>
          </a:cu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5F74417-8429-3DD9-DDC5-2348F79E618B}"/>
              </a:ext>
            </a:extLst>
          </p:cNvPr>
          <p:cNvSpPr txBox="1"/>
          <p:nvPr/>
        </p:nvSpPr>
        <p:spPr>
          <a:xfrm>
            <a:off x="659153" y="3670302"/>
            <a:ext cx="23508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Materialismo absoluto; o ser humano é reduzido à sua biologia (Fisiologia).</a:t>
            </a: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C64D14F0-6321-39F8-2D3E-78094BD25013}"/>
              </a:ext>
            </a:extLst>
          </p:cNvPr>
          <p:cNvSpPr/>
          <p:nvPr/>
        </p:nvSpPr>
        <p:spPr>
          <a:xfrm>
            <a:off x="5863538" y="2830069"/>
            <a:ext cx="2390222" cy="533196"/>
          </a:xfrm>
          <a:prstGeom prst="ellipse">
            <a:avLst/>
          </a:pr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orma Livre: Forma 37">
            <a:extLst>
              <a:ext uri="{FF2B5EF4-FFF2-40B4-BE49-F238E27FC236}">
                <a16:creationId xmlns:a16="http://schemas.microsoft.com/office/drawing/2014/main" id="{F52872B4-CEB4-FFA7-4A45-911F6BD7FB41}"/>
              </a:ext>
            </a:extLst>
          </p:cNvPr>
          <p:cNvSpPr/>
          <p:nvPr/>
        </p:nvSpPr>
        <p:spPr>
          <a:xfrm>
            <a:off x="8119431" y="2830285"/>
            <a:ext cx="1883885" cy="551893"/>
          </a:xfrm>
          <a:custGeom>
            <a:avLst/>
            <a:gdLst>
              <a:gd name="connsiteX0" fmla="*/ 0 w 1883885"/>
              <a:gd name="connsiteY0" fmla="*/ 144269 h 551893"/>
              <a:gd name="connsiteX1" fmla="*/ 1299991 w 1883885"/>
              <a:gd name="connsiteY1" fmla="*/ 23084 h 551893"/>
              <a:gd name="connsiteX2" fmla="*/ 1883885 w 1883885"/>
              <a:gd name="connsiteY2" fmla="*/ 551893 h 551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3885" h="551893">
                <a:moveTo>
                  <a:pt x="0" y="144269"/>
                </a:moveTo>
                <a:cubicBezTo>
                  <a:pt x="493005" y="49708"/>
                  <a:pt x="986010" y="-44853"/>
                  <a:pt x="1299991" y="23084"/>
                </a:cubicBezTo>
                <a:cubicBezTo>
                  <a:pt x="1613972" y="91021"/>
                  <a:pt x="1748928" y="321457"/>
                  <a:pt x="1883885" y="551893"/>
                </a:cubicBezTo>
              </a:path>
            </a:pathLst>
          </a:custGeom>
          <a:noFill/>
          <a:ln>
            <a:solidFill>
              <a:srgbClr val="9939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798B5249-6FE3-6F40-8DBE-A0CA7FB36C74}"/>
              </a:ext>
            </a:extLst>
          </p:cNvPr>
          <p:cNvSpPr txBox="1"/>
          <p:nvPr/>
        </p:nvSpPr>
        <p:spPr>
          <a:xfrm>
            <a:off x="8911010" y="3385536"/>
            <a:ext cx="26316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Zoomorfismo: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moralidade desaparece quando a sobrevivência ou o desejo primitivo entram em jogo.</a:t>
            </a:r>
          </a:p>
        </p:txBody>
      </p:sp>
    </p:spTree>
    <p:extLst>
      <p:ext uri="{BB962C8B-B14F-4D97-AF65-F5344CB8AC3E}">
        <p14:creationId xmlns:p14="http://schemas.microsoft.com/office/powerpoint/2010/main" val="61895331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/>
      <p:bldP spid="29" grpId="0" animBg="1"/>
      <p:bldP spid="30" grpId="0" animBg="1"/>
      <p:bldP spid="31" grpId="0" animBg="1"/>
      <p:bldP spid="32" grpId="0" animBg="1"/>
      <p:bldP spid="33" grpId="0"/>
      <p:bldP spid="34" grpId="0" animBg="1"/>
      <p:bldP spid="38" grpId="0" animBg="1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3323799" y="518488"/>
            <a:ext cx="5544402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novo papel do escritor</a:t>
            </a:r>
          </a:p>
        </p:txBody>
      </p:sp>
      <p:pic>
        <p:nvPicPr>
          <p:cNvPr id="13" name="Imagem 12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AFB883A5-12F0-FD2F-4AAA-17CBD9D8AA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-965490"/>
            <a:ext cx="10287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287E140-D62B-7C6B-7641-7993644BE1E1}"/>
              </a:ext>
            </a:extLst>
          </p:cNvPr>
          <p:cNvSpPr txBox="1"/>
          <p:nvPr/>
        </p:nvSpPr>
        <p:spPr>
          <a:xfrm>
            <a:off x="755383" y="3059070"/>
            <a:ext cx="307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Poeta sonhador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(Fuga da realidade)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932574B-94FA-3F82-07D6-F50A21DF8E83}"/>
              </a:ext>
            </a:extLst>
          </p:cNvPr>
          <p:cNvSpPr txBox="1"/>
          <p:nvPr/>
        </p:nvSpPr>
        <p:spPr>
          <a:xfrm>
            <a:off x="4556624" y="3059070"/>
            <a:ext cx="307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Observador crítico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(Diagnóstico social)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0BA62B0-2EDF-D774-0E3E-D5C1DE63645F}"/>
              </a:ext>
            </a:extLst>
          </p:cNvPr>
          <p:cNvSpPr txBox="1"/>
          <p:nvPr/>
        </p:nvSpPr>
        <p:spPr>
          <a:xfrm>
            <a:off x="8357865" y="3059069"/>
            <a:ext cx="307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Cientista social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(Dissecação moral)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9137A0E-5BE9-EB00-2A64-24A26B7124A8}"/>
              </a:ext>
            </a:extLst>
          </p:cNvPr>
          <p:cNvSpPr txBox="1"/>
          <p:nvPr/>
        </p:nvSpPr>
        <p:spPr>
          <a:xfrm>
            <a:off x="2523286" y="4254687"/>
            <a:ext cx="71454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highlight>
                  <a:srgbClr val="993957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Indivíduo Esmagado:</a:t>
            </a:r>
            <a:br>
              <a:rPr lang="pt-BR" sz="2400" b="1" dirty="0">
                <a:solidFill>
                  <a:schemeClr val="bg1"/>
                </a:solidFill>
                <a:highlight>
                  <a:srgbClr val="993957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Realismo e Naturalismo, os espaços (o cortiço, o casamento burguês, o colégio) agem como engrenagens implacáveis que esmagam o livre-arbítrio e corrompem o indivíduo.</a:t>
            </a:r>
          </a:p>
        </p:txBody>
      </p:sp>
    </p:spTree>
    <p:extLst>
      <p:ext uri="{BB962C8B-B14F-4D97-AF65-F5344CB8AC3E}">
        <p14:creationId xmlns:p14="http://schemas.microsoft.com/office/powerpoint/2010/main" val="340832055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8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3472527" y="674007"/>
            <a:ext cx="5246947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Transição: Fim do séc. XIX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0A334DC-2230-4769-2A00-B3E1D1442214}"/>
              </a:ext>
            </a:extLst>
          </p:cNvPr>
          <p:cNvSpPr txBox="1"/>
          <p:nvPr/>
        </p:nvSpPr>
        <p:spPr>
          <a:xfrm>
            <a:off x="912734" y="1732603"/>
            <a:ext cx="3197810" cy="1569660"/>
          </a:xfrm>
          <a:prstGeom prst="rect">
            <a:avLst/>
          </a:prstGeom>
          <a:solidFill>
            <a:srgbClr val="993957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Base Científica</a:t>
            </a:r>
          </a:p>
          <a:p>
            <a:pPr algn="just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Darwin (Evolucionismo)</a:t>
            </a:r>
          </a:p>
          <a:p>
            <a:pPr algn="just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Comte (Positivismo)</a:t>
            </a:r>
          </a:p>
          <a:p>
            <a:pPr algn="just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Taine (Determinismo)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6994156-7006-0835-3293-6F06DFB4F87D}"/>
              </a:ext>
            </a:extLst>
          </p:cNvPr>
          <p:cNvSpPr txBox="1"/>
          <p:nvPr/>
        </p:nvSpPr>
        <p:spPr>
          <a:xfrm>
            <a:off x="8117924" y="1513174"/>
            <a:ext cx="3197810" cy="1938992"/>
          </a:xfrm>
          <a:prstGeom prst="rect">
            <a:avLst/>
          </a:prstGeom>
          <a:solidFill>
            <a:srgbClr val="90BA8D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Realismo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Foco psicológico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Lente: A câmera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Machado de Assis / Flaubert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43B30C5-3647-E5E8-9F81-C679CE48EDE9}"/>
              </a:ext>
            </a:extLst>
          </p:cNvPr>
          <p:cNvSpPr txBox="1"/>
          <p:nvPr/>
        </p:nvSpPr>
        <p:spPr>
          <a:xfrm>
            <a:off x="4168615" y="4598760"/>
            <a:ext cx="3854771" cy="1569660"/>
          </a:xfrm>
          <a:prstGeom prst="rect">
            <a:avLst/>
          </a:prstGeom>
          <a:solidFill>
            <a:srgbClr val="9C91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Naturalismo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Foco psicológico (Chagas)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Lente: O microscópio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Aluísio de Azevedo / Zola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B1E5667-B32F-D342-6F49-F5EC5A9ADABC}"/>
              </a:ext>
            </a:extLst>
          </p:cNvPr>
          <p:cNvSpPr/>
          <p:nvPr/>
        </p:nvSpPr>
        <p:spPr>
          <a:xfrm>
            <a:off x="4660134" y="2969154"/>
            <a:ext cx="2871732" cy="919692"/>
          </a:xfrm>
          <a:prstGeom prst="rect">
            <a:avLst/>
          </a:prstGeom>
          <a:solidFill>
            <a:srgbClr val="90BA8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Transição: 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Fim do Séc. XIX</a:t>
            </a:r>
          </a:p>
        </p:txBody>
      </p:sp>
      <p:cxnSp>
        <p:nvCxnSpPr>
          <p:cNvPr id="19" name="Conector: Angulado 18">
            <a:extLst>
              <a:ext uri="{FF2B5EF4-FFF2-40B4-BE49-F238E27FC236}">
                <a16:creationId xmlns:a16="http://schemas.microsoft.com/office/drawing/2014/main" id="{035328D0-3F6E-07D7-82EC-8945CDF9D4AD}"/>
              </a:ext>
            </a:extLst>
          </p:cNvPr>
          <p:cNvCxnSpPr>
            <a:stCxn id="11" idx="1"/>
            <a:endCxn id="18" idx="3"/>
          </p:cNvCxnSpPr>
          <p:nvPr/>
        </p:nvCxnSpPr>
        <p:spPr>
          <a:xfrm rot="10800000">
            <a:off x="4110544" y="2517434"/>
            <a:ext cx="549590" cy="911567"/>
          </a:xfrm>
          <a:prstGeom prst="bentConnector3">
            <a:avLst/>
          </a:prstGeom>
          <a:ln>
            <a:solidFill>
              <a:srgbClr val="9939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: Angulado 19">
            <a:extLst>
              <a:ext uri="{FF2B5EF4-FFF2-40B4-BE49-F238E27FC236}">
                <a16:creationId xmlns:a16="http://schemas.microsoft.com/office/drawing/2014/main" id="{8BD58ECB-0D1C-6494-AD92-B9ABAD0181C4}"/>
              </a:ext>
            </a:extLst>
          </p:cNvPr>
          <p:cNvCxnSpPr>
            <a:cxnSpLocks/>
            <a:stCxn id="11" idx="3"/>
            <a:endCxn id="7" idx="1"/>
          </p:cNvCxnSpPr>
          <p:nvPr/>
        </p:nvCxnSpPr>
        <p:spPr>
          <a:xfrm flipV="1">
            <a:off x="7531866" y="2482670"/>
            <a:ext cx="586058" cy="946330"/>
          </a:xfrm>
          <a:prstGeom prst="bentConnector3">
            <a:avLst>
              <a:gd name="adj1" fmla="val 50000"/>
            </a:avLst>
          </a:prstGeom>
          <a:ln>
            <a:solidFill>
              <a:srgbClr val="90BA8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: Angulado 22">
            <a:extLst>
              <a:ext uri="{FF2B5EF4-FFF2-40B4-BE49-F238E27FC236}">
                <a16:creationId xmlns:a16="http://schemas.microsoft.com/office/drawing/2014/main" id="{68A022C6-C2EC-590A-D71A-328EF364E5A3}"/>
              </a:ext>
            </a:extLst>
          </p:cNvPr>
          <p:cNvCxnSpPr>
            <a:cxnSpLocks/>
            <a:stCxn id="11" idx="2"/>
            <a:endCxn id="10" idx="0"/>
          </p:cNvCxnSpPr>
          <p:nvPr/>
        </p:nvCxnSpPr>
        <p:spPr>
          <a:xfrm rot="16200000" flipH="1">
            <a:off x="5741043" y="4243802"/>
            <a:ext cx="709914" cy="1"/>
          </a:xfrm>
          <a:prstGeom prst="bentConnector3">
            <a:avLst>
              <a:gd name="adj1" fmla="val 50000"/>
            </a:avLst>
          </a:prstGeom>
          <a:ln>
            <a:solidFill>
              <a:srgbClr val="9C918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20832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P spid="7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2219170" y="674007"/>
            <a:ext cx="7753661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Determinismo e o Bovarismo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0D03E483-00C8-54D2-A646-1699D2CD36F6}"/>
              </a:ext>
            </a:extLst>
          </p:cNvPr>
          <p:cNvCxnSpPr>
            <a:cxnSpLocks/>
          </p:cNvCxnSpPr>
          <p:nvPr/>
        </p:nvCxnSpPr>
        <p:spPr>
          <a:xfrm flipV="1">
            <a:off x="4270873" y="1479436"/>
            <a:ext cx="3385850" cy="183594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6376B6E2-4074-6806-3375-27858D622FF1}"/>
              </a:ext>
            </a:extLst>
          </p:cNvPr>
          <p:cNvCxnSpPr>
            <a:cxnSpLocks/>
          </p:cNvCxnSpPr>
          <p:nvPr/>
        </p:nvCxnSpPr>
        <p:spPr>
          <a:xfrm>
            <a:off x="4270873" y="5937601"/>
            <a:ext cx="3359437" cy="73298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6B1E5667-B32F-D342-6F49-F5EC5A9ADABC}"/>
              </a:ext>
            </a:extLst>
          </p:cNvPr>
          <p:cNvSpPr/>
          <p:nvPr/>
        </p:nvSpPr>
        <p:spPr>
          <a:xfrm>
            <a:off x="1399141" y="1663030"/>
            <a:ext cx="2871732" cy="556047"/>
          </a:xfrm>
          <a:prstGeom prst="rect">
            <a:avLst/>
          </a:prstGeom>
          <a:solidFill>
            <a:srgbClr val="90BA8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Séc. XIX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1596FDE-26CD-D243-43EC-009593A12776}"/>
              </a:ext>
            </a:extLst>
          </p:cNvPr>
          <p:cNvSpPr/>
          <p:nvPr/>
        </p:nvSpPr>
        <p:spPr>
          <a:xfrm>
            <a:off x="1399141" y="2219077"/>
            <a:ext cx="2871732" cy="3718524"/>
          </a:xfrm>
          <a:prstGeom prst="rect">
            <a:avLst/>
          </a:prstGeom>
          <a:solidFill>
            <a:srgbClr val="67A16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Força maior: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meio físico e a classe social.</a:t>
            </a:r>
          </a:p>
          <a:p>
            <a:pPr algn="ctr"/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tédio: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vida real inferior aos livros românticos (Síndrome de Madame Bovary).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1D84B63-B99D-F8E7-E368-3F6CC9DC8F4C}"/>
              </a:ext>
            </a:extLst>
          </p:cNvPr>
          <p:cNvSpPr/>
          <p:nvPr/>
        </p:nvSpPr>
        <p:spPr>
          <a:xfrm>
            <a:off x="7630310" y="1489936"/>
            <a:ext cx="2871732" cy="556047"/>
          </a:xfrm>
          <a:prstGeom prst="rect">
            <a:avLst/>
          </a:prstGeom>
          <a:solidFill>
            <a:srgbClr val="6F29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Séc. XXI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9349376-4AE2-F434-3510-04560C3F9FA8}"/>
              </a:ext>
            </a:extLst>
          </p:cNvPr>
          <p:cNvSpPr/>
          <p:nvPr/>
        </p:nvSpPr>
        <p:spPr>
          <a:xfrm>
            <a:off x="7630310" y="2045983"/>
            <a:ext cx="2871732" cy="3964916"/>
          </a:xfrm>
          <a:prstGeom prst="rect">
            <a:avLst/>
          </a:prstGeom>
          <a:solidFill>
            <a:srgbClr val="99395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Força maior: </a:t>
            </a: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algoritmo e a “bolha das redes sociais nos determinam?</a:t>
            </a:r>
          </a:p>
          <a:p>
            <a:pPr algn="ctr"/>
            <a:endParaRPr lang="pt-B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tédio: A frustração ao comparar a vida real com os “filtros” irreais do </a:t>
            </a:r>
            <a:r>
              <a:rPr lang="pt-BR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instagram</a:t>
            </a: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pt-BR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tiktok</a:t>
            </a: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103181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3" grpId="0" animBg="1"/>
      <p:bldP spid="8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0C2F9-AA26-FB59-F1D0-EB6C031AD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3DFBF48-16C0-96EF-9DE1-111352F2AA52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DF62F778-E67E-7511-6646-E0F154CDE626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1EE1C1E-EA53-2914-8342-5AB207C21A64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6B60805-3286-86A1-32F7-A832FD9F551F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163EE88E-12FB-D3C5-9089-ADF0EFBA2681}"/>
              </a:ext>
            </a:extLst>
          </p:cNvPr>
          <p:cNvSpPr/>
          <p:nvPr/>
        </p:nvSpPr>
        <p:spPr>
          <a:xfrm>
            <a:off x="487648" y="236262"/>
            <a:ext cx="2625204" cy="556047"/>
          </a:xfrm>
          <a:prstGeom prst="roundRect">
            <a:avLst>
              <a:gd name="adj" fmla="val 29007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2ED6FFE-1FBE-FC5B-4B33-F35D643852BA}"/>
              </a:ext>
            </a:extLst>
          </p:cNvPr>
          <p:cNvSpPr txBox="1"/>
          <p:nvPr/>
        </p:nvSpPr>
        <p:spPr>
          <a:xfrm>
            <a:off x="719847" y="1070043"/>
            <a:ext cx="3268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Leia a seguir: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7EE2742-089E-E94B-63EC-DA4946C4B144}"/>
              </a:ext>
            </a:extLst>
          </p:cNvPr>
          <p:cNvSpPr txBox="1"/>
          <p:nvPr/>
        </p:nvSpPr>
        <p:spPr>
          <a:xfrm>
            <a:off x="697959" y="1598765"/>
            <a:ext cx="10245657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“Agora, porém, que estou cá do outro lado da vida, posso confessar tudo: o que me influiu principalmente foi o gosto de ver impressas nos jornais, mostradores, folhetos, esquinas, e enfim nas caixinhas do remédio, estas três palavras: Emplasto Brás Cubas. [...] Assim, a minha ideia trazia duas faces, como as medalhas, uma virada para o público, outra para mim. De um lado, filantropia e lucro; de outro lado, sede de nomeada. Digamos: — amor da glória.”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/>
            <a:endParaRPr lang="pt-BR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pt-B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(ASSIS, Machado de. Memórias Póstumas de Brás Cubas).</a:t>
            </a: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446148"/>
      </p:ext>
    </p:extLst>
  </p:cSld>
  <p:clrMapOvr>
    <a:masterClrMapping/>
  </p:clrMapOvr>
  <p:transition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B127A-B22B-F8D2-9580-81FB1FA55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D244C02-9B7E-2F75-DA9E-E9D3B2C8222B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EE9B15D6-9697-E031-36F0-C195D48C8581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AAD3390-3E47-7167-71CD-F62E58D2F717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02A0FC42-698E-AD3A-3A82-A62ACE975ED7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9838C0C-6700-4589-245C-3A5CE1D30C8D}"/>
              </a:ext>
            </a:extLst>
          </p:cNvPr>
          <p:cNvSpPr/>
          <p:nvPr/>
        </p:nvSpPr>
        <p:spPr>
          <a:xfrm>
            <a:off x="487648" y="236262"/>
            <a:ext cx="2625204" cy="556047"/>
          </a:xfrm>
          <a:prstGeom prst="roundRect">
            <a:avLst>
              <a:gd name="adj" fmla="val 29007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9F4ADBD-CC7C-A542-5297-4D45305D80DB}"/>
              </a:ext>
            </a:extLst>
          </p:cNvPr>
          <p:cNvSpPr txBox="1"/>
          <p:nvPr/>
        </p:nvSpPr>
        <p:spPr>
          <a:xfrm>
            <a:off x="785508" y="1177685"/>
            <a:ext cx="1029429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prosa realista de Machado de Assis é reconhecida pela profunda análise psicológica de seus personagens, expondo sem idealizações as contradições da natureza humana. No trecho citado, o relato do "defunto autor" a respeito da invenção do emplasto revela que a sua motivação principal estava diretamente ligada à: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8CE921D-E007-A845-A08B-9AF23DBB38EB}"/>
              </a:ext>
            </a:extLst>
          </p:cNvPr>
          <p:cNvSpPr/>
          <p:nvPr/>
        </p:nvSpPr>
        <p:spPr>
          <a:xfrm>
            <a:off x="865762" y="4338536"/>
            <a:ext cx="9941668" cy="6225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6EAB95B-1493-771F-3887-E976F9D43602}"/>
              </a:ext>
            </a:extLst>
          </p:cNvPr>
          <p:cNvSpPr txBox="1"/>
          <p:nvPr/>
        </p:nvSpPr>
        <p:spPr>
          <a:xfrm>
            <a:off x="865760" y="2779083"/>
            <a:ext cx="982493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ganância financeira desmedida, uma vez que o seu objetivo central era acumular fortunas por meio da exploração comercial e do monopólio do medicamento de tamanhos efeitos.</a:t>
            </a:r>
          </a:p>
          <a:p>
            <a:pPr algn="just">
              <a:buNone/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filantropia pura e ao desprendimento cristão, visto que Brás Cubas abriu mão do reconhecimento público para focar de forma altruísta no alívio da "melancólica humanidade".</a:t>
            </a:r>
          </a:p>
          <a:p>
            <a:pPr algn="just">
              <a:buNone/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vaidade pessoal e à busca incessante por notoriedade social, evidenciadas pelo desejo egocêntrico de imortalizar o próprio nome nas caixas e anúncios do remédio.</a:t>
            </a:r>
          </a:p>
          <a:p>
            <a:pPr algn="just">
              <a:buNone/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culpa religiosa e ao medo da perdição da alma, impulsionados pelos conselhos morais de seu tio cônego, que o convenceram a rejeitar a glória temporal e terrena.</a:t>
            </a:r>
          </a:p>
          <a:p>
            <a:pPr algn="just">
              <a:buNone/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E)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dedicação à pesquisa científica e ao progresso da medicina, motivada pela necessidade de descobrir uma cura biológica para a hipocondria que assolava a sociedade da época.</a:t>
            </a:r>
          </a:p>
        </p:txBody>
      </p:sp>
    </p:spTree>
    <p:extLst>
      <p:ext uri="{BB962C8B-B14F-4D97-AF65-F5344CB8AC3E}">
        <p14:creationId xmlns:p14="http://schemas.microsoft.com/office/powerpoint/2010/main" val="3314306048"/>
      </p:ext>
    </p:extLst>
  </p:cSld>
  <p:clrMapOvr>
    <a:masterClrMapping/>
  </p:clrMapOvr>
  <p:transition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B0771A6-297D-4DBA-F083-B81444BB44EC}"/>
              </a:ext>
            </a:extLst>
          </p:cNvPr>
          <p:cNvSpPr txBox="1"/>
          <p:nvPr/>
        </p:nvSpPr>
        <p:spPr>
          <a:xfrm>
            <a:off x="2096655" y="2328356"/>
            <a:ext cx="7998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 tive filhos, não transmiti a nenhuma criatura o legado de nossa miséria. </a:t>
            </a:r>
          </a:p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Machado de Assis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E9528B6-D64A-A57D-B87B-271D7A10AD77}"/>
              </a:ext>
            </a:extLst>
          </p:cNvPr>
          <p:cNvSpPr txBox="1"/>
          <p:nvPr/>
        </p:nvSpPr>
        <p:spPr>
          <a:xfrm>
            <a:off x="2096655" y="4322029"/>
            <a:ext cx="7998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realismo não foi feito para confortar, mas para emancipar.</a:t>
            </a:r>
          </a:p>
        </p:txBody>
      </p:sp>
    </p:spTree>
    <p:extLst>
      <p:ext uri="{BB962C8B-B14F-4D97-AF65-F5344CB8AC3E}">
        <p14:creationId xmlns:p14="http://schemas.microsoft.com/office/powerpoint/2010/main" val="182076399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2219170" y="3150977"/>
            <a:ext cx="7753661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Até a próxima aula!</a:t>
            </a:r>
          </a:p>
        </p:txBody>
      </p:sp>
    </p:spTree>
    <p:extLst>
      <p:ext uri="{BB962C8B-B14F-4D97-AF65-F5344CB8AC3E}">
        <p14:creationId xmlns:p14="http://schemas.microsoft.com/office/powerpoint/2010/main" val="175856384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2101" y="152400"/>
            <a:ext cx="6565900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20627823">
            <a:off x="8968893" y="353747"/>
            <a:ext cx="5143971" cy="6392878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118F314F-841F-ABF1-D304-D82F0A519D27}"/>
              </a:ext>
            </a:extLst>
          </p:cNvPr>
          <p:cNvSpPr/>
          <p:nvPr/>
        </p:nvSpPr>
        <p:spPr>
          <a:xfrm>
            <a:off x="730594" y="616529"/>
            <a:ext cx="3370351" cy="2325176"/>
          </a:xfrm>
          <a:prstGeom prst="roundRect">
            <a:avLst/>
          </a:prstGeom>
          <a:solidFill>
            <a:srgbClr val="51816C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 que, às vezes, preferimos uma bela mentira a uma verdade cruel?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7DDFEFC-7063-9F2F-3ED9-39BEF218B753}"/>
              </a:ext>
            </a:extLst>
          </p:cNvPr>
          <p:cNvSpPr/>
          <p:nvPr/>
        </p:nvSpPr>
        <p:spPr>
          <a:xfrm>
            <a:off x="3002739" y="2266412"/>
            <a:ext cx="3370351" cy="2325176"/>
          </a:xfrm>
          <a:prstGeom prst="roundRect">
            <a:avLst/>
          </a:prstGeom>
          <a:solidFill>
            <a:srgbClr val="51816C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Somos donos do nosso destino ou produtos do ambiente em que vivemos?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62EFE762-9538-F1E7-EDD6-95D9A3CC218F}"/>
              </a:ext>
            </a:extLst>
          </p:cNvPr>
          <p:cNvSpPr/>
          <p:nvPr/>
        </p:nvSpPr>
        <p:spPr>
          <a:xfrm>
            <a:off x="730594" y="4081475"/>
            <a:ext cx="3370351" cy="2325176"/>
          </a:xfrm>
          <a:prstGeom prst="roundRect">
            <a:avLst/>
          </a:prstGeom>
          <a:solidFill>
            <a:srgbClr val="51816C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arte deve ser um refúgio para sonha ou um espelho implacável da sociedade?</a:t>
            </a:r>
          </a:p>
        </p:txBody>
      </p:sp>
    </p:spTree>
    <p:extLst>
      <p:ext uri="{BB962C8B-B14F-4D97-AF65-F5344CB8AC3E}">
        <p14:creationId xmlns:p14="http://schemas.microsoft.com/office/powerpoint/2010/main" val="135179751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50"/>
                            </p:stCondLst>
                            <p:childTnLst>
                              <p:par>
                                <p:cTn id="2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118F314F-841F-ABF1-D304-D82F0A519D27}"/>
              </a:ext>
            </a:extLst>
          </p:cNvPr>
          <p:cNvSpPr/>
          <p:nvPr/>
        </p:nvSpPr>
        <p:spPr>
          <a:xfrm>
            <a:off x="899532" y="2152543"/>
            <a:ext cx="3370351" cy="3247195"/>
          </a:xfrm>
          <a:prstGeom prst="roundRect">
            <a:avLst>
              <a:gd name="adj" fmla="val 9614"/>
            </a:avLst>
          </a:prstGeom>
          <a:solidFill>
            <a:srgbClr val="993957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câmera fotográfica: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Registra a sociedade como ela é;</a:t>
            </a:r>
          </a:p>
          <a:p>
            <a:pPr algn="ctr"/>
            <a:endParaRPr lang="pt-B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Foca na hipocrisia burguesa;</a:t>
            </a:r>
          </a:p>
          <a:p>
            <a:pPr algn="ctr"/>
            <a:endParaRPr lang="pt-B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Retrato sem filtros;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1494049" y="1686247"/>
            <a:ext cx="2181318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Realismo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B2EFB094-AE01-9141-7ADA-4D26EA246D17}"/>
              </a:ext>
            </a:extLst>
          </p:cNvPr>
          <p:cNvSpPr/>
          <p:nvPr/>
        </p:nvSpPr>
        <p:spPr>
          <a:xfrm>
            <a:off x="7944864" y="2152543"/>
            <a:ext cx="3370351" cy="3247195"/>
          </a:xfrm>
          <a:prstGeom prst="roundRect">
            <a:avLst>
              <a:gd name="adj" fmla="val 9614"/>
            </a:avLst>
          </a:prstGeom>
          <a:solidFill>
            <a:srgbClr val="993957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microscópio: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Investiga as doenças sociais;</a:t>
            </a:r>
          </a:p>
          <a:p>
            <a:pPr algn="ctr"/>
            <a:endParaRPr lang="pt-B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Foca no instinto e na miséria;</a:t>
            </a:r>
          </a:p>
          <a:p>
            <a:pPr algn="ctr"/>
            <a:endParaRPr lang="pt-B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Disseca o lado animal;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5C81FD65-050E-1BD4-6C67-6750D7A9B2B5}"/>
              </a:ext>
            </a:extLst>
          </p:cNvPr>
          <p:cNvSpPr/>
          <p:nvPr/>
        </p:nvSpPr>
        <p:spPr>
          <a:xfrm>
            <a:off x="8175350" y="1684050"/>
            <a:ext cx="2850992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Naturalismo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812CB13-07AC-C36D-5852-94F536B303CD}"/>
              </a:ext>
            </a:extLst>
          </p:cNvPr>
          <p:cNvSpPr/>
          <p:nvPr/>
        </p:nvSpPr>
        <p:spPr>
          <a:xfrm>
            <a:off x="4538659" y="2327651"/>
            <a:ext cx="3114682" cy="3114682"/>
          </a:xfrm>
          <a:prstGeom prst="ellipse">
            <a:avLst/>
          </a:prstGeom>
          <a:solidFill>
            <a:srgbClr val="67A163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poesia não está nas lágrimas, está na verdade. </a:t>
            </a:r>
          </a:p>
          <a:p>
            <a:pPr algn="ctr"/>
            <a:r>
              <a:rPr lang="pt-B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Gustave Flaubert</a:t>
            </a:r>
          </a:p>
        </p:txBody>
      </p:sp>
    </p:spTree>
    <p:extLst>
      <p:ext uri="{BB962C8B-B14F-4D97-AF65-F5344CB8AC3E}">
        <p14:creationId xmlns:p14="http://schemas.microsoft.com/office/powerpoint/2010/main" val="239774412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12" grpId="0" animBg="1"/>
      <p:bldP spid="3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3381522" y="609675"/>
            <a:ext cx="5428957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Laboratório do Séc. XIX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825AD83-2EC3-5F89-C366-80802EA40F71}"/>
              </a:ext>
            </a:extLst>
          </p:cNvPr>
          <p:cNvSpPr txBox="1"/>
          <p:nvPr/>
        </p:nvSpPr>
        <p:spPr>
          <a:xfrm>
            <a:off x="1050616" y="2757640"/>
            <a:ext cx="32664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Evolucionismo</a:t>
            </a:r>
          </a:p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(Charles Darwin)</a:t>
            </a:r>
          </a:p>
          <a:p>
            <a:pPr algn="ctr"/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ser humano como um animal em constante adaptação ao meio.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301CFDE6-FC7F-B87B-F6B2-2F6533B38CE3}"/>
              </a:ext>
            </a:extLst>
          </p:cNvPr>
          <p:cNvCxnSpPr>
            <a:stCxn id="2" idx="2"/>
          </p:cNvCxnSpPr>
          <p:nvPr/>
        </p:nvCxnSpPr>
        <p:spPr>
          <a:xfrm flipH="1">
            <a:off x="6096000" y="1165722"/>
            <a:ext cx="1" cy="103098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09D90BA4-5530-A941-B86A-93DCF3320050}"/>
              </a:ext>
            </a:extLst>
          </p:cNvPr>
          <p:cNvCxnSpPr>
            <a:cxnSpLocks/>
          </p:cNvCxnSpPr>
          <p:nvPr/>
        </p:nvCxnSpPr>
        <p:spPr>
          <a:xfrm flipH="1">
            <a:off x="2683823" y="2196702"/>
            <a:ext cx="3412177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FDE5A7DB-5EF3-D8CA-2A89-65207E98A462}"/>
              </a:ext>
            </a:extLst>
          </p:cNvPr>
          <p:cNvCxnSpPr>
            <a:cxnSpLocks/>
          </p:cNvCxnSpPr>
          <p:nvPr/>
        </p:nvCxnSpPr>
        <p:spPr>
          <a:xfrm>
            <a:off x="2692896" y="2196702"/>
            <a:ext cx="0" cy="51549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18C39C18-37C7-6B49-5A48-A452F2362CF9}"/>
              </a:ext>
            </a:extLst>
          </p:cNvPr>
          <p:cNvCxnSpPr>
            <a:cxnSpLocks/>
          </p:cNvCxnSpPr>
          <p:nvPr/>
        </p:nvCxnSpPr>
        <p:spPr>
          <a:xfrm>
            <a:off x="6094057" y="2196702"/>
            <a:ext cx="0" cy="51549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5502A50-8782-EBB5-75F6-1B8CB97686D9}"/>
              </a:ext>
            </a:extLst>
          </p:cNvPr>
          <p:cNvSpPr txBox="1"/>
          <p:nvPr/>
        </p:nvSpPr>
        <p:spPr>
          <a:xfrm>
            <a:off x="4462793" y="2712192"/>
            <a:ext cx="32664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Positivismo</a:t>
            </a:r>
          </a:p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(Auguste Comte)</a:t>
            </a:r>
          </a:p>
          <a:p>
            <a:pPr algn="ctr"/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Apenas o fato observável e material importa; rejeição da metafísica.</a:t>
            </a: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998AAB9A-2FD5-F65B-1D2A-4B6E8BAF838D}"/>
              </a:ext>
            </a:extLst>
          </p:cNvPr>
          <p:cNvCxnSpPr>
            <a:cxnSpLocks/>
          </p:cNvCxnSpPr>
          <p:nvPr/>
        </p:nvCxnSpPr>
        <p:spPr>
          <a:xfrm flipH="1">
            <a:off x="6094057" y="2196702"/>
            <a:ext cx="3412177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F6E4D638-F82E-EF05-FB34-7129399F70CE}"/>
              </a:ext>
            </a:extLst>
          </p:cNvPr>
          <p:cNvCxnSpPr>
            <a:cxnSpLocks/>
          </p:cNvCxnSpPr>
          <p:nvPr/>
        </p:nvCxnSpPr>
        <p:spPr>
          <a:xfrm>
            <a:off x="9511015" y="2196702"/>
            <a:ext cx="0" cy="51549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FD9A615-5FD7-E24A-1AD6-D6B95EB11905}"/>
              </a:ext>
            </a:extLst>
          </p:cNvPr>
          <p:cNvSpPr txBox="1"/>
          <p:nvPr/>
        </p:nvSpPr>
        <p:spPr>
          <a:xfrm>
            <a:off x="7871775" y="2712192"/>
            <a:ext cx="32664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Determinismo</a:t>
            </a:r>
          </a:p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Hippolyte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Taine)</a:t>
            </a:r>
          </a:p>
          <a:p>
            <a:pPr algn="ctr"/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comportamento humano é matematicamente previsível.</a:t>
            </a:r>
          </a:p>
        </p:txBody>
      </p:sp>
    </p:spTree>
    <p:extLst>
      <p:ext uri="{BB962C8B-B14F-4D97-AF65-F5344CB8AC3E}">
        <p14:creationId xmlns:p14="http://schemas.microsoft.com/office/powerpoint/2010/main" val="38169333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20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3148660" y="609675"/>
            <a:ext cx="5894680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Equação do Determinismo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825AD83-2EC3-5F89-C366-80802EA40F71}"/>
              </a:ext>
            </a:extLst>
          </p:cNvPr>
          <p:cNvSpPr txBox="1"/>
          <p:nvPr/>
        </p:nvSpPr>
        <p:spPr>
          <a:xfrm>
            <a:off x="1594793" y="2762656"/>
            <a:ext cx="194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 possui livre-arbítrio; é um produto biológico.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2011187-1E44-97DF-D307-4EF4AB9820C2}"/>
              </a:ext>
            </a:extLst>
          </p:cNvPr>
          <p:cNvSpPr txBox="1"/>
          <p:nvPr/>
        </p:nvSpPr>
        <p:spPr>
          <a:xfrm>
            <a:off x="-491285" y="1468152"/>
            <a:ext cx="13174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[Homem] = [Meio] + [Raça] + [Momento]</a:t>
            </a: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A92F36DF-58A1-5208-AB96-7B06685DF134}"/>
              </a:ext>
            </a:extLst>
          </p:cNvPr>
          <p:cNvCxnSpPr/>
          <p:nvPr/>
        </p:nvCxnSpPr>
        <p:spPr>
          <a:xfrm>
            <a:off x="2568949" y="2237593"/>
            <a:ext cx="0" cy="40856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9A4D38C-D712-EA75-84D7-BB44FB4F84BF}"/>
              </a:ext>
            </a:extLst>
          </p:cNvPr>
          <p:cNvSpPr txBox="1"/>
          <p:nvPr/>
        </p:nvSpPr>
        <p:spPr>
          <a:xfrm>
            <a:off x="3872220" y="2844640"/>
            <a:ext cx="19483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ambiente social, o bairro, a pobreza ou a riqueza.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58B86586-274D-D056-1DE2-A786B1F145ED}"/>
              </a:ext>
            </a:extLst>
          </p:cNvPr>
          <p:cNvCxnSpPr/>
          <p:nvPr/>
        </p:nvCxnSpPr>
        <p:spPr>
          <a:xfrm>
            <a:off x="4894816" y="2319577"/>
            <a:ext cx="0" cy="40856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BC15949-5ACF-4078-2E2D-34372DB7EC92}"/>
              </a:ext>
            </a:extLst>
          </p:cNvPr>
          <p:cNvSpPr txBox="1"/>
          <p:nvPr/>
        </p:nvSpPr>
        <p:spPr>
          <a:xfrm>
            <a:off x="6081708" y="2844640"/>
            <a:ext cx="17112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biologia a genética e as heranças físicas.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8E1E32F8-CBAF-CE0A-4547-F328AB4CC56E}"/>
              </a:ext>
            </a:extLst>
          </p:cNvPr>
          <p:cNvCxnSpPr>
            <a:cxnSpLocks/>
          </p:cNvCxnSpPr>
          <p:nvPr/>
        </p:nvCxnSpPr>
        <p:spPr>
          <a:xfrm>
            <a:off x="6937334" y="2319577"/>
            <a:ext cx="0" cy="40856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2B04704-3BFE-05F1-997C-2E6BB129DECF}"/>
              </a:ext>
            </a:extLst>
          </p:cNvPr>
          <p:cNvSpPr txBox="1"/>
          <p:nvPr/>
        </p:nvSpPr>
        <p:spPr>
          <a:xfrm>
            <a:off x="7967291" y="2844640"/>
            <a:ext cx="2867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contexto histórico e as pressões da época.</a:t>
            </a:r>
          </a:p>
        </p:txBody>
      </p: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8ED69CDE-7173-2033-5887-67BFF23D582A}"/>
              </a:ext>
            </a:extLst>
          </p:cNvPr>
          <p:cNvCxnSpPr>
            <a:cxnSpLocks/>
          </p:cNvCxnSpPr>
          <p:nvPr/>
        </p:nvCxnSpPr>
        <p:spPr>
          <a:xfrm>
            <a:off x="9401227" y="2319577"/>
            <a:ext cx="0" cy="40856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48E15EA-02B6-3086-7190-9A05A418C15D}"/>
              </a:ext>
            </a:extLst>
          </p:cNvPr>
          <p:cNvSpPr txBox="1"/>
          <p:nvPr/>
        </p:nvSpPr>
        <p:spPr>
          <a:xfrm>
            <a:off x="2094240" y="5383077"/>
            <a:ext cx="8003520" cy="461665"/>
          </a:xfrm>
          <a:prstGeom prst="rect">
            <a:avLst/>
          </a:prstGeom>
          <a:solidFill>
            <a:srgbClr val="993957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 homem bom em um meio pervertido, torna-se pervertido.</a:t>
            </a:r>
          </a:p>
        </p:txBody>
      </p:sp>
    </p:spTree>
    <p:extLst>
      <p:ext uri="{BB962C8B-B14F-4D97-AF65-F5344CB8AC3E}">
        <p14:creationId xmlns:p14="http://schemas.microsoft.com/office/powerpoint/2010/main" val="216524368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7" grpId="0"/>
      <p:bldP spid="12" grpId="0"/>
      <p:bldP spid="17" grpId="0"/>
      <p:bldP spid="25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835118" y="609675"/>
            <a:ext cx="7141094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Realismo: A Anatomia da Burguesia</a:t>
            </a:r>
          </a:p>
        </p:txBody>
      </p:sp>
      <p:pic>
        <p:nvPicPr>
          <p:cNvPr id="16" name="Imagem 15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77B73E0E-653C-C181-EDAD-8267162C9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41" y="1415104"/>
            <a:ext cx="3793497" cy="4808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825AD83-2EC3-5F89-C366-80802EA40F71}"/>
              </a:ext>
            </a:extLst>
          </p:cNvPr>
          <p:cNvSpPr txBox="1"/>
          <p:nvPr/>
        </p:nvSpPr>
        <p:spPr>
          <a:xfrm>
            <a:off x="856742" y="1415104"/>
            <a:ext cx="4927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Foco absoluto na análise psicológica (ciúme, tédio, insegurança).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9A4D38C-D712-EA75-84D7-BB44FB4F84BF}"/>
              </a:ext>
            </a:extLst>
          </p:cNvPr>
          <p:cNvSpPr txBox="1"/>
          <p:nvPr/>
        </p:nvSpPr>
        <p:spPr>
          <a:xfrm>
            <a:off x="856743" y="2222796"/>
            <a:ext cx="5753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autor atua como um observador imparcial e objetivo.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BC15949-5ACF-4078-2E2D-34372DB7EC92}"/>
              </a:ext>
            </a:extLst>
          </p:cNvPr>
          <p:cNvSpPr txBox="1"/>
          <p:nvPr/>
        </p:nvSpPr>
        <p:spPr>
          <a:xfrm>
            <a:off x="856742" y="3018393"/>
            <a:ext cx="5753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Casamentos de aparência mantidos pela conveniência.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77AE499-317D-F6A0-4252-0B58648AC34F}"/>
              </a:ext>
            </a:extLst>
          </p:cNvPr>
          <p:cNvSpPr txBox="1"/>
          <p:nvPr/>
        </p:nvSpPr>
        <p:spPr>
          <a:xfrm>
            <a:off x="856742" y="3830382"/>
            <a:ext cx="7913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adultério como sintoma do fracasso social.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6A7B1E8-B55E-5152-3C06-D3FD49F70BB6}"/>
              </a:ext>
            </a:extLst>
          </p:cNvPr>
          <p:cNvSpPr txBox="1"/>
          <p:nvPr/>
        </p:nvSpPr>
        <p:spPr>
          <a:xfrm>
            <a:off x="856742" y="4274480"/>
            <a:ext cx="7913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Fim do herói: nasce o homem comum e medíocre.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8E7C52F-E4F6-9478-CE29-54406F920FFE}"/>
              </a:ext>
            </a:extLst>
          </p:cNvPr>
          <p:cNvSpPr txBox="1"/>
          <p:nvPr/>
        </p:nvSpPr>
        <p:spPr>
          <a:xfrm>
            <a:off x="856742" y="4996582"/>
            <a:ext cx="6105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837866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Marco Zero: Madame Bovary (Flaubert, 1856) chocou o mundo ao mostrar uma esposa imperfeita e endividada.</a:t>
            </a:r>
          </a:p>
        </p:txBody>
      </p:sp>
    </p:spTree>
    <p:extLst>
      <p:ext uri="{BB962C8B-B14F-4D97-AF65-F5344CB8AC3E}">
        <p14:creationId xmlns:p14="http://schemas.microsoft.com/office/powerpoint/2010/main" val="130017287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2" grpId="0"/>
      <p:bldP spid="17" grpId="0"/>
      <p:bldP spid="3" grpId="0"/>
      <p:bldP spid="8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 descr="Imagem digital fictícia de planeta com fundo preto&#10;&#10;O conteúdo gerado por IA pode estar incorreto.">
            <a:extLst>
              <a:ext uri="{FF2B5EF4-FFF2-40B4-BE49-F238E27FC236}">
                <a16:creationId xmlns:a16="http://schemas.microsoft.com/office/drawing/2014/main" id="{EC278C89-1E45-EABD-CD1F-9C6E4075F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632">
            <a:off x="-3012793" y="602616"/>
            <a:ext cx="10287000" cy="6858000"/>
          </a:xfrm>
          <a:prstGeom prst="rect">
            <a:avLst/>
          </a:prstGeom>
        </p:spPr>
      </p:pic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835118" y="609675"/>
            <a:ext cx="6975841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Naturalismo: O Zoológico Humano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825AD83-2EC3-5F89-C366-80802EA40F71}"/>
              </a:ext>
            </a:extLst>
          </p:cNvPr>
          <p:cNvSpPr txBox="1"/>
          <p:nvPr/>
        </p:nvSpPr>
        <p:spPr>
          <a:xfrm>
            <a:off x="1893201" y="2142175"/>
            <a:ext cx="32616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highlight>
                  <a:srgbClr val="837866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Uma radicalização do realismo. O romance transforma-se em um </a:t>
            </a:r>
            <a:r>
              <a:rPr lang="pt-BR" sz="2400" b="1" dirty="0">
                <a:solidFill>
                  <a:schemeClr val="bg1"/>
                </a:solidFill>
                <a:highlight>
                  <a:srgbClr val="837866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experimento</a:t>
            </a:r>
            <a:r>
              <a:rPr lang="pt-BR" sz="2400" dirty="0">
                <a:solidFill>
                  <a:schemeClr val="bg1"/>
                </a:solidFill>
                <a:highlight>
                  <a:srgbClr val="837866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científico sobre as chagas da sociedade.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77AE499-317D-F6A0-4252-0B58648AC34F}"/>
              </a:ext>
            </a:extLst>
          </p:cNvPr>
          <p:cNvSpPr txBox="1"/>
          <p:nvPr/>
        </p:nvSpPr>
        <p:spPr>
          <a:xfrm>
            <a:off x="6499763" y="1715581"/>
            <a:ext cx="4758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Zoomorfismo: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homem comparado a animais, agindo por instinto.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6A7B1E8-B55E-5152-3C06-D3FD49F70BB6}"/>
              </a:ext>
            </a:extLst>
          </p:cNvPr>
          <p:cNvSpPr txBox="1"/>
          <p:nvPr/>
        </p:nvSpPr>
        <p:spPr>
          <a:xfrm>
            <a:off x="1198265" y="5505783"/>
            <a:ext cx="7913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837866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Brasil, o cortiço (Aluísio de Azevedo, 1890) é a obra-prima onde o próprio ambiente ganha vida e devora os personagens.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2492E0C-AEB3-AA1F-D929-542EC2078BDB}"/>
              </a:ext>
            </a:extLst>
          </p:cNvPr>
          <p:cNvSpPr txBox="1"/>
          <p:nvPr/>
        </p:nvSpPr>
        <p:spPr>
          <a:xfrm>
            <a:off x="6499763" y="2898269"/>
            <a:ext cx="4758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Patologias: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Foco no que há de mais doentio, sujo e marginalizado.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2112227-2A80-AB0F-0311-5602DD6A3636}"/>
              </a:ext>
            </a:extLst>
          </p:cNvPr>
          <p:cNvSpPr txBox="1"/>
          <p:nvPr/>
        </p:nvSpPr>
        <p:spPr>
          <a:xfrm>
            <a:off x="6499762" y="3978648"/>
            <a:ext cx="4758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Sexualidade: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sexo retratado de forma crua, animal e frequentemente pervertida.</a:t>
            </a:r>
          </a:p>
        </p:txBody>
      </p:sp>
    </p:spTree>
    <p:extLst>
      <p:ext uri="{BB962C8B-B14F-4D97-AF65-F5344CB8AC3E}">
        <p14:creationId xmlns:p14="http://schemas.microsoft.com/office/powerpoint/2010/main" val="161480324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3" grpId="0"/>
      <p:bldP spid="8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2564012" y="827265"/>
            <a:ext cx="7063976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Queda da Ilusão (Antes e Depois)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77AE499-317D-F6A0-4252-0B58648AC34F}"/>
              </a:ext>
            </a:extLst>
          </p:cNvPr>
          <p:cNvSpPr txBox="1"/>
          <p:nvPr/>
        </p:nvSpPr>
        <p:spPr>
          <a:xfrm>
            <a:off x="835119" y="2442987"/>
            <a:ext cx="4758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Divina, pura, intocável.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6A7B1E8-B55E-5152-3C06-D3FD49F70BB6}"/>
              </a:ext>
            </a:extLst>
          </p:cNvPr>
          <p:cNvSpPr txBox="1"/>
          <p:nvPr/>
        </p:nvSpPr>
        <p:spPr>
          <a:xfrm>
            <a:off x="1674916" y="1965933"/>
            <a:ext cx="30787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>
                <a:solidFill>
                  <a:schemeClr val="bg1"/>
                </a:solidFill>
                <a:highlight>
                  <a:srgbClr val="993957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mulher romântica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FC60E37-F334-94F0-56B6-23E0D349F804}"/>
              </a:ext>
            </a:extLst>
          </p:cNvPr>
          <p:cNvSpPr txBox="1"/>
          <p:nvPr/>
        </p:nvSpPr>
        <p:spPr>
          <a:xfrm>
            <a:off x="835118" y="3040810"/>
            <a:ext cx="4758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Obra: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Helena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(Machado de Assis, fase romântica).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B7E25A7-6C0C-134F-C179-BF9638926C2D}"/>
              </a:ext>
            </a:extLst>
          </p:cNvPr>
          <p:cNvSpPr txBox="1"/>
          <p:nvPr/>
        </p:nvSpPr>
        <p:spPr>
          <a:xfrm>
            <a:off x="1161995" y="4008724"/>
            <a:ext cx="40357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highlight>
                  <a:srgbClr val="993957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“Seus olhos alcançavam as pupilas ao céu... disseres um daqueles anjos adolescentes.”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A501BD7-B272-2D1B-AAB8-5554183E06CB}"/>
              </a:ext>
            </a:extLst>
          </p:cNvPr>
          <p:cNvSpPr txBox="1"/>
          <p:nvPr/>
        </p:nvSpPr>
        <p:spPr>
          <a:xfrm>
            <a:off x="6598541" y="2442987"/>
            <a:ext cx="4758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Forte, carnal, falha.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F30119A-9B15-B92D-D49F-8E7BFD9A9500}"/>
              </a:ext>
            </a:extLst>
          </p:cNvPr>
          <p:cNvSpPr txBox="1"/>
          <p:nvPr/>
        </p:nvSpPr>
        <p:spPr>
          <a:xfrm>
            <a:off x="7438338" y="1965933"/>
            <a:ext cx="30787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>
                <a:solidFill>
                  <a:schemeClr val="bg1"/>
                </a:solidFill>
                <a:highlight>
                  <a:srgbClr val="993957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mulher realista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502EF46-5099-BB78-29FE-9E24AB508A30}"/>
              </a:ext>
            </a:extLst>
          </p:cNvPr>
          <p:cNvSpPr txBox="1"/>
          <p:nvPr/>
        </p:nvSpPr>
        <p:spPr>
          <a:xfrm>
            <a:off x="6598540" y="3040810"/>
            <a:ext cx="4758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Obra: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 Casmurro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(Machado de Assis, fase realista).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0A334DC-2230-4769-2A00-B3E1D1442214}"/>
              </a:ext>
            </a:extLst>
          </p:cNvPr>
          <p:cNvSpPr txBox="1"/>
          <p:nvPr/>
        </p:nvSpPr>
        <p:spPr>
          <a:xfrm>
            <a:off x="6737092" y="4008724"/>
            <a:ext cx="4224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highlight>
                  <a:srgbClr val="993957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“Criatura de catorze anos, alta, forte e cheia... Os cabelos grossos, olhos claros e grandes.”</a:t>
            </a:r>
          </a:p>
        </p:txBody>
      </p:sp>
    </p:spTree>
    <p:extLst>
      <p:ext uri="{BB962C8B-B14F-4D97-AF65-F5344CB8AC3E}">
        <p14:creationId xmlns:p14="http://schemas.microsoft.com/office/powerpoint/2010/main" val="357896019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8" grpId="0"/>
      <p:bldP spid="12" grpId="0"/>
      <p:bldP spid="13" grpId="0"/>
      <p:bldP spid="14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F890967-4879-1FF8-08CC-4157CE1DAAAF}"/>
              </a:ext>
            </a:extLst>
          </p:cNvPr>
          <p:cNvSpPr/>
          <p:nvPr/>
        </p:nvSpPr>
        <p:spPr>
          <a:xfrm>
            <a:off x="0" y="-96982"/>
            <a:ext cx="12192000" cy="6967682"/>
          </a:xfrm>
          <a:prstGeom prst="rect">
            <a:avLst/>
          </a:prstGeom>
          <a:gradFill>
            <a:gsLst>
              <a:gs pos="0">
                <a:srgbClr val="90BA8D"/>
              </a:gs>
              <a:gs pos="100000">
                <a:srgbClr val="67A163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6B4B73D-B029-5C51-7816-05B6222056FA}"/>
              </a:ext>
            </a:extLst>
          </p:cNvPr>
          <p:cNvSpPr/>
          <p:nvPr/>
        </p:nvSpPr>
        <p:spPr>
          <a:xfrm>
            <a:off x="-1539376" y="-1296592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67A1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826131E-FE7E-80CE-2804-05EF531E5B16}"/>
              </a:ext>
            </a:extLst>
          </p:cNvPr>
          <p:cNvSpPr/>
          <p:nvPr/>
        </p:nvSpPr>
        <p:spPr>
          <a:xfrm>
            <a:off x="291523" y="152400"/>
            <a:ext cx="11608954" cy="6553200"/>
          </a:xfrm>
          <a:prstGeom prst="roundRect">
            <a:avLst>
              <a:gd name="adj" fmla="val 445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6">
            <a:extLst>
              <a:ext uri="{FF2B5EF4-FFF2-40B4-BE49-F238E27FC236}">
                <a16:creationId xmlns:a16="http://schemas.microsoft.com/office/drawing/2014/main" id="{8B6DE780-BBA8-596F-0FCA-5D3AE0E66039}"/>
              </a:ext>
            </a:extLst>
          </p:cNvPr>
          <p:cNvSpPr/>
          <p:nvPr/>
        </p:nvSpPr>
        <p:spPr>
          <a:xfrm rot="14730361">
            <a:off x="9718731" y="5304895"/>
            <a:ext cx="3078751" cy="3826242"/>
          </a:xfrm>
          <a:custGeom>
            <a:avLst/>
            <a:gdLst>
              <a:gd name="connsiteX0" fmla="*/ 0 w 3810000"/>
              <a:gd name="connsiteY0" fmla="*/ 1905000 h 3810000"/>
              <a:gd name="connsiteX1" fmla="*/ 1905000 w 3810000"/>
              <a:gd name="connsiteY1" fmla="*/ 0 h 3810000"/>
              <a:gd name="connsiteX2" fmla="*/ 3810000 w 3810000"/>
              <a:gd name="connsiteY2" fmla="*/ 1905000 h 3810000"/>
              <a:gd name="connsiteX3" fmla="*/ 1905000 w 3810000"/>
              <a:gd name="connsiteY3" fmla="*/ 3810000 h 3810000"/>
              <a:gd name="connsiteX4" fmla="*/ 0 w 3810000"/>
              <a:gd name="connsiteY4" fmla="*/ 1905000 h 3810000"/>
              <a:gd name="connsiteX0" fmla="*/ 0 w 3056965"/>
              <a:gd name="connsiteY0" fmla="*/ 1905170 h 3810324"/>
              <a:gd name="connsiteX1" fmla="*/ 1905000 w 3056965"/>
              <a:gd name="connsiteY1" fmla="*/ 170 h 3810324"/>
              <a:gd name="connsiteX2" fmla="*/ 3056965 w 3056965"/>
              <a:gd name="connsiteY2" fmla="*/ 1824488 h 3810324"/>
              <a:gd name="connsiteX3" fmla="*/ 1905000 w 3056965"/>
              <a:gd name="connsiteY3" fmla="*/ 3810170 h 3810324"/>
              <a:gd name="connsiteX4" fmla="*/ 0 w 3056965"/>
              <a:gd name="connsiteY4" fmla="*/ 1905170 h 3810324"/>
              <a:gd name="connsiteX0" fmla="*/ 0 w 3078751"/>
              <a:gd name="connsiteY0" fmla="*/ 1905103 h 3826242"/>
              <a:gd name="connsiteX1" fmla="*/ 1905000 w 3078751"/>
              <a:gd name="connsiteY1" fmla="*/ 103 h 3826242"/>
              <a:gd name="connsiteX2" fmla="*/ 3056965 w 3078751"/>
              <a:gd name="connsiteY2" fmla="*/ 1824421 h 3826242"/>
              <a:gd name="connsiteX3" fmla="*/ 2492189 w 3078751"/>
              <a:gd name="connsiteY3" fmla="*/ 2767751 h 3826242"/>
              <a:gd name="connsiteX4" fmla="*/ 1905000 w 3078751"/>
              <a:gd name="connsiteY4" fmla="*/ 3810103 h 3826242"/>
              <a:gd name="connsiteX5" fmla="*/ 0 w 3078751"/>
              <a:gd name="connsiteY5" fmla="*/ 1905103 h 38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8751" h="3826242">
                <a:moveTo>
                  <a:pt x="0" y="1905103"/>
                </a:moveTo>
                <a:cubicBezTo>
                  <a:pt x="0" y="853001"/>
                  <a:pt x="1395506" y="13550"/>
                  <a:pt x="1905000" y="103"/>
                </a:cubicBezTo>
                <a:cubicBezTo>
                  <a:pt x="2414494" y="-13344"/>
                  <a:pt x="2924736" y="1303382"/>
                  <a:pt x="3056965" y="1824421"/>
                </a:cubicBezTo>
                <a:cubicBezTo>
                  <a:pt x="3189195" y="2345460"/>
                  <a:pt x="2684183" y="2436804"/>
                  <a:pt x="2492189" y="2767751"/>
                </a:cubicBezTo>
                <a:cubicBezTo>
                  <a:pt x="2300195" y="3098698"/>
                  <a:pt x="2320365" y="3953878"/>
                  <a:pt x="1905000" y="3810103"/>
                </a:cubicBezTo>
                <a:cubicBezTo>
                  <a:pt x="1489635" y="3666328"/>
                  <a:pt x="0" y="2957205"/>
                  <a:pt x="0" y="1905103"/>
                </a:cubicBezTo>
                <a:close/>
              </a:path>
            </a:pathLst>
          </a:custGeom>
          <a:solidFill>
            <a:srgbClr val="90B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60100CC-876E-2C00-631F-08F3C8D178A8}"/>
              </a:ext>
            </a:extLst>
          </p:cNvPr>
          <p:cNvSpPr/>
          <p:nvPr/>
        </p:nvSpPr>
        <p:spPr>
          <a:xfrm>
            <a:off x="3323799" y="518488"/>
            <a:ext cx="5544402" cy="556047"/>
          </a:xfrm>
          <a:prstGeom prst="roundRect">
            <a:avLst>
              <a:gd name="adj" fmla="val 5000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Mulher Desromantizada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7558D673-F922-1F31-2E51-9022F5F28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523147"/>
              </p:ext>
            </p:extLst>
          </p:nvPr>
        </p:nvGraphicFramePr>
        <p:xfrm>
          <a:off x="2032000" y="1265451"/>
          <a:ext cx="81280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069501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Emma Bovary </a:t>
                      </a:r>
                      <a:r>
                        <a:rPr lang="pt-BR" sz="2300" i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(Flaubert)</a:t>
                      </a:r>
                    </a:p>
                  </a:txBody>
                  <a:tcPr>
                    <a:solidFill>
                      <a:srgbClr val="9C91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586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Sintoma: O tédio crônico (Bovarismo).</a:t>
                      </a:r>
                    </a:p>
                  </a:txBody>
                  <a:tcPr>
                    <a:solidFill>
                      <a:srgbClr val="8378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280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Diagnóstico: Frustração entre a idealização literária e a mediocridade da vida real de casada.</a:t>
                      </a:r>
                    </a:p>
                  </a:txBody>
                  <a:tcPr>
                    <a:solidFill>
                      <a:srgbClr val="8378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612229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92EB8B78-6ECD-6C7C-995F-FECD8C1DBA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764302"/>
              </p:ext>
            </p:extLst>
          </p:nvPr>
        </p:nvGraphicFramePr>
        <p:xfrm>
          <a:off x="2032000" y="3000912"/>
          <a:ext cx="81280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069501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Rita </a:t>
                      </a:r>
                      <a:r>
                        <a:rPr lang="pt-BR" sz="2300" i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(A cartomante, Machado de Assis)</a:t>
                      </a:r>
                    </a:p>
                  </a:txBody>
                  <a:tcPr>
                    <a:solidFill>
                      <a:srgbClr val="9C91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586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Sintoma: A sedução fatal.</a:t>
                      </a:r>
                    </a:p>
                  </a:txBody>
                  <a:tcPr>
                    <a:solidFill>
                      <a:srgbClr val="8378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280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Diagnóstico: Mulher envolvente e perigosa. </a:t>
                      </a:r>
                      <a:r>
                        <a:rPr lang="pt-BR" sz="23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Envolveu-lhe</a:t>
                      </a:r>
                      <a:r>
                        <a:rPr lang="pt-BR" sz="23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como uma serpente, </a:t>
                      </a:r>
                      <a:r>
                        <a:rPr lang="pt-BR" sz="23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estalou-lhe</a:t>
                      </a:r>
                      <a:r>
                        <a:rPr lang="pt-BR" sz="23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os ossos...</a:t>
                      </a:r>
                    </a:p>
                  </a:txBody>
                  <a:tcPr>
                    <a:solidFill>
                      <a:srgbClr val="8378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612229"/>
                  </a:ext>
                </a:extLst>
              </a:tr>
            </a:tbl>
          </a:graphicData>
        </a:graphic>
      </p:graphicFrame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F3CCF7A9-6BE0-9FCB-3787-BF8CDCE2E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425507"/>
              </p:ext>
            </p:extLst>
          </p:nvPr>
        </p:nvGraphicFramePr>
        <p:xfrm>
          <a:off x="2032000" y="4754349"/>
          <a:ext cx="81280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069501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Capitu </a:t>
                      </a:r>
                      <a:r>
                        <a:rPr lang="pt-BR" sz="2300" i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(Dom casmurro, Machado de Assis)</a:t>
                      </a:r>
                    </a:p>
                  </a:txBody>
                  <a:tcPr>
                    <a:solidFill>
                      <a:srgbClr val="9C91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586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Sintoma: O enigma psicológico.</a:t>
                      </a:r>
                    </a:p>
                  </a:txBody>
                  <a:tcPr>
                    <a:solidFill>
                      <a:srgbClr val="8378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280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Diagnóstico: A ambiguidade moral. Mais importante do que a traição, é como a dúvida envenena a mente.</a:t>
                      </a:r>
                    </a:p>
                  </a:txBody>
                  <a:tcPr>
                    <a:solidFill>
                      <a:srgbClr val="8378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612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99837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1264</Words>
  <Application>Microsoft Office PowerPoint</Application>
  <PresentationFormat>Widescreen</PresentationFormat>
  <Paragraphs>135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Joao Helio mulato da silva</cp:lastModifiedBy>
  <cp:revision>4</cp:revision>
  <dcterms:created xsi:type="dcterms:W3CDTF">2026-04-24T15:37:55Z</dcterms:created>
  <dcterms:modified xsi:type="dcterms:W3CDTF">2026-05-23T12:09:28Z</dcterms:modified>
</cp:coreProperties>
</file>