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75" r:id="rId3"/>
    <p:sldId id="258" r:id="rId4"/>
    <p:sldId id="277" r:id="rId5"/>
    <p:sldId id="27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9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4F58"/>
    <a:srgbClr val="361B10"/>
    <a:srgbClr val="FBF8F2"/>
    <a:srgbClr val="C7AAA7"/>
    <a:srgbClr val="3C2923"/>
    <a:srgbClr val="EEE5E2"/>
    <a:srgbClr val="F2F0A6"/>
    <a:srgbClr val="FFFFFF"/>
    <a:srgbClr val="F1E6D6"/>
    <a:srgbClr val="1B0F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3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F1FAC-6DDB-45EA-BC01-C8E852153263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FE479-09C2-4D8C-8738-AF699D9472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47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Espera-se que o aluno identifique que o Classicismo valoriza a lógica, o controle e o equilíbrio. A matemática impecável do poema mostra que o intelecto humano é capaz de dominar a linguagem com a mesma precisão com que domina os oceanos. A forma geométrica do texto é, em si, um atestado do poder da razão.</a:t>
            </a:r>
            <a:endParaRPr lang="pt-BR" sz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FE479-09C2-4D8C-8738-AF699D9472B8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506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372F9E-00FD-D03E-442C-79B2772A6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B2F786-8A27-13A9-2F3C-CF8F60B3DE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90447F-6065-9CF5-F022-B1E53FAC9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B54C3B-394A-6840-AA73-8915884C4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60107C-E570-B0FB-05F5-07545B6F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4495053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C26141-4214-DC82-1480-2C04C4445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37BAE99-D0E9-E48A-2316-9F694399E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718E9E-B6CD-BF72-ABD3-DF96C0238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730E32-6C5D-C7EC-4F67-65DDD1E0C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1B7F61-0A96-3A7A-21C9-2CD31B45D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0909219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47C4424-3CD1-94B3-C962-47895AF2FF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0DBA5A0-15C8-5BB1-2BFC-860FA1420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333037-AE15-40D7-2238-365AE0B13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2E61F3-7082-CA70-1A77-752591C0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18CA88-EB63-BBFB-B295-C92D1C7E4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257864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7A058D-66CF-EC30-CCFC-33756CB93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28BC65-C3B6-DE77-1C27-1FCEF7189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ADED8D-EF18-3674-8B24-AB5E367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D1797C-8053-0CAD-B71A-09225AA80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9F139C-AF90-C9D4-4F25-27AAFB06E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5918903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F7A884-D883-AD89-092B-EDB9CB581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BDC3A2-6B3F-5FA2-BCD2-BBC04F557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EE4921-9252-2048-FF91-644D734C5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7BADBB-EABE-D59E-27C5-50D297560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04315B-602F-667B-9037-83AE9534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6774150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73410-5C54-D614-CE4F-622FFF292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450F3D-13C9-A076-9C51-D726344CA0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A6FC03F-3CD9-B3C8-228E-891EEE05E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5D64394-E5C0-4C09-B050-79D64947E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BA3D93-255C-C316-BABF-33915FF99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C3FB94-213A-AB15-6B9F-3F1BD7774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228180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491CF2-84C9-6B22-6DFF-AC80A26CC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45B830C-6FFA-3020-9F35-DF7E0966D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DC94918-50FB-9B13-3235-9731F45AC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E5DC726-3966-A853-93AB-C4F46DFE97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9A17A5C-C2DD-57BC-A868-2D4FF53562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344C3CE-CE5D-CE17-7CA8-DA5F69D24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EF02871-E551-0732-7782-30D56F4FA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4FC558E-F557-B21F-74F6-75A18C10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7460215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253526-A339-DEFE-614F-9C40C799D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40999DE-C46C-E075-2A43-0145E385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B763F8F-A94D-1DA5-0AD8-67EFF479F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8D774F2-AA81-4A88-A2F4-C9854C4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1305833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714F27E-5CCC-582D-5C40-68874A8AA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86EA5DA-2624-0F18-860D-ED78BC29B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6622B4-EC97-C0CA-FD6B-5B7F25B32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4205527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FF6BE8-9D51-C072-9A59-EB99DF3D1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DFEA53-C35E-5961-0791-EC92FDFA0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48FFA6B-86BE-883F-D74C-EB7ACD8C0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6263C27-0EE1-5C13-8E92-81EEBC0FC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C3A96AB-7499-DA6E-7A95-AA48D8D8F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E941C5-271C-B4FD-8B77-2AC7095AA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120694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DA8A4-DAB0-4F38-BCCD-C511F345A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1EABC6F-6B90-C87E-5C50-20AFD09ACE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76F2170-ECCD-1474-9C45-FBF16CB74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C233ABE-95E0-87F4-F6D8-6D4B0B7B9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8D875C9-AD43-4448-970E-CF1E936A2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F92BED-EB66-0E1E-2397-95A583D3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5992722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A471A9-A2A5-10AD-B019-A55F62B8A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27A59BA-F1A7-9AF6-160E-669F51BD0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76C88E-5269-E942-C08F-4EC210BBC9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06F051-0ACA-4448-B47F-F4D854C161C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60445F-D9C2-0A6B-318F-3A21AB2BA7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B0D4A1-8156-4025-401D-A07CBA8233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EAB414-BAA7-4A07-AA98-761635351C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577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B999C5A-2160-596C-900A-17883EB7FDF3}"/>
              </a:ext>
            </a:extLst>
          </p:cNvPr>
          <p:cNvSpPr txBox="1"/>
          <p:nvPr/>
        </p:nvSpPr>
        <p:spPr>
          <a:xfrm>
            <a:off x="770423" y="1168338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006|1</a:t>
            </a:r>
            <a:r>
              <a:rPr lang="pt-BR" sz="320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63F8730-DA4A-9272-C481-F6ADD43FBCDE}"/>
              </a:ext>
            </a:extLst>
          </p:cNvPr>
          <p:cNvSpPr/>
          <p:nvPr/>
        </p:nvSpPr>
        <p:spPr>
          <a:xfrm>
            <a:off x="626724" y="1168338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39580C5-FD70-8819-5A53-598F2FD12F71}"/>
              </a:ext>
            </a:extLst>
          </p:cNvPr>
          <p:cNvSpPr txBox="1"/>
          <p:nvPr/>
        </p:nvSpPr>
        <p:spPr>
          <a:xfrm>
            <a:off x="626724" y="2273025"/>
            <a:ext cx="84113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Classicismo: O despertar da razão e do belo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A82377-F21D-EF6D-B058-FB670E857211}"/>
              </a:ext>
            </a:extLst>
          </p:cNvPr>
          <p:cNvSpPr txBox="1"/>
          <p:nvPr/>
        </p:nvSpPr>
        <p:spPr>
          <a:xfrm>
            <a:off x="626724" y="4088802"/>
            <a:ext cx="8983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jornada do homem renascentista rumo ao centro do universo</a:t>
            </a:r>
          </a:p>
        </p:txBody>
      </p:sp>
      <p:pic>
        <p:nvPicPr>
          <p:cNvPr id="30" name="Imagem 29" descr="Imagem de desenho animado&#10;&#10;O conteúdo gerado por IA pode estar incorreto.">
            <a:extLst>
              <a:ext uri="{FF2B5EF4-FFF2-40B4-BE49-F238E27FC236}">
                <a16:creationId xmlns:a16="http://schemas.microsoft.com/office/drawing/2014/main" id="{E79DA17C-EFF5-4A88-256F-6C2B66D8D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432" y="1168338"/>
            <a:ext cx="6634212" cy="442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0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1756301" y="853687"/>
            <a:ext cx="8679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Evolução do Trágico: O Teatro Elizabetano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AF948D82-894C-84EE-FF54-FCD5B66A9D81}"/>
              </a:ext>
            </a:extLst>
          </p:cNvPr>
          <p:cNvSpPr/>
          <p:nvPr/>
        </p:nvSpPr>
        <p:spPr>
          <a:xfrm>
            <a:off x="472598" y="1742182"/>
            <a:ext cx="5492708" cy="4113827"/>
          </a:xfrm>
          <a:prstGeom prst="rect">
            <a:avLst/>
          </a:prstGeom>
          <a:solidFill>
            <a:srgbClr val="FBF8F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Tragédia Clássica (Antiguidade)</a:t>
            </a:r>
          </a:p>
          <a:p>
            <a:pPr algn="ctr"/>
            <a:endParaRPr lang="pt-BR" sz="24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Ação: </a:t>
            </a:r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sofrimento era velado.</a:t>
            </a:r>
          </a:p>
          <a:p>
            <a:pPr algn="ctr"/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Mecanismo: </a:t>
            </a:r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cena violenta ocorria fora do palco. Um arauto entrava em cena para narrar o ocorrido.</a:t>
            </a:r>
          </a:p>
          <a:p>
            <a:pPr algn="ctr"/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Foco: </a:t>
            </a:r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fatalidade do destino imposto pelos deuses.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7733F6D-D4D7-E060-B5F1-BD8AD76BBC12}"/>
              </a:ext>
            </a:extLst>
          </p:cNvPr>
          <p:cNvSpPr/>
          <p:nvPr/>
        </p:nvSpPr>
        <p:spPr>
          <a:xfrm>
            <a:off x="6158048" y="1742182"/>
            <a:ext cx="5492708" cy="4113827"/>
          </a:xfrm>
          <a:prstGeom prst="rect">
            <a:avLst/>
          </a:prstGeom>
          <a:solidFill>
            <a:srgbClr val="3C2923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Tragédia Shakespeareana (Séc. XVI)</a:t>
            </a:r>
          </a:p>
          <a:p>
            <a:pPr algn="ctr"/>
            <a:endParaRPr lang="pt-BR" sz="2400" b="1" dirty="0">
              <a:solidFill>
                <a:srgbClr val="FBF8F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Ação: </a:t>
            </a:r>
            <a:r>
              <a:rPr lang="pt-BR" sz="2400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sofrimento trágico é exposto.</a:t>
            </a:r>
          </a:p>
          <a:p>
            <a:pPr algn="ctr"/>
            <a:endParaRPr lang="pt-BR" sz="2400" dirty="0">
              <a:solidFill>
                <a:srgbClr val="FBF8F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Mecanismo: </a:t>
            </a:r>
            <a:r>
              <a:rPr lang="pt-BR" sz="2400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trágico é evidenciado; a experiência é vivida pelo herói no palco, diante do público.</a:t>
            </a:r>
          </a:p>
          <a:p>
            <a:pPr algn="ctr"/>
            <a:endParaRPr lang="pt-BR" sz="2400" dirty="0">
              <a:solidFill>
                <a:srgbClr val="FBF8F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Foco: </a:t>
            </a:r>
            <a:r>
              <a:rPr lang="pt-BR" sz="2400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falha humana, a traição, a inveja e a psicologia complexa.</a:t>
            </a:r>
          </a:p>
        </p:txBody>
      </p:sp>
    </p:spTree>
    <p:extLst>
      <p:ext uri="{BB962C8B-B14F-4D97-AF65-F5344CB8AC3E}">
        <p14:creationId xmlns:p14="http://schemas.microsoft.com/office/powerpoint/2010/main" val="343687913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1060891" y="616438"/>
            <a:ext cx="10070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Arquitetura Épica de Camões: Os Lusíadas (1572)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09FE09C-7DA4-14FD-22B6-192BD201D5E5}"/>
              </a:ext>
            </a:extLst>
          </p:cNvPr>
          <p:cNvSpPr/>
          <p:nvPr/>
        </p:nvSpPr>
        <p:spPr>
          <a:xfrm>
            <a:off x="626514" y="1957952"/>
            <a:ext cx="2130639" cy="767617"/>
          </a:xfrm>
          <a:prstGeom prst="rect">
            <a:avLst/>
          </a:prstGeom>
          <a:solidFill>
            <a:srgbClr val="FBF8F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Cantos</a:t>
            </a:r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18741AE-9B59-74CC-F1CF-DFD385A5CCA3}"/>
              </a:ext>
            </a:extLst>
          </p:cNvPr>
          <p:cNvSpPr/>
          <p:nvPr/>
        </p:nvSpPr>
        <p:spPr>
          <a:xfrm>
            <a:off x="3327987" y="1957952"/>
            <a:ext cx="2390141" cy="767617"/>
          </a:xfrm>
          <a:prstGeom prst="rect">
            <a:avLst/>
          </a:prstGeom>
          <a:solidFill>
            <a:srgbClr val="FBF8F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1.102 Estrofes (Oitavas)</a:t>
            </a:r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6B38891-D416-8CC9-2EF8-90122ADCBAC6}"/>
              </a:ext>
            </a:extLst>
          </p:cNvPr>
          <p:cNvSpPr/>
          <p:nvPr/>
        </p:nvSpPr>
        <p:spPr>
          <a:xfrm>
            <a:off x="6295536" y="1957952"/>
            <a:ext cx="2390141" cy="767617"/>
          </a:xfrm>
          <a:prstGeom prst="rect">
            <a:avLst/>
          </a:prstGeom>
          <a:solidFill>
            <a:srgbClr val="FBF8F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8.816 Versos Decassílabos</a:t>
            </a:r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43C1A5B-0DCA-5121-B218-DCF76980771D}"/>
              </a:ext>
            </a:extLst>
          </p:cNvPr>
          <p:cNvSpPr/>
          <p:nvPr/>
        </p:nvSpPr>
        <p:spPr>
          <a:xfrm>
            <a:off x="9260615" y="1957952"/>
            <a:ext cx="2390141" cy="767617"/>
          </a:xfrm>
          <a:prstGeom prst="rect">
            <a:avLst/>
          </a:prstGeom>
          <a:solidFill>
            <a:srgbClr val="FBF8F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Rima: </a:t>
            </a:r>
            <a:r>
              <a:rPr lang="pt-BR" sz="2400" b="1" dirty="0" err="1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abababccc</a:t>
            </a:r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86AB15B5-915A-2B68-A647-D8CAAEA4D07B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>
            <a:off x="2757153" y="2341761"/>
            <a:ext cx="570834" cy="0"/>
          </a:xfrm>
          <a:prstGeom prst="line">
            <a:avLst/>
          </a:prstGeom>
          <a:ln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BAEFA58B-F63A-9AF6-4BED-9F2472907C1C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>
            <a:off x="5718128" y="2341761"/>
            <a:ext cx="577408" cy="0"/>
          </a:xfrm>
          <a:prstGeom prst="line">
            <a:avLst/>
          </a:prstGeom>
          <a:ln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BA6E9557-25FC-CCFA-8E85-9BE77197B8AD}"/>
              </a:ext>
            </a:extLst>
          </p:cNvPr>
          <p:cNvCxnSpPr>
            <a:cxnSpLocks/>
            <a:stCxn id="9" idx="3"/>
            <a:endCxn id="13" idx="1"/>
          </p:cNvCxnSpPr>
          <p:nvPr/>
        </p:nvCxnSpPr>
        <p:spPr>
          <a:xfrm>
            <a:off x="8685677" y="2341761"/>
            <a:ext cx="574938" cy="0"/>
          </a:xfrm>
          <a:prstGeom prst="line">
            <a:avLst/>
          </a:prstGeom>
          <a:ln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tângulo 24">
            <a:extLst>
              <a:ext uri="{FF2B5EF4-FFF2-40B4-BE49-F238E27FC236}">
                <a16:creationId xmlns:a16="http://schemas.microsoft.com/office/drawing/2014/main" id="{995C098C-06CA-8522-5FA7-D7C21870C6FF}"/>
              </a:ext>
            </a:extLst>
          </p:cNvPr>
          <p:cNvSpPr/>
          <p:nvPr/>
        </p:nvSpPr>
        <p:spPr>
          <a:xfrm>
            <a:off x="626514" y="2926080"/>
            <a:ext cx="11024242" cy="107554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45C48DD2-48CD-852A-4164-0459F3130396}"/>
              </a:ext>
            </a:extLst>
          </p:cNvPr>
          <p:cNvSpPr/>
          <p:nvPr/>
        </p:nvSpPr>
        <p:spPr>
          <a:xfrm>
            <a:off x="626514" y="3199434"/>
            <a:ext cx="2130639" cy="3132184"/>
          </a:xfrm>
          <a:prstGeom prst="rect">
            <a:avLst/>
          </a:prstGeom>
          <a:solidFill>
            <a:srgbClr val="FBF8F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Proposição</a:t>
            </a:r>
          </a:p>
          <a:p>
            <a:pPr algn="ctr"/>
            <a:endParaRPr lang="pt-BR" sz="21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1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poeta apresenta o tema (A viagem de Vasco da Gama e a glória de Portugal)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A658404F-B495-25E3-B9ED-DA1032CDD4CF}"/>
              </a:ext>
            </a:extLst>
          </p:cNvPr>
          <p:cNvSpPr/>
          <p:nvPr/>
        </p:nvSpPr>
        <p:spPr>
          <a:xfrm>
            <a:off x="3327987" y="3121010"/>
            <a:ext cx="2390141" cy="3132184"/>
          </a:xfrm>
          <a:prstGeom prst="rect">
            <a:avLst/>
          </a:prstGeom>
          <a:solidFill>
            <a:srgbClr val="FBF8F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Invocação</a:t>
            </a:r>
          </a:p>
          <a:p>
            <a:pPr algn="ctr"/>
            <a:endParaRPr lang="pt-BR" sz="21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1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pedido de inspiração às Tágides (ninfas do rio Tejo).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E9517296-3749-558E-4E72-368438F1B907}"/>
              </a:ext>
            </a:extLst>
          </p:cNvPr>
          <p:cNvSpPr/>
          <p:nvPr/>
        </p:nvSpPr>
        <p:spPr>
          <a:xfrm>
            <a:off x="6288962" y="3121010"/>
            <a:ext cx="2396715" cy="3132184"/>
          </a:xfrm>
          <a:prstGeom prst="rect">
            <a:avLst/>
          </a:prstGeom>
          <a:solidFill>
            <a:srgbClr val="FBF8F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Narração</a:t>
            </a:r>
          </a:p>
          <a:p>
            <a:pPr algn="ctr"/>
            <a:endParaRPr lang="pt-BR" sz="21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1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relato das peripécias marítimas e da história do povo.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C945023F-957E-9CA5-F3A8-7006D3ADED2C}"/>
              </a:ext>
            </a:extLst>
          </p:cNvPr>
          <p:cNvSpPr/>
          <p:nvPr/>
        </p:nvSpPr>
        <p:spPr>
          <a:xfrm>
            <a:off x="9257327" y="3106843"/>
            <a:ext cx="2396715" cy="3132184"/>
          </a:xfrm>
          <a:prstGeom prst="rect">
            <a:avLst/>
          </a:prstGeom>
          <a:solidFill>
            <a:srgbClr val="FBF8F2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Epílogo</a:t>
            </a:r>
          </a:p>
          <a:p>
            <a:pPr algn="ctr"/>
            <a:endParaRPr lang="pt-BR" sz="21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1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conclusão em tom melancólico e profético sobre a decadência da pátria.</a:t>
            </a:r>
          </a:p>
        </p:txBody>
      </p:sp>
      <p:sp>
        <p:nvSpPr>
          <p:cNvPr id="31" name="Seta: para a Direita 30">
            <a:extLst>
              <a:ext uri="{FF2B5EF4-FFF2-40B4-BE49-F238E27FC236}">
                <a16:creationId xmlns:a16="http://schemas.microsoft.com/office/drawing/2014/main" id="{47BCDD71-7339-A3B8-8F76-542CBDB44159}"/>
              </a:ext>
            </a:extLst>
          </p:cNvPr>
          <p:cNvSpPr/>
          <p:nvPr/>
        </p:nvSpPr>
        <p:spPr>
          <a:xfrm>
            <a:off x="2898010" y="4672935"/>
            <a:ext cx="350972" cy="314917"/>
          </a:xfrm>
          <a:prstGeom prst="rightArrow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a Direita 31">
            <a:extLst>
              <a:ext uri="{FF2B5EF4-FFF2-40B4-BE49-F238E27FC236}">
                <a16:creationId xmlns:a16="http://schemas.microsoft.com/office/drawing/2014/main" id="{FA9D9BDD-7D57-8775-3D43-7FDB936EDDA3}"/>
              </a:ext>
            </a:extLst>
          </p:cNvPr>
          <p:cNvSpPr/>
          <p:nvPr/>
        </p:nvSpPr>
        <p:spPr>
          <a:xfrm>
            <a:off x="5853937" y="4608067"/>
            <a:ext cx="350972" cy="314917"/>
          </a:xfrm>
          <a:prstGeom prst="rightArrow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E99B1931-119D-0419-AEB7-93B66182CE14}"/>
              </a:ext>
            </a:extLst>
          </p:cNvPr>
          <p:cNvSpPr/>
          <p:nvPr/>
        </p:nvSpPr>
        <p:spPr>
          <a:xfrm>
            <a:off x="8831500" y="4539011"/>
            <a:ext cx="350972" cy="314917"/>
          </a:xfrm>
          <a:prstGeom prst="rightArrow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644930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8" grpId="0" animBg="1"/>
      <p:bldP spid="9" grpId="0" animBg="1"/>
      <p:bldP spid="13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1323024" y="473361"/>
            <a:ext cx="9545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Dualidade Lírica: O Neoplatonismo Camoniano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444F917F-3207-0C08-9778-7DE65516D038}"/>
              </a:ext>
            </a:extLst>
          </p:cNvPr>
          <p:cNvSpPr/>
          <p:nvPr/>
        </p:nvSpPr>
        <p:spPr>
          <a:xfrm>
            <a:off x="1549100" y="1436145"/>
            <a:ext cx="5619421" cy="5107321"/>
          </a:xfrm>
          <a:prstGeom prst="ellipse">
            <a:avLst/>
          </a:prstGeom>
          <a:noFill/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8CE8D94-498F-2039-FAFD-8AEBE0448666}"/>
              </a:ext>
            </a:extLst>
          </p:cNvPr>
          <p:cNvSpPr txBox="1"/>
          <p:nvPr/>
        </p:nvSpPr>
        <p:spPr>
          <a:xfrm>
            <a:off x="2894370" y="1684523"/>
            <a:ext cx="2593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Mundo Inteligível</a:t>
            </a:r>
          </a:p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 ideia)</a:t>
            </a:r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B237126-6F54-E844-33E5-0B168732ADA0}"/>
              </a:ext>
            </a:extLst>
          </p:cNvPr>
          <p:cNvSpPr txBox="1"/>
          <p:nvPr/>
        </p:nvSpPr>
        <p:spPr>
          <a:xfrm>
            <a:off x="1971945" y="2542389"/>
            <a:ext cx="3064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Amor puro, espiritualizado e distante.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266051B-D7BB-0F8A-7A68-FE81640A8102}"/>
              </a:ext>
            </a:extLst>
          </p:cNvPr>
          <p:cNvSpPr txBox="1"/>
          <p:nvPr/>
        </p:nvSpPr>
        <p:spPr>
          <a:xfrm>
            <a:off x="1971945" y="3697904"/>
            <a:ext cx="3397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mulher como instrumento de contemplação divina.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7EE5EEE-AADB-FB00-DD63-3BC812645780}"/>
              </a:ext>
            </a:extLst>
          </p:cNvPr>
          <p:cNvSpPr txBox="1"/>
          <p:nvPr/>
        </p:nvSpPr>
        <p:spPr>
          <a:xfrm>
            <a:off x="2471925" y="4890929"/>
            <a:ext cx="3397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harmonia e a </a:t>
            </a:r>
          </a:p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perfeição.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EC79F015-45E6-8A68-184C-AF7E51AA7716}"/>
              </a:ext>
            </a:extLst>
          </p:cNvPr>
          <p:cNvSpPr/>
          <p:nvPr/>
        </p:nvSpPr>
        <p:spPr>
          <a:xfrm>
            <a:off x="4882094" y="1409276"/>
            <a:ext cx="5619421" cy="5107320"/>
          </a:xfrm>
          <a:prstGeom prst="ellipse">
            <a:avLst/>
          </a:prstGeom>
          <a:noFill/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C7B0DFF-2824-C45D-E68B-5C8063C68F88}"/>
              </a:ext>
            </a:extLst>
          </p:cNvPr>
          <p:cNvSpPr txBox="1"/>
          <p:nvPr/>
        </p:nvSpPr>
        <p:spPr>
          <a:xfrm>
            <a:off x="4995759" y="2586101"/>
            <a:ext cx="2065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Conflito</a:t>
            </a:r>
          </a:p>
          <a:p>
            <a:pPr algn="ctr"/>
            <a:endParaRPr lang="pt-BR" b="1" i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i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impossibilidade de conciliar a essência ideal com o desejo físico, gerando a profunda angústia humana.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2ECDCD0-3E6A-613F-477C-A84A7E38EDE4}"/>
              </a:ext>
            </a:extLst>
          </p:cNvPr>
          <p:cNvSpPr txBox="1"/>
          <p:nvPr/>
        </p:nvSpPr>
        <p:spPr>
          <a:xfrm>
            <a:off x="6711656" y="1663215"/>
            <a:ext cx="2593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Mundo Sensível</a:t>
            </a:r>
          </a:p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 Matéria)</a:t>
            </a:r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995C7F0-AE20-9959-B3E4-004025C8C84F}"/>
              </a:ext>
            </a:extLst>
          </p:cNvPr>
          <p:cNvSpPr txBox="1"/>
          <p:nvPr/>
        </p:nvSpPr>
        <p:spPr>
          <a:xfrm>
            <a:off x="7085222" y="2762811"/>
            <a:ext cx="306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Amor físico e desejo carnal.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7944B29-1CCE-F26F-6198-C90209196170}"/>
              </a:ext>
            </a:extLst>
          </p:cNvPr>
          <p:cNvSpPr txBox="1"/>
          <p:nvPr/>
        </p:nvSpPr>
        <p:spPr>
          <a:xfrm>
            <a:off x="7085223" y="3618195"/>
            <a:ext cx="306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realidade tangível e efêmera.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5C68E5F-1D89-AB0D-8D79-44B2E3DADC3B}"/>
              </a:ext>
            </a:extLst>
          </p:cNvPr>
          <p:cNvSpPr txBox="1"/>
          <p:nvPr/>
        </p:nvSpPr>
        <p:spPr>
          <a:xfrm>
            <a:off x="7085223" y="4449192"/>
            <a:ext cx="306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angústia e a imperfeição.</a:t>
            </a:r>
          </a:p>
        </p:txBody>
      </p:sp>
    </p:spTree>
    <p:extLst>
      <p:ext uri="{BB962C8B-B14F-4D97-AF65-F5344CB8AC3E}">
        <p14:creationId xmlns:p14="http://schemas.microsoft.com/office/powerpoint/2010/main" val="59394814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9" grpId="0"/>
      <p:bldP spid="13" grpId="0"/>
      <p:bldP spid="14" grpId="0"/>
      <p:bldP spid="17" grpId="0"/>
      <p:bldP spid="18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772DA-F6C7-4EF9-9709-62920887D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17DA2CE-5BDF-6E64-553B-6C38F130FB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DE9EC4A-2764-F824-9187-02DC063B2A22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CD49781-628D-6980-EE3D-E908D4CB77E8}"/>
              </a:ext>
            </a:extLst>
          </p:cNvPr>
          <p:cNvSpPr txBox="1"/>
          <p:nvPr/>
        </p:nvSpPr>
        <p:spPr>
          <a:xfrm>
            <a:off x="1323024" y="473361"/>
            <a:ext cx="9545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Analise a seguir: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03D39CAC-BA1A-202B-4B1F-88C0E54F6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4DE2487-6F6A-59B4-5885-64DC9069D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99FEF478-2544-CC44-3F7C-3202E9016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DB5F2AE3-CE5D-D4C3-9410-3D0D4F71341D}"/>
              </a:ext>
            </a:extLst>
          </p:cNvPr>
          <p:cNvSpPr txBox="1"/>
          <p:nvPr/>
        </p:nvSpPr>
        <p:spPr>
          <a:xfrm>
            <a:off x="365759" y="1119277"/>
            <a:ext cx="1215728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Classicismo, o conceito trovadoresco do amor, no qual a mulher é idealizada e inacessível, foi aprofundado e enriquecido com as concepções filosóficas de Platão.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Considerando o contexto do Renascimento e a produção lírica de Luís de Camões, a influência do 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neoplatonismo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representação do sentimento amoroso caracteriza-se por: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31E163D-35DD-B726-B500-BE9C24BC01CC}"/>
              </a:ext>
            </a:extLst>
          </p:cNvPr>
          <p:cNvSpPr txBox="1"/>
          <p:nvPr/>
        </p:nvSpPr>
        <p:spPr>
          <a:xfrm>
            <a:off x="416560" y="2642215"/>
            <a:ext cx="102687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uma busca pela união puramente carnal e material, que rejeita as convenções medievais de distanciamento e foca na efemeridade dos prazeres físicos.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20F19C84-5E33-22FB-B556-1A1E42F94FAC}"/>
              </a:ext>
            </a:extLst>
          </p:cNvPr>
          <p:cNvSpPr/>
          <p:nvPr/>
        </p:nvSpPr>
        <p:spPr>
          <a:xfrm>
            <a:off x="355600" y="3687251"/>
            <a:ext cx="9753600" cy="837932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4BADFA4-1719-2E3F-2FF1-1FC11FE4C186}"/>
              </a:ext>
            </a:extLst>
          </p:cNvPr>
          <p:cNvSpPr txBox="1"/>
          <p:nvPr/>
        </p:nvSpPr>
        <p:spPr>
          <a:xfrm>
            <a:off x="396239" y="3637895"/>
            <a:ext cx="973763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uma elevação espiritual do amor, que se desvincula do desejo físico para se traduzir na contemplação pura, idealizada e intelectual da figura da mulher amada.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F5BAE9E-1B90-6D24-67E4-A3B2D210CFFF}"/>
              </a:ext>
            </a:extLst>
          </p:cNvPr>
          <p:cNvSpPr txBox="1"/>
          <p:nvPr/>
        </p:nvSpPr>
        <p:spPr>
          <a:xfrm>
            <a:off x="416560" y="4613255"/>
            <a:ext cx="10363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uma superação do sofrimento amoroso por meio da racionalização científica e do desprezo completo pelas qualidades estéticas da figura feminina.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EEC7DF6-47C2-39C7-4965-1896170873DE}"/>
              </a:ext>
            </a:extLst>
          </p:cNvPr>
          <p:cNvSpPr txBox="1"/>
          <p:nvPr/>
        </p:nvSpPr>
        <p:spPr>
          <a:xfrm>
            <a:off x="386080" y="5466695"/>
            <a:ext cx="1028057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uma subversão dos valores da Antiguidade Clássica, na qual o eu lírico prefere focar nos conflitos sociais e políticos de sua época em detrimento do tema amoroso.</a:t>
            </a:r>
          </a:p>
        </p:txBody>
      </p:sp>
    </p:spTree>
    <p:extLst>
      <p:ext uri="{BB962C8B-B14F-4D97-AF65-F5344CB8AC3E}">
        <p14:creationId xmlns:p14="http://schemas.microsoft.com/office/powerpoint/2010/main" val="417604105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713900" y="1072034"/>
            <a:ext cx="9545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Labirinto de Mente Humana (Shakespeare)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D7944B29-1CCE-F26F-6198-C90209196170}"/>
              </a:ext>
            </a:extLst>
          </p:cNvPr>
          <p:cNvSpPr txBox="1"/>
          <p:nvPr/>
        </p:nvSpPr>
        <p:spPr>
          <a:xfrm>
            <a:off x="-222313" y="-152068"/>
            <a:ext cx="3064465" cy="1086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70000" b="1" dirty="0">
                <a:solidFill>
                  <a:srgbClr val="EEE5E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5C68E5F-1D89-AB0D-8D79-44B2E3DADC3B}"/>
              </a:ext>
            </a:extLst>
          </p:cNvPr>
          <p:cNvSpPr txBox="1"/>
          <p:nvPr/>
        </p:nvSpPr>
        <p:spPr>
          <a:xfrm>
            <a:off x="7810415" y="2088583"/>
            <a:ext cx="3807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quebra do racionalismo absoluto. A admissão de que a lógica humana tem limites diante do universo.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BF41A21-B24B-914A-C228-639A2446143B}"/>
              </a:ext>
            </a:extLst>
          </p:cNvPr>
          <p:cNvSpPr txBox="1"/>
          <p:nvPr/>
        </p:nvSpPr>
        <p:spPr>
          <a:xfrm>
            <a:off x="713900" y="2470828"/>
            <a:ext cx="62805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srgbClr val="7943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Há mais coisas entre o céu e a terra, Horácio, do que sonha a nossa vã filosofia. 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Hamlet, O príncipe da Dinamarca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A425CD6C-E483-E53C-0B15-E242A208945A}"/>
              </a:ext>
            </a:extLst>
          </p:cNvPr>
          <p:cNvCxnSpPr/>
          <p:nvPr/>
        </p:nvCxnSpPr>
        <p:spPr>
          <a:xfrm>
            <a:off x="6994475" y="2803833"/>
            <a:ext cx="675727" cy="0"/>
          </a:xfrm>
          <a:prstGeom prst="straightConnector1">
            <a:avLst/>
          </a:prstGeom>
          <a:ln>
            <a:solidFill>
              <a:srgbClr val="3C2923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7A67235-E34E-A994-91EC-6B172C8D539B}"/>
              </a:ext>
            </a:extLst>
          </p:cNvPr>
          <p:cNvSpPr txBox="1"/>
          <p:nvPr/>
        </p:nvSpPr>
        <p:spPr>
          <a:xfrm>
            <a:off x="5980647" y="3957995"/>
            <a:ext cx="42792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Obra marcada pela dúvida existencial, conspiração e a busca pelo poder (o fantasma do pai traído). O herói moderno hesita e pensa, diferente do herói clássico de ação.</a:t>
            </a:r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9019E7CE-2E41-BB39-97DB-18384D85880E}"/>
              </a:ext>
            </a:extLst>
          </p:cNvPr>
          <p:cNvCxnSpPr/>
          <p:nvPr/>
        </p:nvCxnSpPr>
        <p:spPr>
          <a:xfrm>
            <a:off x="5134550" y="4199405"/>
            <a:ext cx="675727" cy="0"/>
          </a:xfrm>
          <a:prstGeom prst="straightConnector1">
            <a:avLst/>
          </a:prstGeom>
          <a:ln>
            <a:solidFill>
              <a:srgbClr val="3C2923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490958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23" grpId="0"/>
      <p:bldP spid="8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713900" y="1015856"/>
            <a:ext cx="9545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Choque de Eras: O Velho do Restelo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BF41A21-B24B-914A-C228-639A2446143B}"/>
              </a:ext>
            </a:extLst>
          </p:cNvPr>
          <p:cNvSpPr txBox="1"/>
          <p:nvPr/>
        </p:nvSpPr>
        <p:spPr>
          <a:xfrm>
            <a:off x="713900" y="1692160"/>
            <a:ext cx="62805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>
                <a:solidFill>
                  <a:srgbClr val="7943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 glória de mandar! Ó vã cobiça!</a:t>
            </a:r>
          </a:p>
          <a:p>
            <a:r>
              <a:rPr lang="pt-BR" sz="2800" b="1" i="1" dirty="0">
                <a:solidFill>
                  <a:srgbClr val="7943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Desta vaidade, a quem chamamos de Fama!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(Os Lusíadas)</a:t>
            </a:r>
          </a:p>
        </p:txBody>
      </p:sp>
      <p:sp>
        <p:nvSpPr>
          <p:cNvPr id="6" name="Seta: Pentágono 5">
            <a:extLst>
              <a:ext uri="{FF2B5EF4-FFF2-40B4-BE49-F238E27FC236}">
                <a16:creationId xmlns:a16="http://schemas.microsoft.com/office/drawing/2014/main" id="{FF4FCEBD-26C8-C8A2-D36B-C1D337F194F4}"/>
              </a:ext>
            </a:extLst>
          </p:cNvPr>
          <p:cNvSpPr/>
          <p:nvPr/>
        </p:nvSpPr>
        <p:spPr>
          <a:xfrm>
            <a:off x="715781" y="3606335"/>
            <a:ext cx="5144507" cy="2894957"/>
          </a:xfrm>
          <a:prstGeom prst="homePlate">
            <a:avLst/>
          </a:prstGeom>
          <a:solidFill>
            <a:srgbClr val="361B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: Pentágono 13">
            <a:extLst>
              <a:ext uri="{FF2B5EF4-FFF2-40B4-BE49-F238E27FC236}">
                <a16:creationId xmlns:a16="http://schemas.microsoft.com/office/drawing/2014/main" id="{58B33B42-4DEB-51AB-43E8-D499563B214E}"/>
              </a:ext>
            </a:extLst>
          </p:cNvPr>
          <p:cNvSpPr/>
          <p:nvPr/>
        </p:nvSpPr>
        <p:spPr>
          <a:xfrm flipH="1">
            <a:off x="5860288" y="3600294"/>
            <a:ext cx="5144506" cy="2894957"/>
          </a:xfrm>
          <a:prstGeom prst="homePlate">
            <a:avLst/>
          </a:prstGeom>
          <a:solidFill>
            <a:srgbClr val="C7AA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 descr="Torre de relógio&#10;&#10;O conteúdo gerado por IA pode estar incorreto.">
            <a:extLst>
              <a:ext uri="{FF2B5EF4-FFF2-40B4-BE49-F238E27FC236}">
                <a16:creationId xmlns:a16="http://schemas.microsoft.com/office/drawing/2014/main" id="{D3CBF5E2-27FC-54B1-EFA7-A24DA1EC9BF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409" y="3694484"/>
            <a:ext cx="2331992" cy="3497988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B5C68E5F-1D89-AB0D-8D79-44B2E3DADC3B}"/>
              </a:ext>
            </a:extLst>
          </p:cNvPr>
          <p:cNvSpPr txBox="1"/>
          <p:nvPr/>
        </p:nvSpPr>
        <p:spPr>
          <a:xfrm>
            <a:off x="7810415" y="2088583"/>
            <a:ext cx="38075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quebra do racionalismo absoluto. A admissão de que a lógica humana tem limites diante do universo.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7A67235-E34E-A994-91EC-6B172C8D539B}"/>
              </a:ext>
            </a:extLst>
          </p:cNvPr>
          <p:cNvSpPr txBox="1"/>
          <p:nvPr/>
        </p:nvSpPr>
        <p:spPr>
          <a:xfrm>
            <a:off x="804433" y="3694484"/>
            <a:ext cx="408972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Velho</a:t>
            </a:r>
          </a:p>
          <a:p>
            <a:r>
              <a:rPr lang="pt-BR" sz="2200" b="1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 pé no passado:</a:t>
            </a:r>
            <a:r>
              <a:rPr lang="pt-BR" sz="2200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Representado o conservadorismo feudal.</a:t>
            </a:r>
          </a:p>
          <a:p>
            <a:endParaRPr lang="pt-BR" sz="2200" b="1" dirty="0">
              <a:solidFill>
                <a:srgbClr val="FBF8F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200" b="1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Tom Profético: </a:t>
            </a:r>
            <a:r>
              <a:rPr lang="pt-BR" sz="2200" dirty="0">
                <a:solidFill>
                  <a:srgbClr val="FBF8F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Anuncia a viagem trará desgraças, alertando contra o orgulho e o abandono da terra natal.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F5FF9F7-3258-5A05-7ACF-441F0B7C63D2}"/>
              </a:ext>
            </a:extLst>
          </p:cNvPr>
          <p:cNvSpPr txBox="1"/>
          <p:nvPr/>
        </p:nvSpPr>
        <p:spPr>
          <a:xfrm>
            <a:off x="6383328" y="3647388"/>
            <a:ext cx="453281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Vasco da Gama</a:t>
            </a:r>
          </a:p>
          <a:p>
            <a:pPr algn="r"/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 pé no futuro:</a:t>
            </a:r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Representado o renascimento e a expansão marítima.</a:t>
            </a:r>
          </a:p>
          <a:p>
            <a:pPr algn="r"/>
            <a:endParaRPr lang="pt-BR" sz="2200" b="1" dirty="0">
              <a:solidFill>
                <a:srgbClr val="361B1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Ação: </a:t>
            </a:r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marcha inevitável do progresso e da descoberta, apesar dos avisos. </a:t>
            </a:r>
          </a:p>
        </p:txBody>
      </p:sp>
    </p:spTree>
    <p:extLst>
      <p:ext uri="{BB962C8B-B14F-4D97-AF65-F5344CB8AC3E}">
        <p14:creationId xmlns:p14="http://schemas.microsoft.com/office/powerpoint/2010/main" val="127753733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 animBg="1"/>
      <p:bldP spid="14" grpId="0" animBg="1"/>
      <p:bldP spid="23" grpId="0"/>
      <p:bldP spid="2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853749" y="560538"/>
            <a:ext cx="9545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Tragédia Subjetiva: </a:t>
            </a:r>
            <a:r>
              <a:rPr lang="pt-BR" sz="36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Inês de Castro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B5C68E5F-1D89-AB0D-8D79-44B2E3DADC3B}"/>
              </a:ext>
            </a:extLst>
          </p:cNvPr>
          <p:cNvSpPr txBox="1"/>
          <p:nvPr/>
        </p:nvSpPr>
        <p:spPr>
          <a:xfrm>
            <a:off x="853749" y="1237374"/>
            <a:ext cx="55255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Amor Proibido</a:t>
            </a:r>
          </a:p>
          <a:p>
            <a:endParaRPr lang="pt-BR" sz="2200" dirty="0">
              <a:solidFill>
                <a:srgbClr val="361B1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momento mais lírico de “Os Lusíadas.” </a:t>
            </a:r>
          </a:p>
          <a:p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príncipe D. Pedro ama Inês, uma plebeia.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7A67235-E34E-A994-91EC-6B172C8D539B}"/>
              </a:ext>
            </a:extLst>
          </p:cNvPr>
          <p:cNvSpPr txBox="1"/>
          <p:nvPr/>
        </p:nvSpPr>
        <p:spPr>
          <a:xfrm>
            <a:off x="853750" y="2858770"/>
            <a:ext cx="3191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Agora Inês é morta.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8704B0CE-3DC9-E6DB-3FE0-1E97F4CC8AA1}"/>
              </a:ext>
            </a:extLst>
          </p:cNvPr>
          <p:cNvCxnSpPr/>
          <p:nvPr/>
        </p:nvCxnSpPr>
        <p:spPr>
          <a:xfrm>
            <a:off x="925156" y="1797992"/>
            <a:ext cx="5873675" cy="0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A20BEAA9-CD25-A0EB-862B-6557AE1DB33D}"/>
              </a:ext>
            </a:extLst>
          </p:cNvPr>
          <p:cNvCxnSpPr>
            <a:cxnSpLocks/>
          </p:cNvCxnSpPr>
          <p:nvPr/>
        </p:nvCxnSpPr>
        <p:spPr>
          <a:xfrm>
            <a:off x="6798831" y="1765718"/>
            <a:ext cx="0" cy="1240537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4DA805BF-74EF-992B-B2EE-D6D9CFFEC035}"/>
              </a:ext>
            </a:extLst>
          </p:cNvPr>
          <p:cNvCxnSpPr>
            <a:cxnSpLocks/>
          </p:cNvCxnSpPr>
          <p:nvPr/>
        </p:nvCxnSpPr>
        <p:spPr>
          <a:xfrm>
            <a:off x="4141694" y="2990811"/>
            <a:ext cx="2689411" cy="0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DDEEAC8F-4744-2E07-1E26-B2CDCA96F319}"/>
              </a:ext>
            </a:extLst>
          </p:cNvPr>
          <p:cNvCxnSpPr>
            <a:cxnSpLocks/>
          </p:cNvCxnSpPr>
          <p:nvPr/>
        </p:nvCxnSpPr>
        <p:spPr>
          <a:xfrm>
            <a:off x="4163209" y="2958537"/>
            <a:ext cx="0" cy="1697927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EF33E836-0172-C9E7-D061-E8CA37FBFEB2}"/>
              </a:ext>
            </a:extLst>
          </p:cNvPr>
          <p:cNvCxnSpPr>
            <a:cxnSpLocks/>
          </p:cNvCxnSpPr>
          <p:nvPr/>
        </p:nvCxnSpPr>
        <p:spPr>
          <a:xfrm>
            <a:off x="2993351" y="4635134"/>
            <a:ext cx="1200576" cy="0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FCDA512-5451-AAF7-C44B-EDB478DDA8AD}"/>
              </a:ext>
            </a:extLst>
          </p:cNvPr>
          <p:cNvSpPr txBox="1"/>
          <p:nvPr/>
        </p:nvSpPr>
        <p:spPr>
          <a:xfrm>
            <a:off x="4259557" y="3120380"/>
            <a:ext cx="5407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Frieza do Estado</a:t>
            </a:r>
          </a:p>
          <a:p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razão monárquica medieval não permite a união. O Rei autoriza o sacrifício de Inês em nome da coroa.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0B8EB2A7-6335-5A6C-3F1A-B4BDB500FC80}"/>
              </a:ext>
            </a:extLst>
          </p:cNvPr>
          <p:cNvCxnSpPr>
            <a:cxnSpLocks/>
          </p:cNvCxnSpPr>
          <p:nvPr/>
        </p:nvCxnSpPr>
        <p:spPr>
          <a:xfrm>
            <a:off x="6366884" y="2990811"/>
            <a:ext cx="3777577" cy="0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9A18DB3F-4774-D7D1-FF88-C7790A3D30A9}"/>
              </a:ext>
            </a:extLst>
          </p:cNvPr>
          <p:cNvCxnSpPr>
            <a:cxnSpLocks/>
          </p:cNvCxnSpPr>
          <p:nvPr/>
        </p:nvCxnSpPr>
        <p:spPr>
          <a:xfrm>
            <a:off x="10112187" y="2958537"/>
            <a:ext cx="0" cy="1941064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2C2BD6BA-B647-A2DA-118B-9B241F2FF34A}"/>
              </a:ext>
            </a:extLst>
          </p:cNvPr>
          <p:cNvCxnSpPr>
            <a:cxnSpLocks/>
          </p:cNvCxnSpPr>
          <p:nvPr/>
        </p:nvCxnSpPr>
        <p:spPr>
          <a:xfrm>
            <a:off x="7896113" y="4899786"/>
            <a:ext cx="2248348" cy="0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0B523AFA-C765-159B-24F0-A3A9FB8FD98A}"/>
              </a:ext>
            </a:extLst>
          </p:cNvPr>
          <p:cNvCxnSpPr>
            <a:cxnSpLocks/>
          </p:cNvCxnSpPr>
          <p:nvPr/>
        </p:nvCxnSpPr>
        <p:spPr>
          <a:xfrm>
            <a:off x="7865395" y="4862641"/>
            <a:ext cx="0" cy="994391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C2A9BCB8-CB47-7174-736A-38B47A4A10F8}"/>
              </a:ext>
            </a:extLst>
          </p:cNvPr>
          <p:cNvCxnSpPr>
            <a:cxnSpLocks/>
          </p:cNvCxnSpPr>
          <p:nvPr/>
        </p:nvCxnSpPr>
        <p:spPr>
          <a:xfrm>
            <a:off x="6695537" y="5841588"/>
            <a:ext cx="1200576" cy="0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9CB08D5-73B6-56FB-D7C0-3A77C1C70CC1}"/>
              </a:ext>
            </a:extLst>
          </p:cNvPr>
          <p:cNvSpPr txBox="1"/>
          <p:nvPr/>
        </p:nvSpPr>
        <p:spPr>
          <a:xfrm>
            <a:off x="713900" y="4656464"/>
            <a:ext cx="62758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Rainha Póstuma</a:t>
            </a:r>
          </a:p>
          <a:p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subjetividade e o sentimentalismo rompem a dureza épica. A eternização através do ditado popular: Agora </a:t>
            </a:r>
            <a:r>
              <a:rPr lang="pt-BR" sz="2200" dirty="0" err="1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inês</a:t>
            </a:r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 morta. A impossibilidade de retroceder no tempo.</a:t>
            </a:r>
          </a:p>
        </p:txBody>
      </p: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63E66D7D-3C76-C130-B893-1E278B1AA4B9}"/>
              </a:ext>
            </a:extLst>
          </p:cNvPr>
          <p:cNvCxnSpPr>
            <a:cxnSpLocks/>
          </p:cNvCxnSpPr>
          <p:nvPr/>
        </p:nvCxnSpPr>
        <p:spPr>
          <a:xfrm>
            <a:off x="4163209" y="4633536"/>
            <a:ext cx="2532328" cy="0"/>
          </a:xfrm>
          <a:prstGeom prst="line">
            <a:avLst/>
          </a:prstGeom>
          <a:ln w="63500"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60886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24" grpId="0"/>
      <p:bldP spid="35" grpId="0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1060891" y="616438"/>
            <a:ext cx="10070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Linguagem da Angústia: A Antítese Camoniana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F3709C5-5A9C-5F97-702D-74769D152CB7}"/>
              </a:ext>
            </a:extLst>
          </p:cNvPr>
          <p:cNvSpPr txBox="1"/>
          <p:nvPr/>
        </p:nvSpPr>
        <p:spPr>
          <a:xfrm>
            <a:off x="2955713" y="1547209"/>
            <a:ext cx="6280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dirty="0">
                <a:solidFill>
                  <a:srgbClr val="7943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Amor é fogo que arde sem se ver;</a:t>
            </a:r>
          </a:p>
          <a:p>
            <a:pPr algn="ctr"/>
            <a:r>
              <a:rPr lang="pt-BR" sz="3200" b="1" i="1" dirty="0">
                <a:solidFill>
                  <a:srgbClr val="7943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ferida que dói e não se sente;</a:t>
            </a:r>
          </a:p>
          <a:p>
            <a:pPr algn="ctr"/>
            <a:r>
              <a:rPr lang="pt-BR" sz="3200" b="1" i="1" dirty="0">
                <a:solidFill>
                  <a:srgbClr val="7943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um contentamento descontente;</a:t>
            </a:r>
          </a:p>
        </p:txBody>
      </p:sp>
      <p:cxnSp>
        <p:nvCxnSpPr>
          <p:cNvPr id="16" name="Conector: Angulado 15">
            <a:extLst>
              <a:ext uri="{FF2B5EF4-FFF2-40B4-BE49-F238E27FC236}">
                <a16:creationId xmlns:a16="http://schemas.microsoft.com/office/drawing/2014/main" id="{41C92E92-248F-A312-E28A-4FA32C48CFBD}"/>
              </a:ext>
            </a:extLst>
          </p:cNvPr>
          <p:cNvCxnSpPr>
            <a:stCxn id="14" idx="1"/>
          </p:cNvCxnSpPr>
          <p:nvPr/>
        </p:nvCxnSpPr>
        <p:spPr>
          <a:xfrm rot="10800000" flipV="1">
            <a:off x="2043953" y="2332038"/>
            <a:ext cx="911760" cy="1701189"/>
          </a:xfrm>
          <a:prstGeom prst="bentConnector2">
            <a:avLst/>
          </a:prstGeom>
          <a:ln>
            <a:solidFill>
              <a:srgbClr val="8C4F5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F9A7E39-FD60-40C0-95FC-5EF0C392B819}"/>
              </a:ext>
            </a:extLst>
          </p:cNvPr>
          <p:cNvSpPr txBox="1"/>
          <p:nvPr/>
        </p:nvSpPr>
        <p:spPr>
          <a:xfrm>
            <a:off x="1060891" y="4314728"/>
            <a:ext cx="3790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Paradoxo Visual:</a:t>
            </a:r>
          </a:p>
          <a:p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descrever o que pertence ao mundo ideal operando no corpo físico?</a:t>
            </a:r>
          </a:p>
        </p:txBody>
      </p:sp>
      <p:cxnSp>
        <p:nvCxnSpPr>
          <p:cNvPr id="20" name="Conector: Angulado 19">
            <a:extLst>
              <a:ext uri="{FF2B5EF4-FFF2-40B4-BE49-F238E27FC236}">
                <a16:creationId xmlns:a16="http://schemas.microsoft.com/office/drawing/2014/main" id="{C689CF90-16C7-9166-021C-5591A9FDE3A7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9236288" y="2332039"/>
            <a:ext cx="849018" cy="1919668"/>
          </a:xfrm>
          <a:prstGeom prst="bentConnector2">
            <a:avLst/>
          </a:prstGeom>
          <a:ln>
            <a:solidFill>
              <a:srgbClr val="8C4F5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DB8BC28-DFF9-A07A-E1EF-7DF31D319161}"/>
              </a:ext>
            </a:extLst>
          </p:cNvPr>
          <p:cNvSpPr txBox="1"/>
          <p:nvPr/>
        </p:nvSpPr>
        <p:spPr>
          <a:xfrm>
            <a:off x="7512216" y="4250750"/>
            <a:ext cx="37900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Ferramenta Lógica</a:t>
            </a:r>
          </a:p>
          <a:p>
            <a:pPr algn="r"/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figura de linguagem (antítese) é usada de forma rigorosamente racional para tentar explicar o estado irracional da alma humana.</a:t>
            </a:r>
          </a:p>
        </p:txBody>
      </p:sp>
      <p:pic>
        <p:nvPicPr>
          <p:cNvPr id="24" name="Imagem 23" descr="Uma imagem contendo escuro, aceso, luz, água&#10;&#10;O conteúdo gerado por IA pode estar incorreto.">
            <a:extLst>
              <a:ext uri="{FF2B5EF4-FFF2-40B4-BE49-F238E27FC236}">
                <a16:creationId xmlns:a16="http://schemas.microsoft.com/office/drawing/2014/main" id="{ABFF76D4-4753-0C0D-7823-7877307F0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75" y="2965572"/>
            <a:ext cx="5308451" cy="353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27646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8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1060891" y="616438"/>
            <a:ext cx="10070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Conexão Contemporânea: A Vã Cobiça Hoje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F3709C5-5A9C-5F97-702D-74769D152CB7}"/>
              </a:ext>
            </a:extLst>
          </p:cNvPr>
          <p:cNvSpPr txBox="1"/>
          <p:nvPr/>
        </p:nvSpPr>
        <p:spPr>
          <a:xfrm>
            <a:off x="941767" y="1148019"/>
            <a:ext cx="10308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>
                <a:solidFill>
                  <a:srgbClr val="7943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espelho renascentista ainda reflete o homem moderno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F9A7E39-FD60-40C0-95FC-5EF0C392B819}"/>
              </a:ext>
            </a:extLst>
          </p:cNvPr>
          <p:cNvSpPr txBox="1"/>
          <p:nvPr/>
        </p:nvSpPr>
        <p:spPr>
          <a:xfrm>
            <a:off x="1354015" y="2679616"/>
            <a:ext cx="379003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Séc. XVI</a:t>
            </a:r>
          </a:p>
          <a:p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ambição impulsionava as naus em busca das Índias. O velho do Restelo alertava para o sacrifício humano e o abandono do lar em troca da Fama e do ouro.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CA7FAC4-8F25-EE60-4426-43034488A853}"/>
              </a:ext>
            </a:extLst>
          </p:cNvPr>
          <p:cNvSpPr txBox="1"/>
          <p:nvPr/>
        </p:nvSpPr>
        <p:spPr>
          <a:xfrm>
            <a:off x="6771672" y="2720339"/>
            <a:ext cx="37900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200" b="1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Séc. XXI</a:t>
            </a:r>
          </a:p>
          <a:p>
            <a:pPr algn="r"/>
            <a:r>
              <a:rPr lang="pt-BR" sz="2200" dirty="0">
                <a:solidFill>
                  <a:srgbClr val="361B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busca implacável por produtividade tecnologia e lucro. A reflexão permanece: qual é o limite do nosso avanço? O progresso exterior continua a custar a nossa paz interior?</a:t>
            </a:r>
          </a:p>
        </p:txBody>
      </p:sp>
    </p:spTree>
    <p:extLst>
      <p:ext uri="{BB962C8B-B14F-4D97-AF65-F5344CB8AC3E}">
        <p14:creationId xmlns:p14="http://schemas.microsoft.com/office/powerpoint/2010/main" val="353508126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4F5BD3-4F00-34CC-32A4-75F68D9E6C15}"/>
              </a:ext>
            </a:extLst>
          </p:cNvPr>
          <p:cNvSpPr/>
          <p:nvPr/>
        </p:nvSpPr>
        <p:spPr>
          <a:xfrm>
            <a:off x="472925" y="1131733"/>
            <a:ext cx="3991499" cy="556047"/>
          </a:xfrm>
          <a:prstGeom prst="roundRect">
            <a:avLst>
              <a:gd name="adj" fmla="val 0"/>
            </a:avLst>
          </a:prstGeom>
          <a:solidFill>
            <a:srgbClr val="693A40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Avaliação Objetiva 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EC671FD-80C4-0394-DBFF-4C6134C7682A}"/>
              </a:ext>
            </a:extLst>
          </p:cNvPr>
          <p:cNvSpPr txBox="1"/>
          <p:nvPr/>
        </p:nvSpPr>
        <p:spPr>
          <a:xfrm>
            <a:off x="472925" y="2067959"/>
            <a:ext cx="9142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lírica de Camões, a tensão constante entre o desejo físico e a contemplação da perfeição espiritual é reflexo direto de qual corrente filosófica, central para o classicismo?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F54431D-F8C3-B62D-B18C-7F760A90DD9A}"/>
              </a:ext>
            </a:extLst>
          </p:cNvPr>
          <p:cNvSpPr/>
          <p:nvPr/>
        </p:nvSpPr>
        <p:spPr>
          <a:xfrm>
            <a:off x="472926" y="4214996"/>
            <a:ext cx="6207574" cy="837932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11BE6C1-46BF-7D78-AAC9-A622B45654C1}"/>
              </a:ext>
            </a:extLst>
          </p:cNvPr>
          <p:cNvSpPr txBox="1"/>
          <p:nvPr/>
        </p:nvSpPr>
        <p:spPr>
          <a:xfrm>
            <a:off x="472925" y="3763848"/>
            <a:ext cx="8443520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determinismo medieval, que nega a razão.</a:t>
            </a: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BBF39BE-9BC5-A6C5-763E-D07BF792383A}"/>
              </a:ext>
            </a:extLst>
          </p:cNvPr>
          <p:cNvSpPr txBox="1"/>
          <p:nvPr/>
        </p:nvSpPr>
        <p:spPr>
          <a:xfrm>
            <a:off x="472924" y="4177044"/>
            <a:ext cx="8613925" cy="942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neoplatonismo, que opõe o mundo sensível </a:t>
            </a:r>
          </a:p>
          <a:p>
            <a:pPr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 mundo inteligível.</a:t>
            </a: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B988C9-D239-A8BA-FE81-C39DB52D61AF}"/>
              </a:ext>
            </a:extLst>
          </p:cNvPr>
          <p:cNvSpPr txBox="1"/>
          <p:nvPr/>
        </p:nvSpPr>
        <p:spPr>
          <a:xfrm>
            <a:off x="472925" y="4985366"/>
            <a:ext cx="8518675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misticismo religioso, focado no perdão das indulgências.</a:t>
            </a: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0DEDE61-C077-3BFD-E535-5EA612EB1810}"/>
              </a:ext>
            </a:extLst>
          </p:cNvPr>
          <p:cNvSpPr txBox="1"/>
          <p:nvPr/>
        </p:nvSpPr>
        <p:spPr>
          <a:xfrm>
            <a:off x="472924" y="5374310"/>
            <a:ext cx="8518675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paganismo absoluto, excluindo a influência cristã.</a:t>
            </a: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08610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3" grpId="0" animBg="1"/>
      <p:bldP spid="15" grpId="0"/>
      <p:bldP spid="16" grpId="0"/>
      <p:bldP spid="17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966045" y="825747"/>
            <a:ext cx="5309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Mapa da Nossa Jornada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EEDBCA8-72C2-9E32-7554-214ACC61650F}"/>
              </a:ext>
            </a:extLst>
          </p:cNvPr>
          <p:cNvCxnSpPr>
            <a:cxnSpLocks/>
          </p:cNvCxnSpPr>
          <p:nvPr/>
        </p:nvCxnSpPr>
        <p:spPr>
          <a:xfrm>
            <a:off x="1075988" y="1655855"/>
            <a:ext cx="0" cy="4275107"/>
          </a:xfrm>
          <a:prstGeom prst="line">
            <a:avLst/>
          </a:prstGeom>
          <a:ln>
            <a:solidFill>
              <a:srgbClr val="3C29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Losango 14">
            <a:extLst>
              <a:ext uri="{FF2B5EF4-FFF2-40B4-BE49-F238E27FC236}">
                <a16:creationId xmlns:a16="http://schemas.microsoft.com/office/drawing/2014/main" id="{8D5D7D90-9BE2-BD60-5837-A0A27C4D8800}"/>
              </a:ext>
            </a:extLst>
          </p:cNvPr>
          <p:cNvSpPr/>
          <p:nvPr/>
        </p:nvSpPr>
        <p:spPr>
          <a:xfrm>
            <a:off x="913811" y="2110929"/>
            <a:ext cx="324354" cy="324354"/>
          </a:xfrm>
          <a:prstGeom prst="diamond">
            <a:avLst/>
          </a:prstGeom>
          <a:solidFill>
            <a:schemeClr val="bg1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1F1DD732-3F1F-D7B0-BD09-5F6FDD34FFD7}"/>
              </a:ext>
            </a:extLst>
          </p:cNvPr>
          <p:cNvSpPr/>
          <p:nvPr/>
        </p:nvSpPr>
        <p:spPr>
          <a:xfrm>
            <a:off x="913811" y="3029909"/>
            <a:ext cx="324354" cy="324354"/>
          </a:xfrm>
          <a:prstGeom prst="diamond">
            <a:avLst/>
          </a:prstGeom>
          <a:solidFill>
            <a:schemeClr val="bg1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Losango 16">
            <a:extLst>
              <a:ext uri="{FF2B5EF4-FFF2-40B4-BE49-F238E27FC236}">
                <a16:creationId xmlns:a16="http://schemas.microsoft.com/office/drawing/2014/main" id="{6E671ACB-E150-D603-8DBF-E40AB0E56250}"/>
              </a:ext>
            </a:extLst>
          </p:cNvPr>
          <p:cNvSpPr/>
          <p:nvPr/>
        </p:nvSpPr>
        <p:spPr>
          <a:xfrm>
            <a:off x="913811" y="3962218"/>
            <a:ext cx="324354" cy="324354"/>
          </a:xfrm>
          <a:prstGeom prst="diamond">
            <a:avLst/>
          </a:prstGeom>
          <a:solidFill>
            <a:schemeClr val="bg1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2E483767-8C9A-FBF2-4CFD-ED94603502A5}"/>
              </a:ext>
            </a:extLst>
          </p:cNvPr>
          <p:cNvSpPr/>
          <p:nvPr/>
        </p:nvSpPr>
        <p:spPr>
          <a:xfrm>
            <a:off x="913811" y="4894527"/>
            <a:ext cx="324354" cy="324354"/>
          </a:xfrm>
          <a:prstGeom prst="diamond">
            <a:avLst/>
          </a:prstGeom>
          <a:solidFill>
            <a:schemeClr val="bg1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E4F03A61-F261-971C-1AFC-E0E05B43D59B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1238165" y="2273106"/>
            <a:ext cx="721069" cy="0"/>
          </a:xfrm>
          <a:prstGeom prst="line">
            <a:avLst/>
          </a:prstGeom>
          <a:ln>
            <a:solidFill>
              <a:srgbClr val="3C29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5D58C619-A827-32F3-6782-FC92A6F5EBFE}"/>
              </a:ext>
            </a:extLst>
          </p:cNvPr>
          <p:cNvCxnSpPr>
            <a:cxnSpLocks/>
          </p:cNvCxnSpPr>
          <p:nvPr/>
        </p:nvCxnSpPr>
        <p:spPr>
          <a:xfrm>
            <a:off x="1238165" y="3192086"/>
            <a:ext cx="721069" cy="0"/>
          </a:xfrm>
          <a:prstGeom prst="line">
            <a:avLst/>
          </a:prstGeom>
          <a:ln>
            <a:solidFill>
              <a:srgbClr val="3C29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A5C90CE6-B6EB-4896-37FB-CA02C04B462B}"/>
              </a:ext>
            </a:extLst>
          </p:cNvPr>
          <p:cNvCxnSpPr>
            <a:cxnSpLocks/>
          </p:cNvCxnSpPr>
          <p:nvPr/>
        </p:nvCxnSpPr>
        <p:spPr>
          <a:xfrm>
            <a:off x="1238165" y="4124395"/>
            <a:ext cx="721069" cy="0"/>
          </a:xfrm>
          <a:prstGeom prst="line">
            <a:avLst/>
          </a:prstGeom>
          <a:ln>
            <a:solidFill>
              <a:srgbClr val="3C29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82E5871B-EE49-7E4A-226B-5D8B9A274DD3}"/>
              </a:ext>
            </a:extLst>
          </p:cNvPr>
          <p:cNvCxnSpPr>
            <a:cxnSpLocks/>
          </p:cNvCxnSpPr>
          <p:nvPr/>
        </p:nvCxnSpPr>
        <p:spPr>
          <a:xfrm>
            <a:off x="1238165" y="5056704"/>
            <a:ext cx="721069" cy="0"/>
          </a:xfrm>
          <a:prstGeom prst="line">
            <a:avLst/>
          </a:prstGeom>
          <a:ln>
            <a:solidFill>
              <a:srgbClr val="3C29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1212E4A-6507-A347-6964-5B73EFE5CF77}"/>
              </a:ext>
            </a:extLst>
          </p:cNvPr>
          <p:cNvSpPr txBox="1"/>
          <p:nvPr/>
        </p:nvSpPr>
        <p:spPr>
          <a:xfrm>
            <a:off x="1975101" y="1857607"/>
            <a:ext cx="7234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Compreender o Renascimento</a:t>
            </a:r>
          </a:p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contexto histórico e a transição de eras (Séc. XV-XVI).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4D8AA87-4A5F-85F8-4D76-FA81BB7A0F2A}"/>
              </a:ext>
            </a:extLst>
          </p:cNvPr>
          <p:cNvSpPr txBox="1"/>
          <p:nvPr/>
        </p:nvSpPr>
        <p:spPr>
          <a:xfrm>
            <a:off x="1975101" y="2776587"/>
            <a:ext cx="7234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Identificar a Régua Clássica</a:t>
            </a:r>
          </a:p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Antropocentrismo, racionalismo e mitologia.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25C5998-E4FF-6928-6736-A3530B4DD177}"/>
              </a:ext>
            </a:extLst>
          </p:cNvPr>
          <p:cNvSpPr txBox="1"/>
          <p:nvPr/>
        </p:nvSpPr>
        <p:spPr>
          <a:xfrm>
            <a:off x="1969826" y="3690415"/>
            <a:ext cx="7234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Explorar Homero e Shakespeare</a:t>
            </a:r>
          </a:p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epopeia coletiva ao trágico humano.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45FF9B4-499E-0DCD-A022-7049BE30D0D8}"/>
              </a:ext>
            </a:extLst>
          </p:cNvPr>
          <p:cNvSpPr txBox="1"/>
          <p:nvPr/>
        </p:nvSpPr>
        <p:spPr>
          <a:xfrm>
            <a:off x="1969826" y="4641205"/>
            <a:ext cx="7234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Analisar a Engenharia de Camões</a:t>
            </a:r>
          </a:p>
          <a:p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estrutura épica e a filosofia lírica.</a:t>
            </a:r>
          </a:p>
        </p:txBody>
      </p:sp>
    </p:spTree>
    <p:extLst>
      <p:ext uri="{BB962C8B-B14F-4D97-AF65-F5344CB8AC3E}">
        <p14:creationId xmlns:p14="http://schemas.microsoft.com/office/powerpoint/2010/main" val="147920916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 animBg="1"/>
      <p:bldP spid="16" grpId="0" animBg="1"/>
      <p:bldP spid="17" grpId="0" animBg="1"/>
      <p:bldP spid="18" grpId="0" animBg="1"/>
      <p:bldP spid="25" grpId="0"/>
      <p:bldP spid="26" grpId="0"/>
      <p:bldP spid="27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4F5BD3-4F00-34CC-32A4-75F68D9E6C15}"/>
              </a:ext>
            </a:extLst>
          </p:cNvPr>
          <p:cNvSpPr/>
          <p:nvPr/>
        </p:nvSpPr>
        <p:spPr>
          <a:xfrm>
            <a:off x="472925" y="1131733"/>
            <a:ext cx="4109833" cy="556047"/>
          </a:xfrm>
          <a:prstGeom prst="roundRect">
            <a:avLst>
              <a:gd name="adj" fmla="val 0"/>
            </a:avLst>
          </a:prstGeom>
          <a:solidFill>
            <a:srgbClr val="693A40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Avaliação Objetiva II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EC671FD-80C4-0394-DBFF-4C6134C7682A}"/>
              </a:ext>
            </a:extLst>
          </p:cNvPr>
          <p:cNvSpPr txBox="1"/>
          <p:nvPr/>
        </p:nvSpPr>
        <p:spPr>
          <a:xfrm>
            <a:off x="472925" y="2067959"/>
            <a:ext cx="9142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episódio do Velho do Restelo em Os Lusíadas, a fala profética do personagem à beira da praia simboliza principalmente: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F54431D-F8C3-B62D-B18C-7F760A90DD9A}"/>
              </a:ext>
            </a:extLst>
          </p:cNvPr>
          <p:cNvSpPr/>
          <p:nvPr/>
        </p:nvSpPr>
        <p:spPr>
          <a:xfrm>
            <a:off x="472926" y="3687251"/>
            <a:ext cx="8133192" cy="837932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11BE6C1-46BF-7D78-AAC9-A622B45654C1}"/>
              </a:ext>
            </a:extLst>
          </p:cNvPr>
          <p:cNvSpPr txBox="1"/>
          <p:nvPr/>
        </p:nvSpPr>
        <p:spPr>
          <a:xfrm>
            <a:off x="472925" y="3279135"/>
            <a:ext cx="8443520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otimismo inabalável com o futuro tecnológico de Portugal.</a:t>
            </a: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BBF39BE-9BC5-A6C5-763E-D07BF792383A}"/>
              </a:ext>
            </a:extLst>
          </p:cNvPr>
          <p:cNvSpPr txBox="1"/>
          <p:nvPr/>
        </p:nvSpPr>
        <p:spPr>
          <a:xfrm>
            <a:off x="494189" y="3692331"/>
            <a:ext cx="8613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voz do conservadorismo e o pessimismo diante da ambição desmedida (vã cobiça). </a:t>
            </a: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B988C9-D239-A8BA-FE81-C39DB52D61AF}"/>
              </a:ext>
            </a:extLst>
          </p:cNvPr>
          <p:cNvSpPr txBox="1"/>
          <p:nvPr/>
        </p:nvSpPr>
        <p:spPr>
          <a:xfrm>
            <a:off x="472925" y="4500653"/>
            <a:ext cx="8518675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vitória da tragédia shakespeariana sobre a épica clássica.</a:t>
            </a: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0DEDE61-C077-3BFD-E535-5EA612EB1810}"/>
              </a:ext>
            </a:extLst>
          </p:cNvPr>
          <p:cNvSpPr txBox="1"/>
          <p:nvPr/>
        </p:nvSpPr>
        <p:spPr>
          <a:xfrm>
            <a:off x="472924" y="4889597"/>
            <a:ext cx="8518675" cy="86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exaltação dos deuses mitológicos que garantiam o sucesso da viagem de Vasco da Gama.</a:t>
            </a: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03034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3" grpId="0" animBg="1"/>
      <p:bldP spid="15" grpId="0"/>
      <p:bldP spid="16" grpId="0"/>
      <p:bldP spid="17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4F5BD3-4F00-34CC-32A4-75F68D9E6C15}"/>
              </a:ext>
            </a:extLst>
          </p:cNvPr>
          <p:cNvSpPr/>
          <p:nvPr/>
        </p:nvSpPr>
        <p:spPr>
          <a:xfrm>
            <a:off x="472925" y="1131733"/>
            <a:ext cx="6853033" cy="556047"/>
          </a:xfrm>
          <a:prstGeom prst="roundRect">
            <a:avLst>
              <a:gd name="adj" fmla="val 0"/>
            </a:avLst>
          </a:prstGeom>
          <a:solidFill>
            <a:srgbClr val="693A40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Questão Interpretativa (Discursiva)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EC671FD-80C4-0394-DBFF-4C6134C7682A}"/>
              </a:ext>
            </a:extLst>
          </p:cNvPr>
          <p:cNvSpPr txBox="1"/>
          <p:nvPr/>
        </p:nvSpPr>
        <p:spPr>
          <a:xfrm>
            <a:off x="472925" y="2067959"/>
            <a:ext cx="9142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a estrutura rigorosa de Os Lusíadas (versos decassílabos, estrofes em oitavas e esquema de rimas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abababcc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reflete os valores fundamentais do Racionalismo Clássico?</a:t>
            </a:r>
          </a:p>
        </p:txBody>
      </p:sp>
    </p:spTree>
    <p:extLst>
      <p:ext uri="{BB962C8B-B14F-4D97-AF65-F5344CB8AC3E}">
        <p14:creationId xmlns:p14="http://schemas.microsoft.com/office/powerpoint/2010/main" val="374989741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D197174-C0FB-302A-0602-76F8E28D88F6}"/>
              </a:ext>
            </a:extLst>
          </p:cNvPr>
          <p:cNvSpPr txBox="1"/>
          <p:nvPr/>
        </p:nvSpPr>
        <p:spPr>
          <a:xfrm>
            <a:off x="1524617" y="2551837"/>
            <a:ext cx="93728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solidFill>
                  <a:srgbClr val="8C4F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classicismo não é o mero culto ao passado de pedras antigas. É, acima de tudo, a maravilhosa e terrível descoberta do homem por si mesmo.</a:t>
            </a:r>
          </a:p>
        </p:txBody>
      </p:sp>
    </p:spTree>
    <p:extLst>
      <p:ext uri="{BB962C8B-B14F-4D97-AF65-F5344CB8AC3E}">
        <p14:creationId xmlns:p14="http://schemas.microsoft.com/office/powerpoint/2010/main" val="341296887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29F4AEF-024B-798A-5536-57D64F15C0BE}"/>
              </a:ext>
            </a:extLst>
          </p:cNvPr>
          <p:cNvSpPr/>
          <p:nvPr/>
        </p:nvSpPr>
        <p:spPr>
          <a:xfrm>
            <a:off x="4123673" y="3111793"/>
            <a:ext cx="3944655" cy="634414"/>
          </a:xfrm>
          <a:prstGeom prst="roundRect">
            <a:avLst>
              <a:gd name="adj" fmla="val 0"/>
            </a:avLst>
          </a:prstGeom>
          <a:solidFill>
            <a:srgbClr val="693A40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a próxima aula!</a:t>
            </a:r>
          </a:p>
        </p:txBody>
      </p:sp>
    </p:spTree>
    <p:extLst>
      <p:ext uri="{BB962C8B-B14F-4D97-AF65-F5344CB8AC3E}">
        <p14:creationId xmlns:p14="http://schemas.microsoft.com/office/powerpoint/2010/main" val="136306295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2213014" y="825747"/>
            <a:ext cx="7765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Problematização: O Eco do Século XVI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B9BE576-E1F8-F33A-72EE-3606760E2CE8}"/>
              </a:ext>
            </a:extLst>
          </p:cNvPr>
          <p:cNvSpPr/>
          <p:nvPr/>
        </p:nvSpPr>
        <p:spPr>
          <a:xfrm>
            <a:off x="1055437" y="1819611"/>
            <a:ext cx="2784623" cy="4035266"/>
          </a:xfrm>
          <a:prstGeom prst="rect">
            <a:avLst/>
          </a:prstGeom>
          <a:solidFill>
            <a:srgbClr val="F2F0A6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i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que acontece quando o homem se torna o centro do universo?</a:t>
            </a:r>
          </a:p>
          <a:p>
            <a:pPr algn="ctr"/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choque entre a fé medieval e a nova razão.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5DC33D8-0698-67FF-67DA-94498E1E182C}"/>
              </a:ext>
            </a:extLst>
          </p:cNvPr>
          <p:cNvSpPr/>
          <p:nvPr/>
        </p:nvSpPr>
        <p:spPr>
          <a:xfrm>
            <a:off x="4703689" y="1819611"/>
            <a:ext cx="2784623" cy="4035266"/>
          </a:xfrm>
          <a:prstGeom prst="rect">
            <a:avLst/>
          </a:prstGeom>
          <a:solidFill>
            <a:srgbClr val="F2F0A6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i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o amor sobrevive à ditadura da razão?</a:t>
            </a:r>
          </a:p>
          <a:p>
            <a:pPr algn="ctr"/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eterna luta entre o desejo carnal e o ideal perfeito.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FC5A004C-E193-B0D9-6F8D-B07EF7E45185}"/>
              </a:ext>
            </a:extLst>
          </p:cNvPr>
          <p:cNvSpPr/>
          <p:nvPr/>
        </p:nvSpPr>
        <p:spPr>
          <a:xfrm>
            <a:off x="8351474" y="1819611"/>
            <a:ext cx="2784623" cy="4035266"/>
          </a:xfrm>
          <a:prstGeom prst="rect">
            <a:avLst/>
          </a:prstGeom>
          <a:solidFill>
            <a:srgbClr val="F2F0A6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i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 é o verdadeiro preço da humana?</a:t>
            </a:r>
          </a:p>
          <a:p>
            <a:pPr algn="ctr"/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expansão marítima como metáfora para o progresso a qualquer custo.</a:t>
            </a:r>
          </a:p>
        </p:txBody>
      </p:sp>
    </p:spTree>
    <p:extLst>
      <p:ext uri="{BB962C8B-B14F-4D97-AF65-F5344CB8AC3E}">
        <p14:creationId xmlns:p14="http://schemas.microsoft.com/office/powerpoint/2010/main" val="298951369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21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4DCAE-27D6-1D81-31A3-5CE36857F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37A9115-644F-ED98-98CF-38CE6FBEE4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90F1EA7-7AFA-285F-595A-88E9EC2B2F9E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80799B2-0705-854A-0BDF-663BD42C9CE2}"/>
              </a:ext>
            </a:extLst>
          </p:cNvPr>
          <p:cNvSpPr txBox="1"/>
          <p:nvPr/>
        </p:nvSpPr>
        <p:spPr>
          <a:xfrm>
            <a:off x="2243494" y="378707"/>
            <a:ext cx="7765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 a seguir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CC1D92D-D96F-A173-4708-D5134ADF9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91A640A2-04D4-2E52-D2A5-56B5B476F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8690E5D-A528-BFF9-BD18-7BF03DBC2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981" y="1198880"/>
            <a:ext cx="3716897" cy="5002324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5ED00855-A8C3-B4E8-6864-18D6E1B4315B}"/>
              </a:ext>
            </a:extLst>
          </p:cNvPr>
          <p:cNvSpPr txBox="1"/>
          <p:nvPr/>
        </p:nvSpPr>
        <p:spPr>
          <a:xfrm>
            <a:off x="1493520" y="5243175"/>
            <a:ext cx="27736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Desenho e anotações</a:t>
            </a:r>
          </a:p>
          <a:p>
            <a:pPr algn="l"/>
            <a:r>
              <a:rPr lang="pt-BR" sz="18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Leonardo da Vinci</a:t>
            </a:r>
          </a:p>
          <a:p>
            <a:pPr algn="l"/>
            <a:r>
              <a:rPr lang="pt-BR" sz="18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(aproximadamente 1490).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10635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019BC-691D-2210-CEF8-06A54FF74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692095A-5071-348D-61AC-AFE37B0E3A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7DECAC-5360-AA54-621E-4AAD79934737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DDC1093-A96F-5F8D-DD30-D7C7C422DF9F}"/>
              </a:ext>
            </a:extLst>
          </p:cNvPr>
          <p:cNvSpPr txBox="1"/>
          <p:nvPr/>
        </p:nvSpPr>
        <p:spPr>
          <a:xfrm>
            <a:off x="2243494" y="378707"/>
            <a:ext cx="7765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Agora Responda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9256B232-D789-2A11-4B45-472BA0C4A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D37A849-FFCF-8E31-006F-7157CC0F4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6E545FA-134E-E71B-B387-DF8A304908AE}"/>
              </a:ext>
            </a:extLst>
          </p:cNvPr>
          <p:cNvSpPr txBox="1"/>
          <p:nvPr/>
        </p:nvSpPr>
        <p:spPr>
          <a:xfrm>
            <a:off x="416560" y="1235839"/>
            <a:ext cx="776224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desenho de Leonardo da Vinci, o homem é representado nu. Naquele momento, o ser humano era considerado o centro do universo, e o nu, desprezado durante a Idade Média, foi resgatado da Antiguidade </a:t>
            </a:r>
            <a:r>
              <a:rPr lang="pt-BR" sz="2200" b="0" i="0" u="none" strike="noStrike" baseline="0" dirty="0" err="1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grecoromana</a:t>
            </a:r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Observe, ao lado, a escultura </a:t>
            </a:r>
            <a:r>
              <a:rPr lang="pt-BR" sz="2200" b="0" i="1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Davi</a:t>
            </a:r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obra do artista renascentista</a:t>
            </a:r>
          </a:p>
          <a:p>
            <a:pPr algn="just"/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Michelangelo. Indique, em seu caderno, quais elementos valorizados pelos artistas do Renascimento são expressos na escultura.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8A77568-504F-67BD-C071-0B44936CF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853" y="1561206"/>
            <a:ext cx="1886213" cy="371526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551E1A05-9088-9472-939D-97613445790A}"/>
              </a:ext>
            </a:extLst>
          </p:cNvPr>
          <p:cNvSpPr txBox="1"/>
          <p:nvPr/>
        </p:nvSpPr>
        <p:spPr>
          <a:xfrm>
            <a:off x="9235440" y="5273040"/>
            <a:ext cx="2336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1" u="none" strike="noStrike" baseline="0" dirty="0">
                <a:solidFill>
                  <a:srgbClr val="1A1A18"/>
                </a:solidFill>
                <a:latin typeface="TheSansOsF-PlainItalic"/>
              </a:rPr>
              <a:t>Davi </a:t>
            </a:r>
            <a:r>
              <a:rPr lang="pt-BR" sz="1200" b="0" i="0" u="none" strike="noStrike" baseline="0" dirty="0">
                <a:solidFill>
                  <a:srgbClr val="1A1A18"/>
                </a:solidFill>
                <a:latin typeface="TheSansOsF-Plain"/>
              </a:rPr>
              <a:t>(1501), de Michelangelo.</a:t>
            </a:r>
            <a:endParaRPr lang="pt-BR" sz="36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887F534-54B0-4D5B-3B95-EF609B08BCF5}"/>
              </a:ext>
            </a:extLst>
          </p:cNvPr>
          <p:cNvSpPr txBox="1"/>
          <p:nvPr/>
        </p:nvSpPr>
        <p:spPr>
          <a:xfrm>
            <a:off x="640080" y="4605774"/>
            <a:ext cx="4846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Valorização da figura humana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7CFF4DE-BFF4-B288-34C8-8E4763C0806F}"/>
              </a:ext>
            </a:extLst>
          </p:cNvPr>
          <p:cNvSpPr txBox="1"/>
          <p:nvPr/>
        </p:nvSpPr>
        <p:spPr>
          <a:xfrm>
            <a:off x="629920" y="5174734"/>
            <a:ext cx="4846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Deus no centro do mundo 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3A0B4EB-EE59-976C-FE25-CF4261BBB969}"/>
              </a:ext>
            </a:extLst>
          </p:cNvPr>
          <p:cNvSpPr txBox="1"/>
          <p:nvPr/>
        </p:nvSpPr>
        <p:spPr>
          <a:xfrm>
            <a:off x="5506719" y="5144254"/>
            <a:ext cx="316064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Desproporcionalidade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2BDA6D1-47DB-2628-84C6-35085AC493A6}"/>
              </a:ext>
            </a:extLst>
          </p:cNvPr>
          <p:cNvSpPr txBox="1"/>
          <p:nvPr/>
        </p:nvSpPr>
        <p:spPr>
          <a:xfrm>
            <a:off x="629920" y="5682734"/>
            <a:ext cx="589986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Equilíbrio das formas (proporção e simetria)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956419C-EE5B-E1D9-0ACF-248BD67990A3}"/>
              </a:ext>
            </a:extLst>
          </p:cNvPr>
          <p:cNvSpPr txBox="1"/>
          <p:nvPr/>
        </p:nvSpPr>
        <p:spPr>
          <a:xfrm>
            <a:off x="629920" y="6160254"/>
            <a:ext cx="345704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Sensualidade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BD1556B-4B14-85BA-4254-277C5FB4A09B}"/>
              </a:ext>
            </a:extLst>
          </p:cNvPr>
          <p:cNvSpPr txBox="1"/>
          <p:nvPr/>
        </p:nvSpPr>
        <p:spPr>
          <a:xfrm>
            <a:off x="5506719" y="4565134"/>
            <a:ext cx="284457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0" i="0" u="none" strike="noStrike" baseline="0" dirty="0">
                <a:solidFill>
                  <a:srgbClr val="1A1A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Perfeição anatômica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" name="Gráfico 29" descr="Fechar com preenchimento sólido">
            <a:extLst>
              <a:ext uri="{FF2B5EF4-FFF2-40B4-BE49-F238E27FC236}">
                <a16:creationId xmlns:a16="http://schemas.microsoft.com/office/drawing/2014/main" id="{CF6B7D78-555C-49B4-AC77-71086D0AC8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160" y="4607560"/>
            <a:ext cx="432000" cy="432000"/>
          </a:xfrm>
          <a:prstGeom prst="rect">
            <a:avLst/>
          </a:prstGeom>
        </p:spPr>
      </p:pic>
      <p:pic>
        <p:nvPicPr>
          <p:cNvPr id="31" name="Gráfico 30" descr="Fechar com preenchimento sólido">
            <a:extLst>
              <a:ext uri="{FF2B5EF4-FFF2-40B4-BE49-F238E27FC236}">
                <a16:creationId xmlns:a16="http://schemas.microsoft.com/office/drawing/2014/main" id="{3F67A1EA-D624-8D95-66C6-0A0228340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320" y="5664200"/>
            <a:ext cx="432000" cy="432000"/>
          </a:xfrm>
          <a:prstGeom prst="rect">
            <a:avLst/>
          </a:prstGeom>
        </p:spPr>
      </p:pic>
      <p:pic>
        <p:nvPicPr>
          <p:cNvPr id="32" name="Gráfico 31" descr="Fechar com preenchimento sólido">
            <a:extLst>
              <a:ext uri="{FF2B5EF4-FFF2-40B4-BE49-F238E27FC236}">
                <a16:creationId xmlns:a16="http://schemas.microsoft.com/office/drawing/2014/main" id="{38FB3F6C-C816-659B-866B-2FFD1813E1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0466" y="6159500"/>
            <a:ext cx="432000" cy="432000"/>
          </a:xfrm>
          <a:prstGeom prst="rect">
            <a:avLst/>
          </a:prstGeom>
        </p:spPr>
      </p:pic>
      <p:pic>
        <p:nvPicPr>
          <p:cNvPr id="33" name="Gráfico 32" descr="Fechar com preenchimento sólido">
            <a:extLst>
              <a:ext uri="{FF2B5EF4-FFF2-40B4-BE49-F238E27FC236}">
                <a16:creationId xmlns:a16="http://schemas.microsoft.com/office/drawing/2014/main" id="{DC842086-8331-0C91-B30F-B3D9539846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0339" y="4524664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5383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9123D1CF-7C31-AD4B-197A-DF9BDCCFC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858" y="984666"/>
            <a:ext cx="1399531" cy="2099297"/>
          </a:xfrm>
          <a:prstGeom prst="rect">
            <a:avLst/>
          </a:prstGeom>
        </p:spPr>
      </p:pic>
      <p:pic>
        <p:nvPicPr>
          <p:cNvPr id="16" name="Imagem 15" descr="Relógio de ponteiros&#10;&#10;O conteúdo gerado por IA pode estar incorreto.">
            <a:extLst>
              <a:ext uri="{FF2B5EF4-FFF2-40B4-BE49-F238E27FC236}">
                <a16:creationId xmlns:a16="http://schemas.microsoft.com/office/drawing/2014/main" id="{DED43ED0-8A0C-1772-19B9-194900A32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829" y="1062708"/>
            <a:ext cx="3148946" cy="209929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1756301" y="502814"/>
            <a:ext cx="8679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Metáfora Central: O Espelho e a Bússola 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58FD904-C570-0843-AF83-30FCE0E89C28}"/>
              </a:ext>
            </a:extLst>
          </p:cNvPr>
          <p:cNvSpPr txBox="1"/>
          <p:nvPr/>
        </p:nvSpPr>
        <p:spPr>
          <a:xfrm>
            <a:off x="524790" y="2791641"/>
            <a:ext cx="529990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Espelho</a:t>
            </a:r>
          </a:p>
          <a:p>
            <a:pPr algn="ctr"/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Antropocentrismo: 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homem olha para si mesmo.</a:t>
            </a:r>
          </a:p>
          <a:p>
            <a:pPr algn="ctr"/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Arte: 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Resgate da mitologia greco-romana para explicar a natureza humana.</a:t>
            </a:r>
          </a:p>
          <a:p>
            <a:pPr algn="ctr"/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Foco: 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mundo interior, a razão e a anatomia.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C56CFEB-2C66-70D6-00F3-54EF650B9E0D}"/>
              </a:ext>
            </a:extLst>
          </p:cNvPr>
          <p:cNvSpPr txBox="1"/>
          <p:nvPr/>
        </p:nvSpPr>
        <p:spPr>
          <a:xfrm>
            <a:off x="6252350" y="2791641"/>
            <a:ext cx="52999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Bússola</a:t>
            </a:r>
          </a:p>
          <a:p>
            <a:pPr algn="ctr"/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Expansão: 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homem olha para o horizonte.</a:t>
            </a:r>
          </a:p>
          <a:p>
            <a:pPr algn="ctr"/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Ciência: 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grandes navegações e as rotas ultramarinas.</a:t>
            </a:r>
          </a:p>
          <a:p>
            <a:pPr algn="ctr"/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Foco: 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mundo exterior, a descoberta e a conquista física.</a:t>
            </a:r>
          </a:p>
        </p:txBody>
      </p:sp>
    </p:spTree>
    <p:extLst>
      <p:ext uri="{BB962C8B-B14F-4D97-AF65-F5344CB8AC3E}">
        <p14:creationId xmlns:p14="http://schemas.microsoft.com/office/powerpoint/2010/main" val="290385859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1756301" y="502814"/>
            <a:ext cx="8679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Palco do Renascimento (Séc. XV – XVI)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C56CFEB-2C66-70D6-00F3-54EF650B9E0D}"/>
              </a:ext>
            </a:extLst>
          </p:cNvPr>
          <p:cNvSpPr txBox="1"/>
          <p:nvPr/>
        </p:nvSpPr>
        <p:spPr>
          <a:xfrm>
            <a:off x="775216" y="1466976"/>
            <a:ext cx="38829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Imprensa: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popularização da leitura, difusão de notícias e quebra de fronteiras culturais.</a:t>
            </a:r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E56C234-48FC-60FD-C4E1-215A0846EE55}"/>
              </a:ext>
            </a:extLst>
          </p:cNvPr>
          <p:cNvSpPr/>
          <p:nvPr/>
        </p:nvSpPr>
        <p:spPr>
          <a:xfrm>
            <a:off x="4687975" y="2020974"/>
            <a:ext cx="2816051" cy="2816051"/>
          </a:xfrm>
          <a:prstGeom prst="ellipse">
            <a:avLst/>
          </a:prstGeom>
          <a:solidFill>
            <a:srgbClr val="FFFFFF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Renascimento</a:t>
            </a: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0F9C09A2-369A-AF0B-4D5F-6722AF4857D0}"/>
              </a:ext>
            </a:extLst>
          </p:cNvPr>
          <p:cNvCxnSpPr>
            <a:cxnSpLocks/>
            <a:stCxn id="8" idx="1"/>
            <a:endCxn id="9" idx="3"/>
          </p:cNvCxnSpPr>
          <p:nvPr/>
        </p:nvCxnSpPr>
        <p:spPr>
          <a:xfrm flipH="1" flipV="1">
            <a:off x="4658127" y="2020974"/>
            <a:ext cx="442249" cy="412401"/>
          </a:xfrm>
          <a:prstGeom prst="line">
            <a:avLst/>
          </a:prstGeom>
          <a:ln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03356BA-B211-BB1F-22EC-301358CFA2CE}"/>
              </a:ext>
            </a:extLst>
          </p:cNvPr>
          <p:cNvSpPr txBox="1"/>
          <p:nvPr/>
        </p:nvSpPr>
        <p:spPr>
          <a:xfrm>
            <a:off x="713900" y="4301335"/>
            <a:ext cx="38829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Ascensão da Burguesia: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valor do homem passa ao prestígio econômico, enfraquecendo o feudalismo.</a:t>
            </a:r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18F04E1-E0B2-8974-A189-EFF3A0359B43}"/>
              </a:ext>
            </a:extLst>
          </p:cNvPr>
          <p:cNvCxnSpPr>
            <a:cxnSpLocks/>
            <a:stCxn id="18" idx="3"/>
            <a:endCxn id="8" idx="3"/>
          </p:cNvCxnSpPr>
          <p:nvPr/>
        </p:nvCxnSpPr>
        <p:spPr>
          <a:xfrm flipV="1">
            <a:off x="4596811" y="4424624"/>
            <a:ext cx="503565" cy="599986"/>
          </a:xfrm>
          <a:prstGeom prst="line">
            <a:avLst/>
          </a:prstGeom>
          <a:ln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2541C5F-F1BA-8C28-6651-31555BE7C6BD}"/>
              </a:ext>
            </a:extLst>
          </p:cNvPr>
          <p:cNvSpPr txBox="1"/>
          <p:nvPr/>
        </p:nvSpPr>
        <p:spPr>
          <a:xfrm>
            <a:off x="7533874" y="1430101"/>
            <a:ext cx="40418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Expansão Ultramarina: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Portugal e Espanha ampliam os horizontes geográficos e comerciais.</a:t>
            </a:r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140FE905-2F34-4497-2D3E-9645B687611E}"/>
              </a:ext>
            </a:extLst>
          </p:cNvPr>
          <p:cNvCxnSpPr>
            <a:cxnSpLocks/>
            <a:stCxn id="8" idx="7"/>
            <a:endCxn id="24" idx="1"/>
          </p:cNvCxnSpPr>
          <p:nvPr/>
        </p:nvCxnSpPr>
        <p:spPr>
          <a:xfrm flipV="1">
            <a:off x="7091625" y="1984099"/>
            <a:ext cx="442249" cy="449276"/>
          </a:xfrm>
          <a:prstGeom prst="line">
            <a:avLst/>
          </a:prstGeom>
          <a:ln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0D3AAE3D-2B31-7732-67A0-8D0E8DFBD03A}"/>
              </a:ext>
            </a:extLst>
          </p:cNvPr>
          <p:cNvSpPr txBox="1"/>
          <p:nvPr/>
        </p:nvSpPr>
        <p:spPr>
          <a:xfrm>
            <a:off x="7520042" y="4297972"/>
            <a:ext cx="40418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Reforma Protestante:</a:t>
            </a:r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Martinho Lutero contesta a venda de indulgências, cindindo a fé cristã europeia.</a:t>
            </a:r>
            <a:endParaRPr lang="pt-BR" sz="2200" b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6A3AAC8C-C4F1-16ED-1F0B-15BA60A8D833}"/>
              </a:ext>
            </a:extLst>
          </p:cNvPr>
          <p:cNvCxnSpPr>
            <a:cxnSpLocks/>
            <a:stCxn id="8" idx="5"/>
            <a:endCxn id="30" idx="1"/>
          </p:cNvCxnSpPr>
          <p:nvPr/>
        </p:nvCxnSpPr>
        <p:spPr>
          <a:xfrm>
            <a:off x="7091625" y="4424624"/>
            <a:ext cx="428417" cy="596623"/>
          </a:xfrm>
          <a:prstGeom prst="line">
            <a:avLst/>
          </a:prstGeom>
          <a:ln>
            <a:solidFill>
              <a:srgbClr val="8C4F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43984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8" grpId="0" animBg="1"/>
      <p:bldP spid="18" grpId="0"/>
      <p:bldP spid="24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1349342" y="825747"/>
            <a:ext cx="9493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Régua Clássica: Características do Movimento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B9BE576-E1F8-F33A-72EE-3606760E2CE8}"/>
              </a:ext>
            </a:extLst>
          </p:cNvPr>
          <p:cNvSpPr/>
          <p:nvPr/>
        </p:nvSpPr>
        <p:spPr>
          <a:xfrm>
            <a:off x="442487" y="1819611"/>
            <a:ext cx="2784623" cy="4035266"/>
          </a:xfrm>
          <a:prstGeom prst="rect">
            <a:avLst/>
          </a:prstGeom>
          <a:solidFill>
            <a:srgbClr val="F2F0A6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Antropocentrismo</a:t>
            </a:r>
          </a:p>
          <a:p>
            <a:pPr algn="ctr"/>
            <a:endParaRPr lang="pt-BR" sz="2400" b="1" i="1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homem no centro das preocupações, valorizando a experiência humana.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5DC33D8-0698-67FF-67DA-94498E1E182C}"/>
              </a:ext>
            </a:extLst>
          </p:cNvPr>
          <p:cNvSpPr/>
          <p:nvPr/>
        </p:nvSpPr>
        <p:spPr>
          <a:xfrm>
            <a:off x="3299807" y="1819611"/>
            <a:ext cx="2784623" cy="4035266"/>
          </a:xfrm>
          <a:prstGeom prst="rect">
            <a:avLst/>
          </a:prstGeom>
          <a:solidFill>
            <a:srgbClr val="F2F0A6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Racionalismo</a:t>
            </a:r>
          </a:p>
          <a:p>
            <a:pPr algn="ctr"/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razão supera o misticismo; busca-se a lógica e o pensamento estruturado.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FC5A004C-E193-B0D9-6F8D-B07EF7E45185}"/>
              </a:ext>
            </a:extLst>
          </p:cNvPr>
          <p:cNvSpPr/>
          <p:nvPr/>
        </p:nvSpPr>
        <p:spPr>
          <a:xfrm>
            <a:off x="6157127" y="1819611"/>
            <a:ext cx="2784623" cy="4035266"/>
          </a:xfrm>
          <a:prstGeom prst="rect">
            <a:avLst/>
          </a:prstGeom>
          <a:solidFill>
            <a:srgbClr val="F2F0A6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Mitologia Pagã</a:t>
            </a:r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Deuses greco-romanos usados como símbolos de sentimentos e atitudes reais.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32CD872-AD13-C97E-9262-C248E2F64591}"/>
              </a:ext>
            </a:extLst>
          </p:cNvPr>
          <p:cNvSpPr/>
          <p:nvPr/>
        </p:nvSpPr>
        <p:spPr>
          <a:xfrm>
            <a:off x="9014447" y="1819611"/>
            <a:ext cx="2784623" cy="4035266"/>
          </a:xfrm>
          <a:prstGeom prst="rect">
            <a:avLst/>
          </a:prstGeom>
          <a:solidFill>
            <a:srgbClr val="F2F0A6"/>
          </a:solidFill>
          <a:ln>
            <a:solidFill>
              <a:srgbClr val="3C29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Universalismo e Equilíbrio</a:t>
            </a:r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400" dirty="0">
              <a:solidFill>
                <a:srgbClr val="3C292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busca pela clareza, formas perfeitas, simetria e beleza ideal.</a:t>
            </a:r>
          </a:p>
        </p:txBody>
      </p:sp>
      <p:pic>
        <p:nvPicPr>
          <p:cNvPr id="14" name="Imagem 13" descr="Imagem em preto e branco de torre de relógio&#10;&#10;O conteúdo gerado por IA pode estar incorreto.">
            <a:extLst>
              <a:ext uri="{FF2B5EF4-FFF2-40B4-BE49-F238E27FC236}">
                <a16:creationId xmlns:a16="http://schemas.microsoft.com/office/drawing/2014/main" id="{7E40CEA7-C9A4-2BC9-A7D0-8DBA46D53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419" y="-864973"/>
            <a:ext cx="5684124" cy="8557066"/>
          </a:xfrm>
          <a:prstGeom prst="rect">
            <a:avLst/>
          </a:prstGeom>
        </p:spPr>
      </p:pic>
      <p:pic>
        <p:nvPicPr>
          <p:cNvPr id="15" name="Imagem 14" descr="Imagem em preto e branco de torre de relógio&#10;&#10;O conteúdo gerado por IA pode estar incorreto.">
            <a:extLst>
              <a:ext uri="{FF2B5EF4-FFF2-40B4-BE49-F238E27FC236}">
                <a16:creationId xmlns:a16="http://schemas.microsoft.com/office/drawing/2014/main" id="{B7436473-3CCD-CC15-8DCF-7C4B729EA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9647" y="-864973"/>
            <a:ext cx="5684124" cy="855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0106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21" grpId="0" animBg="1"/>
      <p:bldP spid="29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536DC9-734E-7482-2782-4C7745B7C7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4F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7BCE8BF-FBA7-FECB-9955-DE67B7CC9CC1}"/>
              </a:ext>
            </a:extLst>
          </p:cNvPr>
          <p:cNvSpPr/>
          <p:nvPr/>
        </p:nvSpPr>
        <p:spPr>
          <a:xfrm rot="2700000">
            <a:off x="-3728954" y="-249963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F580EB0-7713-8FEF-67A7-36C3E2206409}"/>
              </a:ext>
            </a:extLst>
          </p:cNvPr>
          <p:cNvSpPr/>
          <p:nvPr/>
        </p:nvSpPr>
        <p:spPr>
          <a:xfrm rot="2700000">
            <a:off x="9515110" y="3370730"/>
            <a:ext cx="4968295" cy="4968295"/>
          </a:xfrm>
          <a:prstGeom prst="rect">
            <a:avLst/>
          </a:prstGeom>
          <a:solidFill>
            <a:srgbClr val="F1E6D6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25B48D-DF45-26AB-6CF3-ACA4A2B5C344}"/>
              </a:ext>
            </a:extLst>
          </p:cNvPr>
          <p:cNvSpPr/>
          <p:nvPr/>
        </p:nvSpPr>
        <p:spPr>
          <a:xfrm>
            <a:off x="192742" y="183777"/>
            <a:ext cx="11806517" cy="64904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dist="76200" dir="2700000" algn="tl" rotWithShape="0">
              <a:schemeClr val="tx1">
                <a:lumMod val="95000"/>
                <a:lumOff val="5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A8A5DC-E0C0-C059-5003-CCDB9110F29B}"/>
              </a:ext>
            </a:extLst>
          </p:cNvPr>
          <p:cNvSpPr txBox="1"/>
          <p:nvPr/>
        </p:nvSpPr>
        <p:spPr>
          <a:xfrm>
            <a:off x="1756301" y="502814"/>
            <a:ext cx="8679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Resgate do Gênero Épico: Homero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F8F6A429-CEBE-3BF7-62E1-BB624EEC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t="28407" r="59043" b="33633"/>
          <a:stretch/>
        </p:blipFill>
        <p:spPr>
          <a:xfrm>
            <a:off x="365481" y="304800"/>
            <a:ext cx="696838" cy="657595"/>
          </a:xfrm>
          <a:prstGeom prst="rect">
            <a:avLst/>
          </a:prstGeom>
        </p:spPr>
      </p:pic>
      <p:pic>
        <p:nvPicPr>
          <p:cNvPr id="11" name="Imagem 10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D27E928-A5C5-C78F-399C-1E27FB8B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29840" r="37989" b="36238"/>
          <a:stretch/>
        </p:blipFill>
        <p:spPr>
          <a:xfrm>
            <a:off x="11302254" y="304800"/>
            <a:ext cx="697004" cy="641391"/>
          </a:xfrm>
          <a:prstGeom prst="rect">
            <a:avLst/>
          </a:prstGeom>
        </p:spPr>
      </p:pic>
      <p:pic>
        <p:nvPicPr>
          <p:cNvPr id="12" name="Imagem 1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AB664656-DC6C-9E70-8CE9-0C00F27D6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4" t="28076" r="13376" b="32904"/>
          <a:stretch/>
        </p:blipFill>
        <p:spPr>
          <a:xfrm>
            <a:off x="11302254" y="5930962"/>
            <a:ext cx="665630" cy="67928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58FD904-C570-0843-AF83-30FCE0E89C28}"/>
              </a:ext>
            </a:extLst>
          </p:cNvPr>
          <p:cNvSpPr txBox="1"/>
          <p:nvPr/>
        </p:nvSpPr>
        <p:spPr>
          <a:xfrm>
            <a:off x="2582885" y="1089627"/>
            <a:ext cx="70262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base greco-romana para heróis do século XVI.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C56CFEB-2C66-70D6-00F3-54EF650B9E0D}"/>
              </a:ext>
            </a:extLst>
          </p:cNvPr>
          <p:cNvSpPr txBox="1"/>
          <p:nvPr/>
        </p:nvSpPr>
        <p:spPr>
          <a:xfrm>
            <a:off x="2351045" y="2051411"/>
            <a:ext cx="74899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32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Herói Coletivo</a:t>
            </a:r>
          </a:p>
          <a:p>
            <a:pPr algn="ctr"/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Herói épico não é apenas um indivíduo; ele carrega a força, a coragem e o destino de todo o seu povo.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238A135-5ECF-B69E-4834-598968DB1D36}"/>
              </a:ext>
            </a:extLst>
          </p:cNvPr>
          <p:cNvSpPr txBox="1"/>
          <p:nvPr/>
        </p:nvSpPr>
        <p:spPr>
          <a:xfrm>
            <a:off x="869964" y="4277116"/>
            <a:ext cx="49681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Ilíada:</a:t>
            </a:r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narrativa bélica. O foco na Guerra de Troia, na força sobre-humana e no combate.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F207606-DE4C-1D83-C1B3-50C5969D7F6B}"/>
              </a:ext>
            </a:extLst>
          </p:cNvPr>
          <p:cNvSpPr txBox="1"/>
          <p:nvPr/>
        </p:nvSpPr>
        <p:spPr>
          <a:xfrm>
            <a:off x="6353910" y="4277116"/>
            <a:ext cx="52146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Odisseia:</a:t>
            </a:r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jornada de retorno. A difícil viagem de Ulisses (Odisseu) de volta a </a:t>
            </a:r>
            <a:r>
              <a:rPr lang="pt-BR" sz="2400" dirty="0" err="1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ítaca</a:t>
            </a:r>
            <a:r>
              <a:rPr lang="pt-BR" sz="2400" dirty="0">
                <a:solidFill>
                  <a:srgbClr val="3C29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simbolizando a inteligência e a resiliência.</a:t>
            </a:r>
          </a:p>
        </p:txBody>
      </p:sp>
    </p:spTree>
    <p:extLst>
      <p:ext uri="{BB962C8B-B14F-4D97-AF65-F5344CB8AC3E}">
        <p14:creationId xmlns:p14="http://schemas.microsoft.com/office/powerpoint/2010/main" val="316643266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9" grpId="0"/>
      <p:bldP spid="8" grpId="0"/>
      <p:bldP spid="13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1763</Words>
  <Application>Microsoft Office PowerPoint</Application>
  <PresentationFormat>Widescreen</PresentationFormat>
  <Paragraphs>195</Paragraphs>
  <Slides>23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TheSansOsF-Plain</vt:lpstr>
      <vt:lpstr>TheSansOsF-PlainItalic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Joao Helio mulato da silva</cp:lastModifiedBy>
  <cp:revision>5</cp:revision>
  <dcterms:created xsi:type="dcterms:W3CDTF">2026-04-09T13:18:28Z</dcterms:created>
  <dcterms:modified xsi:type="dcterms:W3CDTF">2026-05-21T23:18:43Z</dcterms:modified>
</cp:coreProperties>
</file>