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304" r:id="rId3"/>
    <p:sldId id="273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1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99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6991E4-94DB-0571-71C1-A0F1F78E2A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B9E494-E383-08BE-7AAE-94104E82C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C425A8E-2F8C-CA0B-BEDB-CCB68B0F7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22F550-328E-51A8-0653-C1EE4BC5A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A10DF4-EAC5-B8E6-3D0C-CB6C27569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940344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D866E0-EF29-6B0B-D5B2-B71B6BCA8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708EF1A-99A6-E355-ADED-D3AE09A7A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77979A-CA23-8C4F-1A80-89F5A14A1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2C9AF9-1328-97B2-61D5-E28A4E622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A8180A-D785-FBFE-5E28-7ED1097DF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3789478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68B0F47-C1A8-ED4D-A608-F7283E658D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F5A387-A47E-E757-4AF0-5404171E6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75808A-9140-2451-E088-B3689A1F4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53B382-8A37-E005-AD96-6AE190582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2B9845-0DF6-3AEE-ACE2-3B80D8F9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8767412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84F1C4-91B2-07C9-6635-43133B62C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284E0A-0177-2EAE-F883-B800C9816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ED948F-8FC9-DC8A-B633-3B5769F11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81BDEF-F2AB-3CDD-7A36-75B10D71D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7C44B6-28BC-5F40-0ADD-689C0F79D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068994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74CE72-E2D2-301B-13A5-89054F890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208E595-1785-3682-0C64-DAF7B3425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8659B0-CE23-E084-2E8E-C97BEA25F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3E8FD7-608A-E00C-8BC4-BCBF349D7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E70C7-1403-8954-135D-D714B2D5F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0763459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FE652-E2F6-5AF9-C6DF-FAAB5200F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062096-BF6A-436D-DA82-F3EA838F38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1A075B2-2376-6DD6-8AC1-1D04B4C01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C0EB61-42A6-CB99-D33A-7CC0A3C4D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B834DC-697C-9D78-F868-3F6033BA0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6FC2DE1-D09A-74CB-E2AF-4B0BEEE4A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761939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9FEE0C-6928-2385-C231-1E246F896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405DF5-C458-8B1A-795D-5729D62F8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8A7B1AC-02BE-687A-FABA-F4C8FE5ED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13F022D-1DAF-4CA4-12BE-D36365265B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1F79689-B3A1-6CBC-ABAA-149B68C06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F6E9A8A-FFDC-4C31-6734-3B314A363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FE6DC6-DD5D-AC92-585A-E87B0FB76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DD38F60-864F-B31B-C7CA-3CE7CB3B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861321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5C6316-F21F-1ED3-FC85-3D38108F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C92520C-DDBE-EDCD-2FB0-88CE6596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9350973-5064-6DE6-C2F8-21CBAA590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86EF62D-D68E-40C1-5BFE-6315517F3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6204112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4712853-3573-F75D-A90B-B7CC4E356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D08330-FE38-155C-496D-7FA0443B8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DA0C9A2-D9C3-0959-A7ED-E1A8710B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6150668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8E0C16-FCFC-25EC-E50A-F14CE6071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E147EB-CEB5-01C8-65C2-8E1DE6951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524EB1-452C-A572-8E91-44820BE55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AB234E-4B23-3780-41DA-CE436C6AA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2B4BDF-CD9C-C65A-D946-7ECC93183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EBB9238-E34B-326E-4F77-FB599449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989568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4F2F38-51CC-6C77-9327-185C7B23C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BC41185-92F2-9AC3-2A29-E1BE592726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8AACFB3-811D-2231-3E7A-8213509EA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A697AF-7523-5967-9B57-467CEDB97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F101444-169C-BC13-BA83-9605F0562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AF44A3B-BCEA-752F-C229-0996FEF9A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752291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6BEA0F8-854A-3CA7-BE56-4C3D59664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AC528C-E6DE-4B16-E85C-964885F92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D33D29-C832-D5F6-B4A0-1BF5BFCC6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C5AF11-D88A-45DA-9D91-040E0E8E0DD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6387526-BCA2-72D7-B2B6-D695575288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359093-2315-A1A3-AB87-011499750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49505B-46AA-4868-B092-FE9DF866E4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170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3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3.png"/><Relationship Id="rId7" Type="http://schemas.openxmlformats.org/officeDocument/2006/relationships/image" Target="../media/image4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10" Type="http://schemas.openxmlformats.org/officeDocument/2006/relationships/image" Target="../media/image47.png"/><Relationship Id="rId4" Type="http://schemas.openxmlformats.org/officeDocument/2006/relationships/image" Target="../media/image2.png"/><Relationship Id="rId9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48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xhere.com/fr/photo/729017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10" Type="http://schemas.openxmlformats.org/officeDocument/2006/relationships/image" Target="../media/image16.jpg"/><Relationship Id="rId4" Type="http://schemas.openxmlformats.org/officeDocument/2006/relationships/image" Target="../media/image2.png"/><Relationship Id="rId9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0D90EF2-BF33-9E8A-B5B7-3FE2DA0F1B5E}"/>
              </a:ext>
            </a:extLst>
          </p:cNvPr>
          <p:cNvSpPr txBox="1"/>
          <p:nvPr/>
        </p:nvSpPr>
        <p:spPr>
          <a:xfrm>
            <a:off x="770423" y="1106619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006|7</a:t>
            </a:r>
            <a:r>
              <a:rPr lang="pt-BR" sz="320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7B25B7A-371F-4131-D5C0-CBFFF09204E6}"/>
              </a:ext>
            </a:extLst>
          </p:cNvPr>
          <p:cNvSpPr/>
          <p:nvPr/>
        </p:nvSpPr>
        <p:spPr>
          <a:xfrm>
            <a:off x="626724" y="1106619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6799274-86D4-F1E7-B188-E16B3941ADF1}"/>
              </a:ext>
            </a:extLst>
          </p:cNvPr>
          <p:cNvSpPr txBox="1"/>
          <p:nvPr/>
        </p:nvSpPr>
        <p:spPr>
          <a:xfrm>
            <a:off x="626724" y="2693437"/>
            <a:ext cx="2555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</a:t>
            </a:r>
          </a:p>
        </p:txBody>
      </p:sp>
      <p:pic>
        <p:nvPicPr>
          <p:cNvPr id="17" name="Imagem 16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B5B495A7-FFB8-24E0-B3D8-68FC3398B5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625" y="1026684"/>
            <a:ext cx="5437917" cy="480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97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850131" y="799142"/>
            <a:ext cx="3430806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Basiodiomicetos</a:t>
            </a:r>
            <a:endParaRPr lang="pt-B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2B79F847-39A2-F934-4686-C44C91F0CC2B}"/>
              </a:ext>
            </a:extLst>
          </p:cNvPr>
          <p:cNvSpPr/>
          <p:nvPr/>
        </p:nvSpPr>
        <p:spPr>
          <a:xfrm>
            <a:off x="850220" y="2050220"/>
            <a:ext cx="3238399" cy="3301006"/>
          </a:xfrm>
          <a:prstGeom prst="roundRect">
            <a:avLst>
              <a:gd name="adj" fmla="val 5701"/>
            </a:avLst>
          </a:prstGeom>
          <a:gradFill flip="none" rotWithShape="1">
            <a:gsLst>
              <a:gs pos="0">
                <a:srgbClr val="00B1AE">
                  <a:shade val="30000"/>
                  <a:satMod val="115000"/>
                </a:srgbClr>
              </a:gs>
              <a:gs pos="50000">
                <a:srgbClr val="00B1AE">
                  <a:shade val="67500"/>
                  <a:satMod val="115000"/>
                </a:srgbClr>
              </a:gs>
              <a:gs pos="100000">
                <a:srgbClr val="00B1A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0" i="0" u="none" strike="noStrike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basidiomicetos (Filo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Basidiomycota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são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 que formam esporos em uma estrutura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semelhante a um pedestal, conhecida como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basídio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AA7DF87E-D978-63C6-A4C2-04A827D128A2}"/>
              </a:ext>
            </a:extLst>
          </p:cNvPr>
          <p:cNvSpPr/>
          <p:nvPr/>
        </p:nvSpPr>
        <p:spPr>
          <a:xfrm>
            <a:off x="4280937" y="2230494"/>
            <a:ext cx="3238399" cy="2940376"/>
          </a:xfrm>
          <a:prstGeom prst="roundRect">
            <a:avLst>
              <a:gd name="adj" fmla="val 5701"/>
            </a:avLst>
          </a:prstGeom>
          <a:gradFill flip="none" rotWithShape="1">
            <a:gsLst>
              <a:gs pos="0">
                <a:srgbClr val="00B1AE">
                  <a:shade val="30000"/>
                  <a:satMod val="115000"/>
                </a:srgbClr>
              </a:gs>
              <a:gs pos="50000">
                <a:srgbClr val="00B1AE">
                  <a:shade val="67500"/>
                  <a:satMod val="115000"/>
                </a:srgbClr>
              </a:gs>
              <a:gs pos="100000">
                <a:srgbClr val="00B1A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Entre os basidiomicetos, estão os cogumelos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algumas espécies que causam doenças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plantas, como a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ferrugem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C293844-B0D8-D2F2-43BE-08FE8338A168}"/>
              </a:ext>
            </a:extLst>
          </p:cNvPr>
          <p:cNvSpPr txBox="1"/>
          <p:nvPr/>
        </p:nvSpPr>
        <p:spPr>
          <a:xfrm>
            <a:off x="7774821" y="4502618"/>
            <a:ext cx="3453053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Folha de soja com ferrugem asiática, causada pelo fungo </a:t>
            </a:r>
            <a:r>
              <a:rPr lang="pt-BR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Phakopsora</a:t>
            </a:r>
            <a:r>
              <a:rPr lang="pt-B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pachyrhizi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Ferrugem asiática – Wikipédia, a enciclopédia livre">
            <a:extLst>
              <a:ext uri="{FF2B5EF4-FFF2-40B4-BE49-F238E27FC236}">
                <a16:creationId xmlns:a16="http://schemas.microsoft.com/office/drawing/2014/main" id="{C711F1D3-C8C7-3302-C1C5-C08BDDAC6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161" y="2230494"/>
            <a:ext cx="2884713" cy="2163535"/>
          </a:xfrm>
          <a:prstGeom prst="roundRect">
            <a:avLst>
              <a:gd name="adj" fmla="val 416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38561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850131" y="799142"/>
            <a:ext cx="2683182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Ascomicetos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2B79F847-39A2-F934-4686-C44C91F0CC2B}"/>
              </a:ext>
            </a:extLst>
          </p:cNvPr>
          <p:cNvSpPr/>
          <p:nvPr/>
        </p:nvSpPr>
        <p:spPr>
          <a:xfrm>
            <a:off x="850220" y="2238807"/>
            <a:ext cx="3238399" cy="2803335"/>
          </a:xfrm>
          <a:prstGeom prst="roundRect">
            <a:avLst>
              <a:gd name="adj" fmla="val 5701"/>
            </a:avLst>
          </a:prstGeom>
          <a:gradFill flip="none" rotWithShape="1">
            <a:gsLst>
              <a:gs pos="0">
                <a:srgbClr val="00B1AE">
                  <a:shade val="30000"/>
                  <a:satMod val="115000"/>
                </a:srgbClr>
              </a:gs>
              <a:gs pos="50000">
                <a:srgbClr val="00B1AE">
                  <a:shade val="67500"/>
                  <a:satMod val="115000"/>
                </a:srgbClr>
              </a:gs>
              <a:gs pos="100000">
                <a:srgbClr val="00B1A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ascomicetos (Filo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Ascomycota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são fungos que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formam esporos em uma estrutura chamada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asco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AA7DF87E-D978-63C6-A4C2-04A827D128A2}"/>
              </a:ext>
            </a:extLst>
          </p:cNvPr>
          <p:cNvSpPr/>
          <p:nvPr/>
        </p:nvSpPr>
        <p:spPr>
          <a:xfrm>
            <a:off x="4280937" y="1286426"/>
            <a:ext cx="3238399" cy="4711573"/>
          </a:xfrm>
          <a:prstGeom prst="roundRect">
            <a:avLst>
              <a:gd name="adj" fmla="val 5701"/>
            </a:avLst>
          </a:prstGeom>
          <a:gradFill flip="none" rotWithShape="1">
            <a:gsLst>
              <a:gs pos="0">
                <a:srgbClr val="00B1AE">
                  <a:shade val="30000"/>
                  <a:satMod val="115000"/>
                </a:srgbClr>
              </a:gs>
              <a:gs pos="50000">
                <a:srgbClr val="00B1AE">
                  <a:shade val="67500"/>
                  <a:satMod val="115000"/>
                </a:srgbClr>
              </a:gs>
              <a:gs pos="100000">
                <a:srgbClr val="00B1A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representantes desse filo atuam como decompositores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 matéria orgânica e muitas de suas espécies têm importância econômica, pois podem ser usadas na fabricação de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antibióticos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alimentos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bebidas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C293844-B0D8-D2F2-43BE-08FE8338A168}"/>
              </a:ext>
            </a:extLst>
          </p:cNvPr>
          <p:cNvSpPr txBox="1"/>
          <p:nvPr/>
        </p:nvSpPr>
        <p:spPr>
          <a:xfrm>
            <a:off x="7821487" y="4502618"/>
            <a:ext cx="3096053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Queijo tipo </a:t>
            </a:r>
            <a:r>
              <a:rPr lang="pt-B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roquefort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Fungos </a:t>
            </a:r>
            <a:r>
              <a:rPr lang="pt-BR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Penicillium</a:t>
            </a:r>
            <a:r>
              <a:rPr lang="pt-B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roquefort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são utilizados na fabricação desse tipo de queijo.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711F1D3-C8C7-3302-C1C5-C08BDDAC6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86161" y="2230494"/>
            <a:ext cx="2884713" cy="2163535"/>
          </a:xfrm>
          <a:prstGeom prst="roundRect">
            <a:avLst>
              <a:gd name="adj" fmla="val 416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50522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59" y="907149"/>
            <a:ext cx="2554498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Eucariontes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4EF3968-51E9-8FAD-0304-C751F32BDF8D}"/>
              </a:ext>
            </a:extLst>
          </p:cNvPr>
          <p:cNvSpPr txBox="1"/>
          <p:nvPr/>
        </p:nvSpPr>
        <p:spPr>
          <a:xfrm>
            <a:off x="961058" y="1716290"/>
            <a:ext cx="7108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Células com núcleo </a:t>
            </a:r>
            <a:r>
              <a:rPr lang="pt-BR" sz="2400" b="1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individualizado.</a:t>
            </a:r>
          </a:p>
        </p:txBody>
      </p:sp>
      <p:pic>
        <p:nvPicPr>
          <p:cNvPr id="46" name="Imagem 45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4AE4FB9C-4055-807C-6A27-CCE2AE7CA7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192" y="1816618"/>
            <a:ext cx="4819048" cy="4809524"/>
          </a:xfrm>
          <a:prstGeom prst="rect">
            <a:avLst/>
          </a:prstGeom>
        </p:spPr>
      </p:pic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id="{9E7C4C91-6348-38B4-5DB2-231C8D65E47A}"/>
              </a:ext>
            </a:extLst>
          </p:cNvPr>
          <p:cNvCxnSpPr>
            <a:cxnSpLocks/>
          </p:cNvCxnSpPr>
          <p:nvPr/>
        </p:nvCxnSpPr>
        <p:spPr>
          <a:xfrm flipH="1" flipV="1">
            <a:off x="2774171" y="3728756"/>
            <a:ext cx="236086" cy="4229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131FF837-A8B3-BCED-6E58-829674957944}"/>
              </a:ext>
            </a:extLst>
          </p:cNvPr>
          <p:cNvSpPr txBox="1"/>
          <p:nvPr/>
        </p:nvSpPr>
        <p:spPr>
          <a:xfrm>
            <a:off x="1938026" y="3405591"/>
            <a:ext cx="1233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Vacúolo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2B084B27-D4CF-7377-2922-70F546B7F68E}"/>
              </a:ext>
            </a:extLst>
          </p:cNvPr>
          <p:cNvSpPr txBox="1"/>
          <p:nvPr/>
        </p:nvSpPr>
        <p:spPr>
          <a:xfrm>
            <a:off x="1496921" y="2708486"/>
            <a:ext cx="2707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Complexo de Golgi</a:t>
            </a:r>
          </a:p>
        </p:txBody>
      </p: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C2E7BEE4-53E3-F07E-3457-9B8AC8B97565}"/>
              </a:ext>
            </a:extLst>
          </p:cNvPr>
          <p:cNvCxnSpPr/>
          <p:nvPr/>
        </p:nvCxnSpPr>
        <p:spPr>
          <a:xfrm flipH="1" flipV="1">
            <a:off x="3633927" y="3124595"/>
            <a:ext cx="204920" cy="4229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0DAFC9DB-D006-D4A6-34F3-939B10307688}"/>
              </a:ext>
            </a:extLst>
          </p:cNvPr>
          <p:cNvCxnSpPr>
            <a:cxnSpLocks/>
          </p:cNvCxnSpPr>
          <p:nvPr/>
        </p:nvCxnSpPr>
        <p:spPr>
          <a:xfrm flipH="1">
            <a:off x="2291649" y="4705286"/>
            <a:ext cx="359947" cy="681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CB47BB7F-EE63-A282-BE98-0423E5D8A1FD}"/>
              </a:ext>
            </a:extLst>
          </p:cNvPr>
          <p:cNvSpPr txBox="1"/>
          <p:nvPr/>
        </p:nvSpPr>
        <p:spPr>
          <a:xfrm>
            <a:off x="1108025" y="4563096"/>
            <a:ext cx="1574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Citoplasma</a:t>
            </a:r>
          </a:p>
        </p:txBody>
      </p:sp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2FDB102B-CDED-0C91-0799-50BF6DEA646E}"/>
              </a:ext>
            </a:extLst>
          </p:cNvPr>
          <p:cNvCxnSpPr>
            <a:cxnSpLocks/>
          </p:cNvCxnSpPr>
          <p:nvPr/>
        </p:nvCxnSpPr>
        <p:spPr>
          <a:xfrm flipH="1">
            <a:off x="3727392" y="4839011"/>
            <a:ext cx="131455" cy="10711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CD7FBC08-DDC2-0085-9116-E0E26E3BC194}"/>
              </a:ext>
            </a:extLst>
          </p:cNvPr>
          <p:cNvSpPr txBox="1"/>
          <p:nvPr/>
        </p:nvSpPr>
        <p:spPr>
          <a:xfrm>
            <a:off x="2178550" y="5463354"/>
            <a:ext cx="2355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Retículo Endoplasmático</a:t>
            </a:r>
          </a:p>
        </p:txBody>
      </p:sp>
      <p:cxnSp>
        <p:nvCxnSpPr>
          <p:cNvPr id="63" name="Conector reto 62">
            <a:extLst>
              <a:ext uri="{FF2B5EF4-FFF2-40B4-BE49-F238E27FC236}">
                <a16:creationId xmlns:a16="http://schemas.microsoft.com/office/drawing/2014/main" id="{C9356E03-66BC-567E-E863-AF62DBFE02CA}"/>
              </a:ext>
            </a:extLst>
          </p:cNvPr>
          <p:cNvCxnSpPr>
            <a:cxnSpLocks/>
          </p:cNvCxnSpPr>
          <p:nvPr/>
        </p:nvCxnSpPr>
        <p:spPr>
          <a:xfrm>
            <a:off x="4615733" y="5314388"/>
            <a:ext cx="212174" cy="6471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1E913A41-9326-8668-9DCE-E79CB8886150}"/>
              </a:ext>
            </a:extLst>
          </p:cNvPr>
          <p:cNvSpPr txBox="1"/>
          <p:nvPr/>
        </p:nvSpPr>
        <p:spPr>
          <a:xfrm>
            <a:off x="4447782" y="5888495"/>
            <a:ext cx="2916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Parede Celular - </a:t>
            </a:r>
            <a:r>
              <a:rPr lang="pt-BR" sz="2000" dirty="0" err="1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Quintina</a:t>
            </a:r>
            <a:endParaRPr lang="pt-BR" sz="2000" dirty="0">
              <a:highlight>
                <a:srgbClr val="93D0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8" name="Conector reto 67">
            <a:extLst>
              <a:ext uri="{FF2B5EF4-FFF2-40B4-BE49-F238E27FC236}">
                <a16:creationId xmlns:a16="http://schemas.microsoft.com/office/drawing/2014/main" id="{F1802FFB-2454-439D-0F31-E3911A3F1ACC}"/>
              </a:ext>
            </a:extLst>
          </p:cNvPr>
          <p:cNvCxnSpPr>
            <a:cxnSpLocks/>
          </p:cNvCxnSpPr>
          <p:nvPr/>
        </p:nvCxnSpPr>
        <p:spPr>
          <a:xfrm>
            <a:off x="4760894" y="4304304"/>
            <a:ext cx="746949" cy="11698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A182EB2B-411E-9B40-2F89-6C587B8FC27E}"/>
              </a:ext>
            </a:extLst>
          </p:cNvPr>
          <p:cNvSpPr txBox="1"/>
          <p:nvPr/>
        </p:nvSpPr>
        <p:spPr>
          <a:xfrm>
            <a:off x="5216940" y="5374385"/>
            <a:ext cx="2916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Núcleo</a:t>
            </a:r>
          </a:p>
        </p:txBody>
      </p:sp>
      <p:cxnSp>
        <p:nvCxnSpPr>
          <p:cNvPr id="71" name="Conector reto 70">
            <a:extLst>
              <a:ext uri="{FF2B5EF4-FFF2-40B4-BE49-F238E27FC236}">
                <a16:creationId xmlns:a16="http://schemas.microsoft.com/office/drawing/2014/main" id="{6D759C6F-960C-0BED-88E3-E3E3FB5016A5}"/>
              </a:ext>
            </a:extLst>
          </p:cNvPr>
          <p:cNvCxnSpPr>
            <a:cxnSpLocks/>
          </p:cNvCxnSpPr>
          <p:nvPr/>
        </p:nvCxnSpPr>
        <p:spPr>
          <a:xfrm>
            <a:off x="5737307" y="4391807"/>
            <a:ext cx="358693" cy="4974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3301B75C-62C0-6F77-FC9F-02B9A7549101}"/>
              </a:ext>
            </a:extLst>
          </p:cNvPr>
          <p:cNvSpPr txBox="1"/>
          <p:nvPr/>
        </p:nvSpPr>
        <p:spPr>
          <a:xfrm>
            <a:off x="5927746" y="4819069"/>
            <a:ext cx="2916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Ribossomo</a:t>
            </a:r>
          </a:p>
        </p:txBody>
      </p:sp>
      <p:cxnSp>
        <p:nvCxnSpPr>
          <p:cNvPr id="76" name="Conector reto 75">
            <a:extLst>
              <a:ext uri="{FF2B5EF4-FFF2-40B4-BE49-F238E27FC236}">
                <a16:creationId xmlns:a16="http://schemas.microsoft.com/office/drawing/2014/main" id="{01BCC7C2-7A61-EC64-7272-E3CDEE84A2A2}"/>
              </a:ext>
            </a:extLst>
          </p:cNvPr>
          <p:cNvCxnSpPr>
            <a:cxnSpLocks/>
          </p:cNvCxnSpPr>
          <p:nvPr/>
        </p:nvCxnSpPr>
        <p:spPr>
          <a:xfrm flipV="1">
            <a:off x="6325107" y="3318889"/>
            <a:ext cx="517423" cy="2657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82013FF4-912F-50E1-803A-23AB43262426}"/>
              </a:ext>
            </a:extLst>
          </p:cNvPr>
          <p:cNvSpPr txBox="1"/>
          <p:nvPr/>
        </p:nvSpPr>
        <p:spPr>
          <a:xfrm>
            <a:off x="6715735" y="3150772"/>
            <a:ext cx="2916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Membrana Plasmática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id="{C6D45FF6-43A1-9E09-F705-377418CF6B6E}"/>
              </a:ext>
            </a:extLst>
          </p:cNvPr>
          <p:cNvCxnSpPr>
            <a:cxnSpLocks/>
          </p:cNvCxnSpPr>
          <p:nvPr/>
        </p:nvCxnSpPr>
        <p:spPr>
          <a:xfrm flipV="1">
            <a:off x="4504064" y="3064226"/>
            <a:ext cx="0" cy="4253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B2AA593C-BEC9-47BF-48C3-160D101CD55D}"/>
              </a:ext>
            </a:extLst>
          </p:cNvPr>
          <p:cNvSpPr txBox="1"/>
          <p:nvPr/>
        </p:nvSpPr>
        <p:spPr>
          <a:xfrm>
            <a:off x="4270360" y="2741637"/>
            <a:ext cx="2916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Mitocôndria</a:t>
            </a:r>
          </a:p>
        </p:txBody>
      </p:sp>
    </p:spTree>
    <p:extLst>
      <p:ext uri="{BB962C8B-B14F-4D97-AF65-F5344CB8AC3E}">
        <p14:creationId xmlns:p14="http://schemas.microsoft.com/office/powerpoint/2010/main" val="77572868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/>
      <p:bldP spid="47" grpId="0"/>
      <p:bldP spid="48" grpId="0"/>
      <p:bldP spid="57" grpId="0"/>
      <p:bldP spid="62" grpId="0"/>
      <p:bldP spid="66" grpId="0"/>
      <p:bldP spid="70" grpId="0"/>
      <p:bldP spid="75" grpId="0"/>
      <p:bldP spid="79" grpId="0"/>
      <p:bldP spid="8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0A68B83-AB4A-8AB2-1AC9-64ABDD0B805B}"/>
              </a:ext>
            </a:extLst>
          </p:cNvPr>
          <p:cNvSpPr txBox="1"/>
          <p:nvPr/>
        </p:nvSpPr>
        <p:spPr>
          <a:xfrm>
            <a:off x="861134" y="2397683"/>
            <a:ext cx="8996347" cy="592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 a função da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parede celular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40D0EB73-B17B-8E35-4957-42290A6C2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1156">
            <a:off x="330997" y="800257"/>
            <a:ext cx="2611824" cy="1741216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74CC52C-5A2B-3A6D-CEAE-D7EDF57FBBEA}"/>
              </a:ext>
            </a:extLst>
          </p:cNvPr>
          <p:cNvSpPr/>
          <p:nvPr/>
        </p:nvSpPr>
        <p:spPr>
          <a:xfrm>
            <a:off x="884345" y="4903489"/>
            <a:ext cx="4994871" cy="780643"/>
          </a:xfrm>
          <a:prstGeom prst="rect">
            <a:avLst/>
          </a:prstGeom>
          <a:solidFill>
            <a:srgbClr val="F3B5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0E7DE00-E803-60DE-8BC5-5F54E2457C59}"/>
              </a:ext>
            </a:extLst>
          </p:cNvPr>
          <p:cNvSpPr txBox="1"/>
          <p:nvPr/>
        </p:nvSpPr>
        <p:spPr>
          <a:xfrm>
            <a:off x="861133" y="3290420"/>
            <a:ext cx="6881219" cy="771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Controle de entrada e saída de substâncias e 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armazenamento de água.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01E77AB-C28A-221F-A11C-4FFD838657C9}"/>
              </a:ext>
            </a:extLst>
          </p:cNvPr>
          <p:cNvSpPr txBox="1"/>
          <p:nvPr/>
        </p:nvSpPr>
        <p:spPr>
          <a:xfrm>
            <a:off x="861133" y="4050860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Respiração celular.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C4755E5-A2CF-7258-DBBC-4714CBF8B4B6}"/>
              </a:ext>
            </a:extLst>
          </p:cNvPr>
          <p:cNvSpPr txBox="1"/>
          <p:nvPr/>
        </p:nvSpPr>
        <p:spPr>
          <a:xfrm>
            <a:off x="861133" y="4465916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Síntese se proteínas e distribuição de substâncias.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8919574-9687-C434-F3F7-699597EA3351}"/>
              </a:ext>
            </a:extLst>
          </p:cNvPr>
          <p:cNvSpPr txBox="1"/>
          <p:nvPr/>
        </p:nvSpPr>
        <p:spPr>
          <a:xfrm>
            <a:off x="861132" y="4927343"/>
            <a:ext cx="6881219" cy="771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Sustentação, resistência e proteção, 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formada por quitina.</a:t>
            </a:r>
          </a:p>
        </p:txBody>
      </p:sp>
    </p:spTree>
    <p:extLst>
      <p:ext uri="{BB962C8B-B14F-4D97-AF65-F5344CB8AC3E}">
        <p14:creationId xmlns:p14="http://schemas.microsoft.com/office/powerpoint/2010/main" val="388049245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6" grpId="0"/>
      <p:bldP spid="17" grpId="0"/>
      <p:bldP spid="22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108B91F-1109-F5C5-F16C-BFFAD899B9CC}"/>
              </a:ext>
            </a:extLst>
          </p:cNvPr>
          <p:cNvSpPr txBox="1"/>
          <p:nvPr/>
        </p:nvSpPr>
        <p:spPr>
          <a:xfrm>
            <a:off x="988008" y="2397683"/>
            <a:ext cx="8811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quais organelas celulares ocorrem o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armazenamento de água e substâncias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a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respiração celular,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respectivamente?</a:t>
            </a:r>
          </a:p>
        </p:txBody>
      </p:sp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72529EAA-424F-1E14-8F82-540B643237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1156">
            <a:off x="457870" y="800257"/>
            <a:ext cx="2611824" cy="1741216"/>
          </a:xfrm>
          <a:prstGeom prst="rect">
            <a:avLst/>
          </a:prstGeom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50348F21-EDA3-6AC2-C2C5-60E83A0381D0}"/>
              </a:ext>
            </a:extLst>
          </p:cNvPr>
          <p:cNvSpPr/>
          <p:nvPr/>
        </p:nvSpPr>
        <p:spPr>
          <a:xfrm>
            <a:off x="1011219" y="4063337"/>
            <a:ext cx="3381224" cy="420597"/>
          </a:xfrm>
          <a:prstGeom prst="rect">
            <a:avLst/>
          </a:prstGeom>
          <a:solidFill>
            <a:srgbClr val="F3B5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45D9A67-9C9B-01CA-11A5-41D583AC6E77}"/>
              </a:ext>
            </a:extLst>
          </p:cNvPr>
          <p:cNvSpPr txBox="1"/>
          <p:nvPr/>
        </p:nvSpPr>
        <p:spPr>
          <a:xfrm>
            <a:off x="988006" y="3290420"/>
            <a:ext cx="6881219" cy="39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Vacúolo e complexo de </a:t>
            </a:r>
            <a:r>
              <a:rPr lang="pt-BR" sz="2400" spc="-1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golgi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AF30819-95BA-E3E8-3CFE-8F9A4E386062}"/>
              </a:ext>
            </a:extLst>
          </p:cNvPr>
          <p:cNvSpPr txBox="1"/>
          <p:nvPr/>
        </p:nvSpPr>
        <p:spPr>
          <a:xfrm>
            <a:off x="988006" y="3633230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Mitocôndria e retículo endoplasmático.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2F46588-0D77-31C3-75E7-96DECFE1DABC}"/>
              </a:ext>
            </a:extLst>
          </p:cNvPr>
          <p:cNvSpPr txBox="1"/>
          <p:nvPr/>
        </p:nvSpPr>
        <p:spPr>
          <a:xfrm>
            <a:off x="988006" y="4036628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Vacúolo e mitocôndria.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97A5916-13B0-ABC0-209E-E30CDA3FB7EB}"/>
              </a:ext>
            </a:extLst>
          </p:cNvPr>
          <p:cNvSpPr txBox="1"/>
          <p:nvPr/>
        </p:nvSpPr>
        <p:spPr>
          <a:xfrm>
            <a:off x="988005" y="4499637"/>
            <a:ext cx="6881219" cy="39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Complexo de </a:t>
            </a:r>
            <a:r>
              <a:rPr lang="pt-BR" sz="2400" spc="-5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golgi</a:t>
            </a:r>
            <a:r>
              <a:rPr lang="pt-BR" sz="240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núcleo.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96398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 animBg="1"/>
      <p:bldP spid="16" grpId="0"/>
      <p:bldP spid="17" grpId="0"/>
      <p:bldP spid="19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58" y="907149"/>
            <a:ext cx="2653271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Unicelulares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4EF3968-51E9-8FAD-0304-C751F32BDF8D}"/>
              </a:ext>
            </a:extLst>
          </p:cNvPr>
          <p:cNvSpPr txBox="1"/>
          <p:nvPr/>
        </p:nvSpPr>
        <p:spPr>
          <a:xfrm>
            <a:off x="961058" y="1716290"/>
            <a:ext cx="7108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Formados por uma célula:</a:t>
            </a:r>
          </a:p>
          <a:p>
            <a:r>
              <a:rPr lang="pt-BR" sz="2400" dirty="0">
                <a:latin typeface="Calibri"/>
                <a:cs typeface="Calibri"/>
              </a:rPr>
              <a:t>São as Leveduras.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C72B3FC-7126-0A99-F199-1B22215827AE}"/>
              </a:ext>
            </a:extLst>
          </p:cNvPr>
          <p:cNvSpPr txBox="1">
            <a:spLocks noChangeArrowheads="1"/>
          </p:cNvSpPr>
          <p:nvPr/>
        </p:nvSpPr>
        <p:spPr>
          <a:xfrm>
            <a:off x="1723058" y="3034475"/>
            <a:ext cx="2834641" cy="43688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pt-BR" sz="3000" dirty="0">
                <a:highlight>
                  <a:srgbClr val="93D041"/>
                </a:highlight>
                <a:latin typeface="Calibri"/>
                <a:cs typeface="Calibri"/>
              </a:rPr>
              <a:t>Microscópicas</a:t>
            </a:r>
          </a:p>
        </p:txBody>
      </p:sp>
      <p:pic>
        <p:nvPicPr>
          <p:cNvPr id="7" name="Picture 28" descr="480px-S_cerevisiae_under_DIC_microscopy.jpg">
            <a:extLst>
              <a:ext uri="{FF2B5EF4-FFF2-40B4-BE49-F238E27FC236}">
                <a16:creationId xmlns:a16="http://schemas.microsoft.com/office/drawing/2014/main" id="{54DAF8E0-B3FD-7547-CBA9-265D2826BE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3" t="7585" r="42241" b="70370"/>
          <a:stretch/>
        </p:blipFill>
        <p:spPr>
          <a:xfrm>
            <a:off x="961058" y="3735512"/>
            <a:ext cx="2495035" cy="1686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35" descr="Budding-yeast-cells.jpg">
            <a:extLst>
              <a:ext uri="{FF2B5EF4-FFF2-40B4-BE49-F238E27FC236}">
                <a16:creationId xmlns:a16="http://schemas.microsoft.com/office/drawing/2014/main" id="{73630E40-2CC0-2319-04EC-778EE9E31C9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000" b="49200" l="71006" r="96598">
                        <a14:backgroundMark x1="73077" y1="28400" x2="73077" y2="28400"/>
                        <a14:backgroundMark x1="72929" y1="30800" x2="72929" y2="3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194" t="15393" r="3635" b="49972"/>
          <a:stretch/>
        </p:blipFill>
        <p:spPr>
          <a:xfrm>
            <a:off x="3680813" y="3530177"/>
            <a:ext cx="2407919" cy="2270324"/>
          </a:xfrm>
          <a:prstGeom prst="rect">
            <a:avLst/>
          </a:prstGeom>
        </p:spPr>
      </p:pic>
      <p:pic>
        <p:nvPicPr>
          <p:cNvPr id="17" name="Picture 2" descr="Captura de Tela 2020-07-04 às 17.42.35.png">
            <a:extLst>
              <a:ext uri="{FF2B5EF4-FFF2-40B4-BE49-F238E27FC236}">
                <a16:creationId xmlns:a16="http://schemas.microsoft.com/office/drawing/2014/main" id="{98767F18-BF0D-C4C3-27A8-AD574B937B9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74" b="17902"/>
          <a:stretch/>
        </p:blipFill>
        <p:spPr>
          <a:xfrm>
            <a:off x="7219201" y="3738172"/>
            <a:ext cx="2825972" cy="1857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EF752BEB-9D0B-BE80-106C-1793020F955C}"/>
              </a:ext>
            </a:extLst>
          </p:cNvPr>
          <p:cNvSpPr/>
          <p:nvPr/>
        </p:nvSpPr>
        <p:spPr>
          <a:xfrm>
            <a:off x="7219201" y="2658926"/>
            <a:ext cx="29461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None/>
            </a:pPr>
            <a:r>
              <a:rPr lang="pt-BR" sz="3000" dirty="0">
                <a:highlight>
                  <a:srgbClr val="93D041"/>
                </a:highlight>
                <a:latin typeface="Calibri"/>
                <a:cs typeface="Calibri"/>
              </a:rPr>
              <a:t>Formam colônias </a:t>
            </a:r>
          </a:p>
          <a:p>
            <a:pPr marL="0" indent="0" algn="ctr">
              <a:buNone/>
            </a:pPr>
            <a:r>
              <a:rPr lang="pt-BR" sz="3000" dirty="0">
                <a:highlight>
                  <a:srgbClr val="93D041"/>
                </a:highlight>
                <a:latin typeface="Calibri"/>
                <a:cs typeface="Calibri"/>
              </a:rPr>
              <a:t>macroscópicas</a:t>
            </a:r>
          </a:p>
        </p:txBody>
      </p:sp>
    </p:spTree>
    <p:extLst>
      <p:ext uri="{BB962C8B-B14F-4D97-AF65-F5344CB8AC3E}">
        <p14:creationId xmlns:p14="http://schemas.microsoft.com/office/powerpoint/2010/main" val="408264089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/>
      <p:bldP spid="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58" y="907149"/>
            <a:ext cx="2868664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Pluricelulares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4EF3968-51E9-8FAD-0304-C751F32BDF8D}"/>
              </a:ext>
            </a:extLst>
          </p:cNvPr>
          <p:cNvSpPr txBox="1"/>
          <p:nvPr/>
        </p:nvSpPr>
        <p:spPr>
          <a:xfrm>
            <a:off x="961058" y="1716290"/>
            <a:ext cx="7108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Formados por várias células:</a:t>
            </a:r>
          </a:p>
          <a:p>
            <a:r>
              <a:rPr lang="pt-BR" sz="2400" dirty="0">
                <a:latin typeface="Calibri"/>
                <a:cs typeface="Calibri"/>
              </a:rPr>
              <a:t>São os mofos, bolores e cogumelos.</a:t>
            </a:r>
          </a:p>
        </p:txBody>
      </p:sp>
      <p:pic>
        <p:nvPicPr>
          <p:cNvPr id="2" name="Picture 31" descr="mushrooms_opie_ki_forest_litter_autumn-920744.jpg!d.jpeg">
            <a:extLst>
              <a:ext uri="{FF2B5EF4-FFF2-40B4-BE49-F238E27FC236}">
                <a16:creationId xmlns:a16="http://schemas.microsoft.com/office/drawing/2014/main" id="{EB076C00-4521-3B29-96D9-8B25932A49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4" t="13539" r="9191" b="4554"/>
          <a:stretch/>
        </p:blipFill>
        <p:spPr>
          <a:xfrm>
            <a:off x="6631357" y="2554659"/>
            <a:ext cx="1807468" cy="1925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34" descr="800px-Moho_del_Pan_2013_001.JPG">
            <a:extLst>
              <a:ext uri="{FF2B5EF4-FFF2-40B4-BE49-F238E27FC236}">
                <a16:creationId xmlns:a16="http://schemas.microsoft.com/office/drawing/2014/main" id="{10B9EACE-8054-F37A-9DC2-D3F1926E9C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7" b="15578"/>
          <a:stretch/>
        </p:blipFill>
        <p:spPr>
          <a:xfrm>
            <a:off x="1064399" y="3684140"/>
            <a:ext cx="2913279" cy="2126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16" descr="2-9.jpg">
            <a:extLst>
              <a:ext uri="{FF2B5EF4-FFF2-40B4-BE49-F238E27FC236}">
                <a16:creationId xmlns:a16="http://schemas.microsoft.com/office/drawing/2014/main" id="{BEE10042-BDF2-8D64-90F2-5147F3B402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t="-1" r="466" b="4929"/>
          <a:stretch/>
        </p:blipFill>
        <p:spPr>
          <a:xfrm>
            <a:off x="3766959" y="3349273"/>
            <a:ext cx="3230880" cy="1851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3400376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58" y="907149"/>
            <a:ext cx="2868664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Pluricelulares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4EF3968-51E9-8FAD-0304-C751F32BDF8D}"/>
              </a:ext>
            </a:extLst>
          </p:cNvPr>
          <p:cNvSpPr txBox="1"/>
          <p:nvPr/>
        </p:nvSpPr>
        <p:spPr>
          <a:xfrm>
            <a:off x="961058" y="1716290"/>
            <a:ext cx="6036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 o corpo </a:t>
            </a:r>
            <a:r>
              <a:rPr lang="pt-BR" sz="2400" b="1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filamentoso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formado por estruturas chamadas </a:t>
            </a:r>
            <a:r>
              <a:rPr lang="pt-BR" sz="2400" b="1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hifas.</a:t>
            </a:r>
          </a:p>
        </p:txBody>
      </p:sp>
      <p:pic>
        <p:nvPicPr>
          <p:cNvPr id="6" name="Picture 7" descr="esporulação.png">
            <a:extLst>
              <a:ext uri="{FF2B5EF4-FFF2-40B4-BE49-F238E27FC236}">
                <a16:creationId xmlns:a16="http://schemas.microsoft.com/office/drawing/2014/main" id="{2529CB4C-1884-83E3-C7CA-C95D9BBA0A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506" y="3003476"/>
            <a:ext cx="2282351" cy="2542540"/>
          </a:xfrm>
          <a:prstGeom prst="rect">
            <a:avLst/>
          </a:prstGeom>
        </p:spPr>
      </p:pic>
      <p:pic>
        <p:nvPicPr>
          <p:cNvPr id="7" name="Picture 16" descr="2-9.jpg">
            <a:extLst>
              <a:ext uri="{FF2B5EF4-FFF2-40B4-BE49-F238E27FC236}">
                <a16:creationId xmlns:a16="http://schemas.microsoft.com/office/drawing/2014/main" id="{F9252F40-01BC-5D01-3AC9-DC3EEE44EB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0" t="371" r="40115" b="4556"/>
          <a:stretch/>
        </p:blipFill>
        <p:spPr>
          <a:xfrm>
            <a:off x="1062548" y="2949950"/>
            <a:ext cx="1422400" cy="259352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  <p:pic>
        <p:nvPicPr>
          <p:cNvPr id="17" name="Picture 3" descr="img_fungo2.jpg">
            <a:extLst>
              <a:ext uri="{FF2B5EF4-FFF2-40B4-BE49-F238E27FC236}">
                <a16:creationId xmlns:a16="http://schemas.microsoft.com/office/drawing/2014/main" id="{D4F563A4-0FCD-1FFA-AB4F-0F92C7735A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719" y="2658179"/>
            <a:ext cx="2538768" cy="3151997"/>
          </a:xfrm>
          <a:prstGeom prst="rect">
            <a:avLst/>
          </a:prstGeom>
        </p:spPr>
      </p:pic>
      <p:grpSp>
        <p:nvGrpSpPr>
          <p:cNvPr id="25" name="Group 18">
            <a:extLst>
              <a:ext uri="{FF2B5EF4-FFF2-40B4-BE49-F238E27FC236}">
                <a16:creationId xmlns:a16="http://schemas.microsoft.com/office/drawing/2014/main" id="{76C5F419-DC3F-0831-C2D0-8F213CEA3EE7}"/>
              </a:ext>
            </a:extLst>
          </p:cNvPr>
          <p:cNvGrpSpPr/>
          <p:nvPr/>
        </p:nvGrpSpPr>
        <p:grpSpPr>
          <a:xfrm>
            <a:off x="8025028" y="2962836"/>
            <a:ext cx="1483360" cy="2499916"/>
            <a:chOff x="6451600" y="1940560"/>
            <a:chExt cx="1483360" cy="2499916"/>
          </a:xfrm>
        </p:grpSpPr>
        <p:pic>
          <p:nvPicPr>
            <p:cNvPr id="26" name="Picture 11" descr="Captura de Tela 2020-07-04 às 19.38.13.png">
              <a:extLst>
                <a:ext uri="{FF2B5EF4-FFF2-40B4-BE49-F238E27FC236}">
                  <a16:creationId xmlns:a16="http://schemas.microsoft.com/office/drawing/2014/main" id="{B4F5921F-E52C-D508-1719-61B7AE626B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3" t="5206" r="3333" b="10907"/>
            <a:stretch/>
          </p:blipFill>
          <p:spPr>
            <a:xfrm>
              <a:off x="6451600" y="1940560"/>
              <a:ext cx="1178560" cy="1656080"/>
            </a:xfrm>
            <a:prstGeom prst="rect">
              <a:avLst/>
            </a:prstGeom>
          </p:spPr>
        </p:pic>
        <p:sp>
          <p:nvSpPr>
            <p:cNvPr id="27" name="TextBox 23">
              <a:extLst>
                <a:ext uri="{FF2B5EF4-FFF2-40B4-BE49-F238E27FC236}">
                  <a16:creationId xmlns:a16="http://schemas.microsoft.com/office/drawing/2014/main" id="{5C89DE7B-D341-6735-C578-298F6DDA472F}"/>
                </a:ext>
              </a:extLst>
            </p:cNvPr>
            <p:cNvSpPr txBox="1"/>
            <p:nvPr/>
          </p:nvSpPr>
          <p:spPr>
            <a:xfrm>
              <a:off x="7254240" y="3332481"/>
              <a:ext cx="680720" cy="110799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pt-BR" sz="2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endParaRPr lang="pt-BR" sz="2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endParaRPr lang="pt-BR" sz="2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286262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108B91F-1109-F5C5-F16C-BFFAD899B9CC}"/>
              </a:ext>
            </a:extLst>
          </p:cNvPr>
          <p:cNvSpPr txBox="1"/>
          <p:nvPr/>
        </p:nvSpPr>
        <p:spPr>
          <a:xfrm>
            <a:off x="748017" y="2397683"/>
            <a:ext cx="564202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Quanto ao tipo e a quantidade de células, um Fungo pode ser:</a:t>
            </a:r>
          </a:p>
        </p:txBody>
      </p:sp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72529EAA-424F-1E14-8F82-540B643237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1156">
            <a:off x="217880" y="800257"/>
            <a:ext cx="2611824" cy="1741216"/>
          </a:xfrm>
          <a:prstGeom prst="rect">
            <a:avLst/>
          </a:prstGeom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50348F21-EDA3-6AC2-C2C5-60E83A0381D0}"/>
              </a:ext>
            </a:extLst>
          </p:cNvPr>
          <p:cNvSpPr/>
          <p:nvPr/>
        </p:nvSpPr>
        <p:spPr>
          <a:xfrm>
            <a:off x="771228" y="4476383"/>
            <a:ext cx="4360170" cy="458778"/>
          </a:xfrm>
          <a:prstGeom prst="rect">
            <a:avLst/>
          </a:prstGeom>
          <a:solidFill>
            <a:srgbClr val="F3B5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45D9A67-9C9B-01CA-11A5-41D583AC6E77}"/>
              </a:ext>
            </a:extLst>
          </p:cNvPr>
          <p:cNvSpPr txBox="1"/>
          <p:nvPr/>
        </p:nvSpPr>
        <p:spPr>
          <a:xfrm>
            <a:off x="748016" y="3290420"/>
            <a:ext cx="6881219" cy="425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Procarionte e unicelular.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AF30819-95BA-E3E8-3CFE-8F9A4E386062}"/>
              </a:ext>
            </a:extLst>
          </p:cNvPr>
          <p:cNvSpPr txBox="1"/>
          <p:nvPr/>
        </p:nvSpPr>
        <p:spPr>
          <a:xfrm>
            <a:off x="748016" y="3663412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Procarionte e Pluricelular.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2F46588-0D77-31C3-75E7-96DECFE1DABC}"/>
              </a:ext>
            </a:extLst>
          </p:cNvPr>
          <p:cNvSpPr txBox="1"/>
          <p:nvPr/>
        </p:nvSpPr>
        <p:spPr>
          <a:xfrm>
            <a:off x="748016" y="4045011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Eucarionte e exclusivamente unicelular.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97A5916-13B0-ABC0-209E-E30CDA3FB7EB}"/>
              </a:ext>
            </a:extLst>
          </p:cNvPr>
          <p:cNvSpPr txBox="1"/>
          <p:nvPr/>
        </p:nvSpPr>
        <p:spPr>
          <a:xfrm>
            <a:off x="748015" y="4539895"/>
            <a:ext cx="6881219" cy="39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Eucarionte, uni ou pluricelular.</a:t>
            </a:r>
          </a:p>
        </p:txBody>
      </p:sp>
    </p:spTree>
    <p:extLst>
      <p:ext uri="{BB962C8B-B14F-4D97-AF65-F5344CB8AC3E}">
        <p14:creationId xmlns:p14="http://schemas.microsoft.com/office/powerpoint/2010/main" val="379763425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 animBg="1"/>
      <p:bldP spid="16" grpId="0"/>
      <p:bldP spid="17" grpId="0"/>
      <p:bldP spid="19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pic>
        <p:nvPicPr>
          <p:cNvPr id="21" name="Picture 5" descr="petri-dishes-with-bacterial-colonies_1284-3190.jpg">
            <a:extLst>
              <a:ext uri="{FF2B5EF4-FFF2-40B4-BE49-F238E27FC236}">
                <a16:creationId xmlns:a16="http://schemas.microsoft.com/office/drawing/2014/main" id="{1FA459E7-4DC2-1119-5F0A-24103D5E4C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974" b="97604" l="66454" r="97764">
                        <a14:foregroundMark x1="73962" y1="70128" x2="73962" y2="70128"/>
                        <a14:foregroundMark x1="93610" y1="91534" x2="93610" y2="91534"/>
                        <a14:foregroundMark x1="85623" y1="95847" x2="85623" y2="95847"/>
                        <a14:foregroundMark x1="74121" y1="94569" x2="74121" y2="94569"/>
                        <a14:foregroundMark x1="78435" y1="96166" x2="78435" y2="96166"/>
                        <a14:foregroundMark x1="68371" y1="86741" x2="68371" y2="86741"/>
                        <a14:foregroundMark x1="78914" y1="67891" x2="78914" y2="67891"/>
                        <a14:foregroundMark x1="84505" y1="67891" x2="84505" y2="67891"/>
                        <a14:foregroundMark x1="71406" y1="71885" x2="71406" y2="71885"/>
                        <a14:foregroundMark x1="68211" y1="76997" x2="68211" y2="76997"/>
                        <a14:foregroundMark x1="69808" y1="90096" x2="69808" y2="90096"/>
                        <a14:foregroundMark x1="96166" y1="79872" x2="96166" y2="79872"/>
                        <a14:foregroundMark x1="90735" y1="70447" x2="90735" y2="70447"/>
                        <a14:foregroundMark x1="95687" y1="77636" x2="95687" y2="77636"/>
                        <a14:foregroundMark x1="92013" y1="71885" x2="92013" y2="71885"/>
                        <a14:foregroundMark x1="76837" y1="68211" x2="76837" y2="68211"/>
                        <a14:foregroundMark x1="67732" y1="82907" x2="67732" y2="82907"/>
                        <a14:foregroundMark x1="95367" y1="76038" x2="95367" y2="76038"/>
                        <a14:foregroundMark x1="70288" y1="73482" x2="70288" y2="73482"/>
                        <a14:foregroundMark x1="69010" y1="75879" x2="69010" y2="75879"/>
                        <a14:foregroundMark x1="92812" y1="89137" x2="92812" y2="89137"/>
                        <a14:foregroundMark x1="67891" y1="79712" x2="67891" y2="79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05" t="63756" r="-771" b="28"/>
          <a:stretch/>
        </p:blipFill>
        <p:spPr>
          <a:xfrm>
            <a:off x="7486841" y="2980645"/>
            <a:ext cx="1798320" cy="1771345"/>
          </a:xfrm>
          <a:prstGeom prst="rect">
            <a:avLst/>
          </a:prstGeom>
        </p:spPr>
      </p:pic>
      <p:pic>
        <p:nvPicPr>
          <p:cNvPr id="28" name="Imagem 27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72FAAF9E-260F-994F-A8C4-AA16D4DCCD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243" y="1560641"/>
            <a:ext cx="5437917" cy="4804631"/>
          </a:xfrm>
          <a:prstGeom prst="rect">
            <a:avLst/>
          </a:prstGeom>
        </p:spPr>
      </p:pic>
      <p:pic>
        <p:nvPicPr>
          <p:cNvPr id="30" name="Imagem 29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BE2512EA-5B10-357D-AE1F-BA4A9AE83F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81" y="1088567"/>
            <a:ext cx="5437917" cy="5437917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2362A98F-1D02-2828-3C17-28BAABF4589F}"/>
              </a:ext>
            </a:extLst>
          </p:cNvPr>
          <p:cNvSpPr txBox="1"/>
          <p:nvPr/>
        </p:nvSpPr>
        <p:spPr>
          <a:xfrm>
            <a:off x="961058" y="1307855"/>
            <a:ext cx="6036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Onde será que vivem(hábitat) os fungos?</a:t>
            </a:r>
            <a:endParaRPr lang="pt-BR" sz="2400" b="1" dirty="0">
              <a:solidFill>
                <a:srgbClr val="00B1AE"/>
              </a:solidFill>
              <a:highlight>
                <a:srgbClr val="93D0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36881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850131" y="799142"/>
            <a:ext cx="1674607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E4F4AF6-54CF-3BF4-3F6D-2ABB0B3A3429}"/>
              </a:ext>
            </a:extLst>
          </p:cNvPr>
          <p:cNvSpPr txBox="1"/>
          <p:nvPr/>
        </p:nvSpPr>
        <p:spPr>
          <a:xfrm>
            <a:off x="850130" y="1597687"/>
            <a:ext cx="3895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 as imagens a seguir: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1B4201A7-59A1-6F35-24C3-BD68463A6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30" y="2254347"/>
            <a:ext cx="4886045" cy="3153829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771DA312-BA66-B255-5127-B4218EADE02D}"/>
              </a:ext>
            </a:extLst>
          </p:cNvPr>
          <p:cNvSpPr txBox="1"/>
          <p:nvPr/>
        </p:nvSpPr>
        <p:spPr>
          <a:xfrm>
            <a:off x="5996834" y="1887375"/>
            <a:ext cx="55261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Você já parou para pensar como o pãozinho que comemos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escola ou em casa é feito? Como aquela massa pequena e molenga (imagem 2) pode virar um pão grande e fofinho (imagem 3)? E depois?</a:t>
            </a:r>
          </a:p>
          <a:p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Você já percebeu que não podemos demorar muito tempo para comê-lo? Se demorarmos muito o mofo toma conta (como na imagem 4) mas o que é o mofo?</a:t>
            </a:r>
          </a:p>
        </p:txBody>
      </p:sp>
    </p:spTree>
    <p:extLst>
      <p:ext uri="{BB962C8B-B14F-4D97-AF65-F5344CB8AC3E}">
        <p14:creationId xmlns:p14="http://schemas.microsoft.com/office/powerpoint/2010/main" val="79152452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grpSp>
        <p:nvGrpSpPr>
          <p:cNvPr id="7" name="Group 11">
            <a:extLst>
              <a:ext uri="{FF2B5EF4-FFF2-40B4-BE49-F238E27FC236}">
                <a16:creationId xmlns:a16="http://schemas.microsoft.com/office/drawing/2014/main" id="{4CED58EE-1E2A-F9BF-57C5-2ACB150AC1A9}"/>
              </a:ext>
            </a:extLst>
          </p:cNvPr>
          <p:cNvGrpSpPr/>
          <p:nvPr/>
        </p:nvGrpSpPr>
        <p:grpSpPr>
          <a:xfrm>
            <a:off x="5196840" y="2889205"/>
            <a:ext cx="1767840" cy="1696720"/>
            <a:chOff x="3647440" y="2164080"/>
            <a:chExt cx="1767840" cy="1696720"/>
          </a:xfrm>
        </p:grpSpPr>
        <p:sp>
          <p:nvSpPr>
            <p:cNvPr id="17" name="Rounded Rectangle 10">
              <a:extLst>
                <a:ext uri="{FF2B5EF4-FFF2-40B4-BE49-F238E27FC236}">
                  <a16:creationId xmlns:a16="http://schemas.microsoft.com/office/drawing/2014/main" id="{6827B03D-702B-7469-3233-AB9DAFF84F34}"/>
                </a:ext>
              </a:extLst>
            </p:cNvPr>
            <p:cNvSpPr/>
            <p:nvPr/>
          </p:nvSpPr>
          <p:spPr>
            <a:xfrm>
              <a:off x="3647440" y="2407920"/>
              <a:ext cx="1767840" cy="145288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ounded Rectangle 13">
              <a:extLst>
                <a:ext uri="{FF2B5EF4-FFF2-40B4-BE49-F238E27FC236}">
                  <a16:creationId xmlns:a16="http://schemas.microsoft.com/office/drawing/2014/main" id="{E21C9498-2EE1-2569-B826-45E89971E2D6}"/>
                </a:ext>
              </a:extLst>
            </p:cNvPr>
            <p:cNvSpPr/>
            <p:nvPr/>
          </p:nvSpPr>
          <p:spPr>
            <a:xfrm>
              <a:off x="4470400" y="2164080"/>
              <a:ext cx="264160" cy="41656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" name="Picture 3">
            <a:extLst>
              <a:ext uri="{FF2B5EF4-FFF2-40B4-BE49-F238E27FC236}">
                <a16:creationId xmlns:a16="http://schemas.microsoft.com/office/drawing/2014/main" id="{F8528D94-20E8-2AE8-ABF8-D6DD799FE5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2" b="17592"/>
          <a:stretch/>
        </p:blipFill>
        <p:spPr>
          <a:xfrm>
            <a:off x="1054014" y="2082680"/>
            <a:ext cx="6565301" cy="3707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3D245DC-98DC-558E-7AED-2183C6C45A03}"/>
              </a:ext>
            </a:extLst>
          </p:cNvPr>
          <p:cNvSpPr/>
          <p:nvPr/>
        </p:nvSpPr>
        <p:spPr>
          <a:xfrm>
            <a:off x="961059" y="907149"/>
            <a:ext cx="2554498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Reino Fungi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362A98F-1D02-2828-3C17-28BAABF4589F}"/>
              </a:ext>
            </a:extLst>
          </p:cNvPr>
          <p:cNvSpPr txBox="1"/>
          <p:nvPr/>
        </p:nvSpPr>
        <p:spPr>
          <a:xfrm>
            <a:off x="7797103" y="2259768"/>
            <a:ext cx="6036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Ambiente terrestre</a:t>
            </a:r>
            <a:endParaRPr lang="pt-BR" sz="2400" b="1" dirty="0">
              <a:solidFill>
                <a:schemeClr val="bg1"/>
              </a:solidFill>
              <a:highlight>
                <a:srgbClr val="93D0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1EC2998-3C23-EE1D-67B1-512803E4CDEA}"/>
              </a:ext>
            </a:extLst>
          </p:cNvPr>
          <p:cNvSpPr txBox="1"/>
          <p:nvPr/>
        </p:nvSpPr>
        <p:spPr>
          <a:xfrm>
            <a:off x="7797103" y="3535107"/>
            <a:ext cx="6036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Quente, úmido, sombreado.</a:t>
            </a:r>
            <a:endParaRPr lang="pt-BR" sz="2400" b="1" dirty="0">
              <a:solidFill>
                <a:schemeClr val="bg1"/>
              </a:solidFill>
              <a:highlight>
                <a:srgbClr val="93D0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9FCC48B-BCF3-E85D-61C8-ADE209834D7C}"/>
              </a:ext>
            </a:extLst>
          </p:cNvPr>
          <p:cNvSpPr txBox="1"/>
          <p:nvPr/>
        </p:nvSpPr>
        <p:spPr>
          <a:xfrm>
            <a:off x="7797104" y="4868254"/>
            <a:ext cx="6036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Rico em matéria orgânica</a:t>
            </a:r>
            <a:endParaRPr lang="pt-BR" sz="2400" b="1" dirty="0">
              <a:solidFill>
                <a:schemeClr val="bg1"/>
              </a:solidFill>
              <a:highlight>
                <a:srgbClr val="93D0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40732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4EF3968-51E9-8FAD-0304-C751F32BDF8D}"/>
              </a:ext>
            </a:extLst>
          </p:cNvPr>
          <p:cNvSpPr txBox="1"/>
          <p:nvPr/>
        </p:nvSpPr>
        <p:spPr>
          <a:xfrm>
            <a:off x="961058" y="1716290"/>
            <a:ext cx="1448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Vida livre</a:t>
            </a:r>
          </a:p>
        </p:txBody>
      </p:sp>
      <p:pic>
        <p:nvPicPr>
          <p:cNvPr id="2" name="Picture 3" descr="autumn_forest_tree_fungi-971885.jpg!d.jpeg">
            <a:extLst>
              <a:ext uri="{FF2B5EF4-FFF2-40B4-BE49-F238E27FC236}">
                <a16:creationId xmlns:a16="http://schemas.microsoft.com/office/drawing/2014/main" id="{2D1E7BEC-F648-DC04-783E-45662763F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8764">
            <a:off x="918790" y="2413093"/>
            <a:ext cx="2333625" cy="3111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4" descr="fly_agaric_mushroom_forest_autumn_amanita_toxic_poisonous_nature-874121.jpg!s.jpeg">
            <a:extLst>
              <a:ext uri="{FF2B5EF4-FFF2-40B4-BE49-F238E27FC236}">
                <a16:creationId xmlns:a16="http://schemas.microsoft.com/office/drawing/2014/main" id="{534B4D75-9DDA-F745-0C04-20BD5BBBB8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32">
            <a:off x="3668273" y="2881644"/>
            <a:ext cx="2558436" cy="1920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 descr="fungi_mushroom_tree_forest_fungus_nature_natural_cluster-818706.jpg!d.jpeg">
            <a:extLst>
              <a:ext uri="{FF2B5EF4-FFF2-40B4-BE49-F238E27FC236}">
                <a16:creationId xmlns:a16="http://schemas.microsoft.com/office/drawing/2014/main" id="{81FBA755-C25F-56D3-DB13-D14673F1E5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5988">
            <a:off x="6851604" y="2767998"/>
            <a:ext cx="2777066" cy="208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BE5C1A1F-1A58-1089-4796-90D7DA013D4E}"/>
              </a:ext>
            </a:extLst>
          </p:cNvPr>
          <p:cNvSpPr txBox="1"/>
          <p:nvPr/>
        </p:nvSpPr>
        <p:spPr>
          <a:xfrm>
            <a:off x="3621743" y="5203425"/>
            <a:ext cx="417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Saprófagos: Decompositores de matéria orgânica.</a:t>
            </a:r>
            <a:endParaRPr lang="pt-BR" sz="2400" b="1" dirty="0">
              <a:solidFill>
                <a:schemeClr val="bg1"/>
              </a:solidFill>
              <a:highlight>
                <a:srgbClr val="93D0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3E6A1846-0768-5F50-6936-615369AE4973}"/>
              </a:ext>
            </a:extLst>
          </p:cNvPr>
          <p:cNvSpPr/>
          <p:nvPr/>
        </p:nvSpPr>
        <p:spPr>
          <a:xfrm>
            <a:off x="961058" y="907149"/>
            <a:ext cx="2653271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Tipo de vida</a:t>
            </a:r>
          </a:p>
        </p:txBody>
      </p:sp>
    </p:spTree>
    <p:extLst>
      <p:ext uri="{BB962C8B-B14F-4D97-AF65-F5344CB8AC3E}">
        <p14:creationId xmlns:p14="http://schemas.microsoft.com/office/powerpoint/2010/main" val="88849137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1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4EF3968-51E9-8FAD-0304-C751F32BDF8D}"/>
              </a:ext>
            </a:extLst>
          </p:cNvPr>
          <p:cNvSpPr txBox="1"/>
          <p:nvPr/>
        </p:nvSpPr>
        <p:spPr>
          <a:xfrm>
            <a:off x="961058" y="1716290"/>
            <a:ext cx="3756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highlight>
                  <a:srgbClr val="8000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Parasitas: Causam doenças.</a:t>
            </a:r>
          </a:p>
        </p:txBody>
      </p:sp>
      <p:pic>
        <p:nvPicPr>
          <p:cNvPr id="17" name="Picture 1" descr="Captura de Tela 2020-07-05 às 15.09.18.png">
            <a:extLst>
              <a:ext uri="{FF2B5EF4-FFF2-40B4-BE49-F238E27FC236}">
                <a16:creationId xmlns:a16="http://schemas.microsoft.com/office/drawing/2014/main" id="{5B966A55-2C9F-A6D3-D477-598AAB3A58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-10825" r="-7343" b="10825"/>
          <a:stretch/>
        </p:blipFill>
        <p:spPr>
          <a:xfrm>
            <a:off x="4668284" y="3381914"/>
            <a:ext cx="2351427" cy="1595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1" descr="11478.jpeg">
            <a:extLst>
              <a:ext uri="{FF2B5EF4-FFF2-40B4-BE49-F238E27FC236}">
                <a16:creationId xmlns:a16="http://schemas.microsoft.com/office/drawing/2014/main" id="{B763368D-4AE3-7B62-639B-E994EA7A5D3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1"/>
          <a:stretch/>
        </p:blipFill>
        <p:spPr>
          <a:xfrm>
            <a:off x="1108710" y="3326326"/>
            <a:ext cx="2910033" cy="1606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5" descr="Captura de Tela 2020-07-05 às 16.10.06.png">
            <a:extLst>
              <a:ext uri="{FF2B5EF4-FFF2-40B4-BE49-F238E27FC236}">
                <a16:creationId xmlns:a16="http://schemas.microsoft.com/office/drawing/2014/main" id="{B1F3FC77-EDB9-E867-75F4-2831AD59EE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8" t="22507" r="8333" b="6136"/>
          <a:stretch/>
        </p:blipFill>
        <p:spPr>
          <a:xfrm>
            <a:off x="7715724" y="3338149"/>
            <a:ext cx="1737360" cy="1595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BE5C1A1F-1A58-1089-4796-90D7DA013D4E}"/>
              </a:ext>
            </a:extLst>
          </p:cNvPr>
          <p:cNvSpPr txBox="1"/>
          <p:nvPr/>
        </p:nvSpPr>
        <p:spPr>
          <a:xfrm>
            <a:off x="2015641" y="3078431"/>
            <a:ext cx="1096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Plantas</a:t>
            </a:r>
            <a:endParaRPr lang="pt-BR" sz="2400" b="1" dirty="0">
              <a:solidFill>
                <a:schemeClr val="bg1"/>
              </a:solidFill>
              <a:highlight>
                <a:srgbClr val="93D0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9FC2F39-70D6-2A1C-EF78-0085AA248D62}"/>
              </a:ext>
            </a:extLst>
          </p:cNvPr>
          <p:cNvSpPr txBox="1"/>
          <p:nvPr/>
        </p:nvSpPr>
        <p:spPr>
          <a:xfrm>
            <a:off x="5197819" y="2846157"/>
            <a:ext cx="1338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Animais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Micoses</a:t>
            </a:r>
            <a:endParaRPr lang="pt-BR" sz="2400" b="1" dirty="0">
              <a:solidFill>
                <a:schemeClr val="bg1"/>
              </a:solidFill>
              <a:highlight>
                <a:srgbClr val="93D0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4D44F92E-2CE5-7EAD-98F6-358E912FD81A}"/>
              </a:ext>
            </a:extLst>
          </p:cNvPr>
          <p:cNvSpPr/>
          <p:nvPr/>
        </p:nvSpPr>
        <p:spPr>
          <a:xfrm>
            <a:off x="1062429" y="907149"/>
            <a:ext cx="2653271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Tipo de vida</a:t>
            </a:r>
          </a:p>
        </p:txBody>
      </p:sp>
    </p:spTree>
    <p:extLst>
      <p:ext uri="{BB962C8B-B14F-4D97-AF65-F5344CB8AC3E}">
        <p14:creationId xmlns:p14="http://schemas.microsoft.com/office/powerpoint/2010/main" val="269190880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1" grpId="0"/>
      <p:bldP spid="23" grpId="0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4EF3968-51E9-8FAD-0304-C751F32BDF8D}"/>
              </a:ext>
            </a:extLst>
          </p:cNvPr>
          <p:cNvSpPr txBox="1"/>
          <p:nvPr/>
        </p:nvSpPr>
        <p:spPr>
          <a:xfrm>
            <a:off x="961058" y="1716290"/>
            <a:ext cx="3309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Mutualístico: Simbiose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E5C1A1F-1A58-1089-4796-90D7DA013D4E}"/>
              </a:ext>
            </a:extLst>
          </p:cNvPr>
          <p:cNvSpPr txBox="1"/>
          <p:nvPr/>
        </p:nvSpPr>
        <p:spPr>
          <a:xfrm>
            <a:off x="961058" y="2404752"/>
            <a:ext cx="3707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 </a:t>
            </a:r>
            <a:r>
              <a:rPr lang="pt-BR" sz="2400" b="1" dirty="0" err="1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liquenizados</a:t>
            </a:r>
            <a:r>
              <a:rPr lang="pt-BR" sz="2400" b="1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t-BR" sz="24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Associação com microalgas e cianobactérias</a:t>
            </a:r>
            <a:endParaRPr lang="pt-BR" sz="2400" b="1" dirty="0">
              <a:highlight>
                <a:srgbClr val="93D0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40C2BEF-9064-01F1-7366-D5E9F4AA0D0B}"/>
              </a:ext>
            </a:extLst>
          </p:cNvPr>
          <p:cNvSpPr/>
          <p:nvPr/>
        </p:nvSpPr>
        <p:spPr>
          <a:xfrm>
            <a:off x="968472" y="907149"/>
            <a:ext cx="2653271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Tipo de vida</a:t>
            </a:r>
          </a:p>
        </p:txBody>
      </p:sp>
      <p:pic>
        <p:nvPicPr>
          <p:cNvPr id="7" name="Picture 3" descr="5508542081_d1c2cc086b_w.jpg">
            <a:extLst>
              <a:ext uri="{FF2B5EF4-FFF2-40B4-BE49-F238E27FC236}">
                <a16:creationId xmlns:a16="http://schemas.microsoft.com/office/drawing/2014/main" id="{A7317928-FA8B-09B4-9FB6-656A22CA92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t="9579" b="7663"/>
          <a:stretch/>
        </p:blipFill>
        <p:spPr>
          <a:xfrm>
            <a:off x="961058" y="3904438"/>
            <a:ext cx="2540000" cy="1721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4" descr="640px-Parasita_na_arvore_050806_REFON_2.jpg">
            <a:extLst>
              <a:ext uri="{FF2B5EF4-FFF2-40B4-BE49-F238E27FC236}">
                <a16:creationId xmlns:a16="http://schemas.microsoft.com/office/drawing/2014/main" id="{C4862CA9-6B74-8797-85B5-634B5EFD8E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39" r="11975" b="6278"/>
          <a:stretch/>
        </p:blipFill>
        <p:spPr>
          <a:xfrm>
            <a:off x="3756107" y="4172946"/>
            <a:ext cx="1981200" cy="1300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10B5E13B-F643-86D9-89F2-E4209EDA1D28}"/>
              </a:ext>
            </a:extLst>
          </p:cNvPr>
          <p:cNvSpPr txBox="1"/>
          <p:nvPr/>
        </p:nvSpPr>
        <p:spPr>
          <a:xfrm>
            <a:off x="6752731" y="2404752"/>
            <a:ext cx="37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Micorrizas: </a:t>
            </a:r>
            <a:r>
              <a:rPr lang="pt-BR" sz="2400" dirty="0">
                <a:highlight>
                  <a:srgbClr val="93D0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Associação com a raiz das plantas.</a:t>
            </a:r>
            <a:endParaRPr lang="pt-BR" sz="2400" b="1" dirty="0">
              <a:highlight>
                <a:srgbClr val="93D0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9" descr="238372c8bce8182985322081d203d24c.jpg">
            <a:extLst>
              <a:ext uri="{FF2B5EF4-FFF2-40B4-BE49-F238E27FC236}">
                <a16:creationId xmlns:a16="http://schemas.microsoft.com/office/drawing/2014/main" id="{6DC0A866-115A-677B-4C8B-34DFE9EA00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655" r="49214" b="47654"/>
          <a:stretch/>
        </p:blipFill>
        <p:spPr>
          <a:xfrm>
            <a:off x="7293390" y="3573076"/>
            <a:ext cx="2063390" cy="1627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5" descr="unnamed.jpg">
            <a:extLst>
              <a:ext uri="{FF2B5EF4-FFF2-40B4-BE49-F238E27FC236}">
                <a16:creationId xmlns:a16="http://schemas.microsoft.com/office/drawing/2014/main" id="{9AC0464A-3F77-E9A4-3D00-BF1E370F10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202" y="4517831"/>
            <a:ext cx="1435760" cy="1416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5" name="Group 11">
            <a:extLst>
              <a:ext uri="{FF2B5EF4-FFF2-40B4-BE49-F238E27FC236}">
                <a16:creationId xmlns:a16="http://schemas.microsoft.com/office/drawing/2014/main" id="{CEBF3675-D4CC-D50F-5A41-6D173199088E}"/>
              </a:ext>
            </a:extLst>
          </p:cNvPr>
          <p:cNvGrpSpPr/>
          <p:nvPr/>
        </p:nvGrpSpPr>
        <p:grpSpPr>
          <a:xfrm>
            <a:off x="9211380" y="3532235"/>
            <a:ext cx="1056640" cy="1049501"/>
            <a:chOff x="7457440" y="1757680"/>
            <a:chExt cx="1056640" cy="1049501"/>
          </a:xfrm>
        </p:grpSpPr>
        <p:pic>
          <p:nvPicPr>
            <p:cNvPr id="26" name="Picture 8" descr="fungos-6.png">
              <a:extLst>
                <a:ext uri="{FF2B5EF4-FFF2-40B4-BE49-F238E27FC236}">
                  <a16:creationId xmlns:a16="http://schemas.microsoft.com/office/drawing/2014/main" id="{9450FE7B-E585-4635-0A8B-C0CAA37DAA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69" t="61046" r="60694" b="2770"/>
            <a:stretch/>
          </p:blipFill>
          <p:spPr>
            <a:xfrm>
              <a:off x="7457440" y="1757680"/>
              <a:ext cx="1056640" cy="1049501"/>
            </a:xfrm>
            <a:prstGeom prst="ellipse">
              <a:avLst/>
            </a:prstGeom>
            <a:noFill/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27" name="Picture 10" descr="Captura de Tela 2020-07-05 às 22.23.17.png">
              <a:extLst>
                <a:ext uri="{FF2B5EF4-FFF2-40B4-BE49-F238E27FC236}">
                  <a16:creationId xmlns:a16="http://schemas.microsoft.com/office/drawing/2014/main" id="{86891F80-059E-353C-9D65-6BB99342B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6880" y="2537460"/>
              <a:ext cx="406400" cy="228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644503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1" grpId="0"/>
      <p:bldP spid="6" grpId="0" animBg="1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4EF3968-51E9-8FAD-0304-C751F32BDF8D}"/>
              </a:ext>
            </a:extLst>
          </p:cNvPr>
          <p:cNvSpPr txBox="1"/>
          <p:nvPr/>
        </p:nvSpPr>
        <p:spPr>
          <a:xfrm>
            <a:off x="961058" y="1856370"/>
            <a:ext cx="1448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Isolados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3E6A1846-0768-5F50-6936-615369AE4973}"/>
              </a:ext>
            </a:extLst>
          </p:cNvPr>
          <p:cNvSpPr/>
          <p:nvPr/>
        </p:nvSpPr>
        <p:spPr>
          <a:xfrm>
            <a:off x="961058" y="907149"/>
            <a:ext cx="2653271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Tipo de vida</a:t>
            </a:r>
          </a:p>
        </p:txBody>
      </p:sp>
      <p:pic>
        <p:nvPicPr>
          <p:cNvPr id="17" name="Picture 10" descr="fly_agaric_mushroom_forest_forestry_forest_floor_moss_bemoost_toxic-944785.jpg!s.jpeg">
            <a:extLst>
              <a:ext uri="{FF2B5EF4-FFF2-40B4-BE49-F238E27FC236}">
                <a16:creationId xmlns:a16="http://schemas.microsoft.com/office/drawing/2014/main" id="{B4FB7C4C-6F73-537A-D2D0-F2CBE3A1DC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1" t="37187" r="23702" b="1460"/>
          <a:stretch/>
        </p:blipFill>
        <p:spPr>
          <a:xfrm>
            <a:off x="983913" y="2466779"/>
            <a:ext cx="3728765" cy="2567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7C6A2D06-88F9-2717-E0A2-1C29C980BF20}"/>
              </a:ext>
            </a:extLst>
          </p:cNvPr>
          <p:cNvSpPr txBox="1"/>
          <p:nvPr/>
        </p:nvSpPr>
        <p:spPr>
          <a:xfrm>
            <a:off x="6666068" y="1899253"/>
            <a:ext cx="1448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Colônias</a:t>
            </a:r>
          </a:p>
        </p:txBody>
      </p:sp>
      <p:pic>
        <p:nvPicPr>
          <p:cNvPr id="23" name="Picture 22" descr="Captura de Tela 2020-07-04 às 17.42.35.png">
            <a:extLst>
              <a:ext uri="{FF2B5EF4-FFF2-40B4-BE49-F238E27FC236}">
                <a16:creationId xmlns:a16="http://schemas.microsoft.com/office/drawing/2014/main" id="{2E65BA47-D8B0-27CA-7A29-202CEC28DC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" t="2325" r="4285" b="2907"/>
          <a:stretch/>
        </p:blipFill>
        <p:spPr>
          <a:xfrm>
            <a:off x="6666068" y="2466779"/>
            <a:ext cx="3420192" cy="2743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7719628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2" grpId="0" animBg="1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850131" y="1997124"/>
            <a:ext cx="1893069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Nutrição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E4F4AF6-54CF-3BF4-3F6D-2ABB0B3A3429}"/>
              </a:ext>
            </a:extLst>
          </p:cNvPr>
          <p:cNvSpPr txBox="1"/>
          <p:nvPr/>
        </p:nvSpPr>
        <p:spPr>
          <a:xfrm>
            <a:off x="850130" y="2795669"/>
            <a:ext cx="61519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Dependendo da maneira como os fungos obtêm os nutrientes de que necessitam, eles podem ser classificados como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decompositores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parasitas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mutualísticos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91148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850131" y="1109209"/>
            <a:ext cx="3471348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Decompositores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E4F4AF6-54CF-3BF4-3F6D-2ABB0B3A3429}"/>
              </a:ext>
            </a:extLst>
          </p:cNvPr>
          <p:cNvSpPr txBox="1"/>
          <p:nvPr/>
        </p:nvSpPr>
        <p:spPr>
          <a:xfrm>
            <a:off x="850130" y="2167393"/>
            <a:ext cx="6151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decompositores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são aqueles que obtêm nutrientes de restos de animais e de plantas, por exemplo.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7A19C8D-F7BA-2E2D-E5E3-FDE1CC696450}"/>
              </a:ext>
            </a:extLst>
          </p:cNvPr>
          <p:cNvSpPr txBox="1"/>
          <p:nvPr/>
        </p:nvSpPr>
        <p:spPr>
          <a:xfrm>
            <a:off x="850129" y="3525401"/>
            <a:ext cx="56134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 ser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decomposta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matéria orgânica se transforma em compostos químicos que retornam ao ambiente, sendo absorvidos por outros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seres vivos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96C399F-8281-C522-71D1-BA7FFF5FE4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698" y="1464314"/>
            <a:ext cx="3502704" cy="3502704"/>
          </a:xfrm>
          <a:prstGeom prst="roundRect">
            <a:avLst>
              <a:gd name="adj" fmla="val 6361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AD35146F-C6CA-017C-4E0B-FE7F3D04B405}"/>
              </a:ext>
            </a:extLst>
          </p:cNvPr>
          <p:cNvSpPr txBox="1"/>
          <p:nvPr/>
        </p:nvSpPr>
        <p:spPr>
          <a:xfrm>
            <a:off x="7087698" y="5055246"/>
            <a:ext cx="34093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 </a:t>
            </a:r>
            <a:r>
              <a:rPr lang="pt-B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Penicillium</a:t>
            </a:r>
            <a:r>
              <a:rPr lang="pt-B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notatum</a:t>
            </a:r>
            <a:r>
              <a:rPr lang="pt-B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Imagem obtida por microscópio e ampliada aproximadamente 600 vezes.</a:t>
            </a:r>
          </a:p>
          <a:p>
            <a:pPr algn="ctr"/>
            <a:r>
              <a:rPr lang="pt-B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Colorizada em computador.</a:t>
            </a:r>
          </a:p>
        </p:txBody>
      </p:sp>
    </p:spTree>
    <p:extLst>
      <p:ext uri="{BB962C8B-B14F-4D97-AF65-F5344CB8AC3E}">
        <p14:creationId xmlns:p14="http://schemas.microsoft.com/office/powerpoint/2010/main" val="273205418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6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921B8D1-221C-3ABB-1106-E4577A98AD5A}"/>
              </a:ext>
            </a:extLst>
          </p:cNvPr>
          <p:cNvSpPr/>
          <p:nvPr/>
        </p:nvSpPr>
        <p:spPr>
          <a:xfrm>
            <a:off x="5125303" y="592475"/>
            <a:ext cx="1941395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Nutrição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E952AE24-0EA6-C94E-1F6C-92BC65E188E3}"/>
              </a:ext>
            </a:extLst>
          </p:cNvPr>
          <p:cNvSpPr/>
          <p:nvPr/>
        </p:nvSpPr>
        <p:spPr>
          <a:xfrm>
            <a:off x="1162829" y="2130085"/>
            <a:ext cx="2787963" cy="3995141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Esses fungos são chamados de </a:t>
            </a:r>
            <a:r>
              <a:rPr lang="pt-BR" sz="2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saprofíticos</a:t>
            </a:r>
            <a:r>
              <a:rPr lang="pt-BR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são úteis para o </a:t>
            </a:r>
            <a:r>
              <a:rPr lang="pt-BR" sz="2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meio ambiente</a:t>
            </a:r>
            <a:r>
              <a:rPr lang="pt-BR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pois decompõem árvores mortas, restos de animais e outras matérias orgânicas sem vida. 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84B49A25-A020-B59A-05EF-FECB03CC06C2}"/>
              </a:ext>
            </a:extLst>
          </p:cNvPr>
          <p:cNvGrpSpPr/>
          <p:nvPr/>
        </p:nvGrpSpPr>
        <p:grpSpPr>
          <a:xfrm>
            <a:off x="2078993" y="1474336"/>
            <a:ext cx="955634" cy="955634"/>
            <a:chOff x="702129" y="1126671"/>
            <a:chExt cx="653142" cy="653142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83646587-BB25-0623-31F5-5F36C8FE9920}"/>
                </a:ext>
              </a:extLst>
            </p:cNvPr>
            <p:cNvSpPr/>
            <p:nvPr/>
          </p:nvSpPr>
          <p:spPr>
            <a:xfrm>
              <a:off x="702129" y="1126671"/>
              <a:ext cx="653142" cy="6531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Imagem 15" descr="Ícone&#10;&#10;O conteúdo gerado por IA pode estar incorreto.">
              <a:extLst>
                <a:ext uri="{FF2B5EF4-FFF2-40B4-BE49-F238E27FC236}">
                  <a16:creationId xmlns:a16="http://schemas.microsoft.com/office/drawing/2014/main" id="{24D93900-C8DB-FBDA-DD84-6639BEF50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9086" y="1265464"/>
              <a:ext cx="383722" cy="383722"/>
            </a:xfrm>
            <a:prstGeom prst="rect">
              <a:avLst/>
            </a:prstGeom>
          </p:spPr>
        </p:pic>
      </p:grp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1F44CB36-C3BB-03F7-35AB-4DA74104753F}"/>
              </a:ext>
            </a:extLst>
          </p:cNvPr>
          <p:cNvSpPr/>
          <p:nvPr/>
        </p:nvSpPr>
        <p:spPr>
          <a:xfrm>
            <a:off x="4268086" y="2230476"/>
            <a:ext cx="3655829" cy="3070647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 saprofíticos </a:t>
            </a:r>
            <a:r>
              <a:rPr lang="pt-BR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podem estragar alimentos, como pão, 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queijo</a:t>
            </a:r>
            <a:r>
              <a:rPr lang="pt-BR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frutas</a:t>
            </a:r>
            <a:r>
              <a:rPr lang="pt-BR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e </a:t>
            </a:r>
          </a:p>
          <a:p>
            <a:pPr algn="ctr"/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vegetais</a:t>
            </a:r>
            <a:r>
              <a:rPr lang="pt-BR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Alguns deles danificam madeira, 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tecido</a:t>
            </a:r>
            <a:r>
              <a:rPr lang="pt-BR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papel</a:t>
            </a:r>
            <a:r>
              <a:rPr lang="pt-BR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e couro.  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68CFC00A-AA67-52D8-725A-2162CA81A722}"/>
              </a:ext>
            </a:extLst>
          </p:cNvPr>
          <p:cNvGrpSpPr/>
          <p:nvPr/>
        </p:nvGrpSpPr>
        <p:grpSpPr>
          <a:xfrm>
            <a:off x="5625585" y="1474336"/>
            <a:ext cx="955633" cy="955633"/>
            <a:chOff x="4060373" y="1627414"/>
            <a:chExt cx="653142" cy="653142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EB232499-6EB2-1279-09B1-EDE0B85931C9}"/>
                </a:ext>
              </a:extLst>
            </p:cNvPr>
            <p:cNvSpPr/>
            <p:nvPr/>
          </p:nvSpPr>
          <p:spPr>
            <a:xfrm>
              <a:off x="4060373" y="1627414"/>
              <a:ext cx="653142" cy="6531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1B365D23-4CC7-E8B0-4557-E91221434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71950" y="1722665"/>
              <a:ext cx="440872" cy="440872"/>
            </a:xfrm>
            <a:prstGeom prst="rect">
              <a:avLst/>
            </a:prstGeom>
          </p:spPr>
        </p:pic>
      </p:grp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49582AD9-85C0-C481-0AF5-F80C642B4289}"/>
              </a:ext>
            </a:extLst>
          </p:cNvPr>
          <p:cNvSpPr/>
          <p:nvPr/>
        </p:nvSpPr>
        <p:spPr>
          <a:xfrm>
            <a:off x="8251766" y="2148484"/>
            <a:ext cx="2787963" cy="3995141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fungos que se alimentam de plantas e animais vivos são chamados de 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parasitas</a:t>
            </a:r>
            <a:r>
              <a:rPr lang="pt-BR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muitas vezes, organismos atacados por eles adoecem ou morrem.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03B8284A-6024-DD08-D2CC-2B709E1E364F}"/>
              </a:ext>
            </a:extLst>
          </p:cNvPr>
          <p:cNvGrpSpPr/>
          <p:nvPr/>
        </p:nvGrpSpPr>
        <p:grpSpPr>
          <a:xfrm>
            <a:off x="9167931" y="1560278"/>
            <a:ext cx="955632" cy="955632"/>
            <a:chOff x="7214509" y="1613807"/>
            <a:chExt cx="653142" cy="653142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E7F5B77C-E19D-DD20-20BE-61CE94794A54}"/>
                </a:ext>
              </a:extLst>
            </p:cNvPr>
            <p:cNvSpPr/>
            <p:nvPr/>
          </p:nvSpPr>
          <p:spPr>
            <a:xfrm>
              <a:off x="7214509" y="1613807"/>
              <a:ext cx="653142" cy="6531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1" name="Imagem 50">
              <a:extLst>
                <a:ext uri="{FF2B5EF4-FFF2-40B4-BE49-F238E27FC236}">
                  <a16:creationId xmlns:a16="http://schemas.microsoft.com/office/drawing/2014/main" id="{392F616C-7DE2-E2FF-3EC3-373C429EA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17921" y="1747156"/>
              <a:ext cx="454479" cy="4544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151216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" grpId="0" animBg="1"/>
      <p:bldP spid="17" grpId="0" animBg="1"/>
      <p:bldP spid="2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850131" y="710905"/>
            <a:ext cx="2872023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Mutualísticos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E4F4AF6-54CF-3BF4-3F6D-2ABB0B3A3429}"/>
              </a:ext>
            </a:extLst>
          </p:cNvPr>
          <p:cNvSpPr txBox="1"/>
          <p:nvPr/>
        </p:nvSpPr>
        <p:spPr>
          <a:xfrm>
            <a:off x="850130" y="1631967"/>
            <a:ext cx="61143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 mutualísticos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são aqueles que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associam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outros seres vivos em uma relação na qual ambos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são beneficiados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7A19C8D-F7BA-2E2D-E5E3-FDE1CC696450}"/>
              </a:ext>
            </a:extLst>
          </p:cNvPr>
          <p:cNvSpPr txBox="1"/>
          <p:nvPr/>
        </p:nvSpPr>
        <p:spPr>
          <a:xfrm>
            <a:off x="850130" y="2974389"/>
            <a:ext cx="6114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 exemplo,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micorrizas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que são associações entre raízes de plantas e fungos.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D35146F-C6CA-017C-4E0B-FE7F3D04B405}"/>
              </a:ext>
            </a:extLst>
          </p:cNvPr>
          <p:cNvSpPr txBox="1"/>
          <p:nvPr/>
        </p:nvSpPr>
        <p:spPr>
          <a:xfrm>
            <a:off x="5007447" y="4319489"/>
            <a:ext cx="581822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Nas micorrizas, os fungos favorecem a absorção</a:t>
            </a:r>
          </a:p>
          <a:p>
            <a:r>
              <a:rPr lang="pt-BR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água e sais minerais essenciais para as plantas</a:t>
            </a:r>
          </a:p>
          <a:p>
            <a:r>
              <a:rPr lang="pt-BR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auxiliam na proteção delas contra alguns predadores. Em contrapartida, os fungos obtêm das plantas carboidratos e vitaminas.</a:t>
            </a:r>
          </a:p>
        </p:txBody>
      </p:sp>
      <p:pic>
        <p:nvPicPr>
          <p:cNvPr id="17" name="Picture 6" descr="Como Melhorar O Crescimento Da Cannabis Com Micorrizas | 42 Fast Buds  Portugal">
            <a:extLst>
              <a:ext uri="{FF2B5EF4-FFF2-40B4-BE49-F238E27FC236}">
                <a16:creationId xmlns:a16="http://schemas.microsoft.com/office/drawing/2014/main" id="{CBA32B76-3C6E-19A8-14FA-062C60B87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21" y="4049207"/>
            <a:ext cx="3879682" cy="2195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663842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6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850132" y="1759620"/>
            <a:ext cx="1986452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Parasitas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E4F4AF6-54CF-3BF4-3F6D-2ABB0B3A3429}"/>
              </a:ext>
            </a:extLst>
          </p:cNvPr>
          <p:cNvSpPr txBox="1"/>
          <p:nvPr/>
        </p:nvSpPr>
        <p:spPr>
          <a:xfrm>
            <a:off x="850130" y="2680682"/>
            <a:ext cx="6114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fungos parasitas obtêm nutrientes de outros seres vivos, prejudicando-os: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7A19C8D-F7BA-2E2D-E5E3-FDE1CC696450}"/>
              </a:ext>
            </a:extLst>
          </p:cNvPr>
          <p:cNvSpPr txBox="1"/>
          <p:nvPr/>
        </p:nvSpPr>
        <p:spPr>
          <a:xfrm>
            <a:off x="850130" y="3669711"/>
            <a:ext cx="5938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Muitas vezes, esses fungos causam doenças ou até mesmo a morte do organismo que estão parasitando.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D35146F-C6CA-017C-4E0B-FE7F3D04B405}"/>
              </a:ext>
            </a:extLst>
          </p:cNvPr>
          <p:cNvSpPr txBox="1"/>
          <p:nvPr/>
        </p:nvSpPr>
        <p:spPr>
          <a:xfrm>
            <a:off x="6925421" y="4733099"/>
            <a:ext cx="465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Folhas de mandioca parasitadas pelo fungo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Cercospora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fungus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 descr="ALINE NASCIMENTO EFEITO DA TEMPERATURA E FOTOPERÍODO NA GERMINAÇÃO in vitro  DE CONÍDIOS DE Cercospora beticola, AGENTE ETIOL">
            <a:extLst>
              <a:ext uri="{FF2B5EF4-FFF2-40B4-BE49-F238E27FC236}">
                <a16:creationId xmlns:a16="http://schemas.microsoft.com/office/drawing/2014/main" id="{732AEEE8-D7C7-15DC-92FE-2F5A775E1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687" y="2344853"/>
            <a:ext cx="3308873" cy="2363481"/>
          </a:xfrm>
          <a:prstGeom prst="roundRect">
            <a:avLst>
              <a:gd name="adj" fmla="val 1125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65197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6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850131" y="799142"/>
            <a:ext cx="1674607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E4F4AF6-54CF-3BF4-3F6D-2ABB0B3A3429}"/>
              </a:ext>
            </a:extLst>
          </p:cNvPr>
          <p:cNvSpPr txBox="1"/>
          <p:nvPr/>
        </p:nvSpPr>
        <p:spPr>
          <a:xfrm>
            <a:off x="850130" y="1597687"/>
            <a:ext cx="76546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</a:t>
            </a:r>
            <a:r>
              <a:rPr lang="pt-BR" sz="2400" b="1" i="0" u="none" strike="noStrike" baseline="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são seres vivos </a:t>
            </a:r>
            <a:r>
              <a:rPr lang="pt-BR" sz="2400" b="1" i="0" u="none" strike="noStrike" baseline="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heterótrofos</a:t>
            </a:r>
            <a:r>
              <a:rPr lang="pt-BR" sz="2400" b="0" i="0" u="none" strike="noStrike" baseline="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Eles podem ser </a:t>
            </a:r>
            <a:r>
              <a:rPr lang="pt-BR" sz="2400" b="1" i="0" u="none" strike="noStrike" baseline="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unicelulares</a:t>
            </a:r>
            <a:r>
              <a:rPr lang="pt-BR" sz="2400" b="0" i="0" u="none" strike="noStrike" baseline="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como as leveduras, ou </a:t>
            </a:r>
            <a:r>
              <a:rPr lang="pt-BR" sz="2400" b="1" i="0" u="none" strike="noStrike" baseline="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pluricelulares</a:t>
            </a:r>
            <a:r>
              <a:rPr lang="pt-BR" sz="2400" b="0" i="0" u="none" strike="noStrike" baseline="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como os cogumelos e as orelhas-de-pau.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m 5" descr="Uma imagem contendo fungo, ao ar livre, laranja, pedra&#10;&#10;O conteúdo gerado por IA pode estar incorreto.">
            <a:extLst>
              <a:ext uri="{FF2B5EF4-FFF2-40B4-BE49-F238E27FC236}">
                <a16:creationId xmlns:a16="http://schemas.microsoft.com/office/drawing/2014/main" id="{44787A49-9614-802D-198C-544F87321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187484" y="3454163"/>
            <a:ext cx="2702379" cy="2026784"/>
          </a:xfrm>
          <a:prstGeom prst="roundRect">
            <a:avLst>
              <a:gd name="adj" fmla="val 6194"/>
            </a:avLst>
          </a:prstGeom>
        </p:spPr>
      </p:pic>
      <p:pic>
        <p:nvPicPr>
          <p:cNvPr id="7" name="Picture 2" descr="Panela Caseira - Leveduras e famílias - Brejada Cerveja Artesanal,  Consultoria e Eventos">
            <a:extLst>
              <a:ext uri="{FF2B5EF4-FFF2-40B4-BE49-F238E27FC236}">
                <a16:creationId xmlns:a16="http://schemas.microsoft.com/office/drawing/2014/main" id="{37AE68E2-819A-BB70-62A7-87FF85D0E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767" y="3458926"/>
            <a:ext cx="3078987" cy="2022021"/>
          </a:xfrm>
          <a:prstGeom prst="roundRect">
            <a:avLst>
              <a:gd name="adj" fmla="val 1101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A5D7BEBB-91F2-8185-5E2E-DFB9E334F681}"/>
              </a:ext>
            </a:extLst>
          </p:cNvPr>
          <p:cNvSpPr txBox="1"/>
          <p:nvPr/>
        </p:nvSpPr>
        <p:spPr>
          <a:xfrm>
            <a:off x="703708" y="5512487"/>
            <a:ext cx="3863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Orelhas-de-pau (</a:t>
            </a:r>
            <a:r>
              <a:rPr lang="pt-BR" sz="16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Pycnoporus</a:t>
            </a:r>
            <a:r>
              <a:rPr lang="pt-BR" sz="1600" b="0" i="1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cinnabarinus</a:t>
            </a:r>
            <a:r>
              <a:rPr lang="pt-BR" sz="16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49B122E-5661-1D62-1D8E-FB6F9F1C5D7A}"/>
              </a:ext>
            </a:extLst>
          </p:cNvPr>
          <p:cNvSpPr txBox="1"/>
          <p:nvPr/>
        </p:nvSpPr>
        <p:spPr>
          <a:xfrm>
            <a:off x="5252989" y="5512487"/>
            <a:ext cx="3863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0" i="0" u="none" strike="noStrike" baseline="0" dirty="0">
                <a:latin typeface="JoannaSansNova-Regular"/>
              </a:rPr>
              <a:t>Leveduras do gênero </a:t>
            </a:r>
            <a:r>
              <a:rPr lang="pt-BR" sz="1600" b="0" i="1" u="none" strike="noStrike" baseline="0" dirty="0" err="1">
                <a:latin typeface="JoannaSansNova-Italic"/>
              </a:rPr>
              <a:t>Schizosaccharomyces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53829337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16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66881236-029B-B54F-2A7C-2D645970D031}"/>
              </a:ext>
            </a:extLst>
          </p:cNvPr>
          <p:cNvSpPr txBox="1"/>
          <p:nvPr/>
        </p:nvSpPr>
        <p:spPr>
          <a:xfrm>
            <a:off x="819806" y="2237773"/>
            <a:ext cx="7672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associação entre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hifas fúngicas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raízes de plantas, em solos carentes de nutrientes, promovendo uma associação mutualística entre ambos, é conhecida como:</a:t>
            </a:r>
          </a:p>
        </p:txBody>
      </p:sp>
      <p:pic>
        <p:nvPicPr>
          <p:cNvPr id="18" name="Imagem 17" descr="Logotipo&#10;&#10;O conteúdo gerado por IA pode estar incorreto.">
            <a:extLst>
              <a:ext uri="{FF2B5EF4-FFF2-40B4-BE49-F238E27FC236}">
                <a16:creationId xmlns:a16="http://schemas.microsoft.com/office/drawing/2014/main" id="{4C478669-046B-EE53-2506-1CBB60A830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1156">
            <a:off x="289670" y="681575"/>
            <a:ext cx="2611824" cy="1741216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1FC874B0-2E98-0BBE-85A9-610C2096A0C8}"/>
              </a:ext>
            </a:extLst>
          </p:cNvPr>
          <p:cNvSpPr/>
          <p:nvPr/>
        </p:nvSpPr>
        <p:spPr>
          <a:xfrm>
            <a:off x="832181" y="3665115"/>
            <a:ext cx="1803485" cy="424107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1719EAB-502B-FAD7-25A2-86AC3B0376A7}"/>
              </a:ext>
            </a:extLst>
          </p:cNvPr>
          <p:cNvSpPr txBox="1"/>
          <p:nvPr/>
        </p:nvSpPr>
        <p:spPr>
          <a:xfrm>
            <a:off x="819806" y="3636905"/>
            <a:ext cx="10027973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Micorriza;</a:t>
            </a:r>
            <a:endParaRPr lang="pt-BR" sz="24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63FC70C-62BC-898C-E443-194B9DA05C79}"/>
              </a:ext>
            </a:extLst>
          </p:cNvPr>
          <p:cNvSpPr txBox="1"/>
          <p:nvPr/>
        </p:nvSpPr>
        <p:spPr>
          <a:xfrm>
            <a:off x="819806" y="4060614"/>
            <a:ext cx="9532952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Liquens;</a:t>
            </a:r>
            <a:endParaRPr lang="pt-BR" sz="24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E67CE8A-F39E-C842-5EE7-1D6DB4F7D94A}"/>
              </a:ext>
            </a:extLst>
          </p:cNvPr>
          <p:cNvSpPr txBox="1"/>
          <p:nvPr/>
        </p:nvSpPr>
        <p:spPr>
          <a:xfrm>
            <a:off x="819806" y="4955328"/>
            <a:ext cx="7989591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Comensalismo;</a:t>
            </a:r>
            <a:endParaRPr lang="pt-BR" sz="24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1C71BFD-6BE2-49C7-3219-7CD2CCA67493}"/>
              </a:ext>
            </a:extLst>
          </p:cNvPr>
          <p:cNvSpPr txBox="1"/>
          <p:nvPr/>
        </p:nvSpPr>
        <p:spPr>
          <a:xfrm>
            <a:off x="820623" y="4517551"/>
            <a:ext cx="10078095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Parasitismo;</a:t>
            </a:r>
            <a:endParaRPr lang="pt-BR" sz="24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C193EE93-A1E0-D0F0-8675-ECFBBF245DFF}"/>
              </a:ext>
            </a:extLst>
          </p:cNvPr>
          <p:cNvSpPr txBox="1"/>
          <p:nvPr/>
        </p:nvSpPr>
        <p:spPr>
          <a:xfrm>
            <a:off x="819806" y="5361397"/>
            <a:ext cx="7989591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E)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Conjugação;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6941065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animBg="1"/>
      <p:bldP spid="19" grpId="0"/>
      <p:bldP spid="22" grpId="0"/>
      <p:bldP spid="23" grpId="0"/>
      <p:bldP spid="24" grpId="0"/>
      <p:bldP spid="2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CaixaDeTexto 4">
            <a:extLst>
              <a:ext uri="{FF2B5EF4-FFF2-40B4-BE49-F238E27FC236}">
                <a16:creationId xmlns:a16="http://schemas.microsoft.com/office/drawing/2014/main" id="{72DF1AE7-A1E8-1FE9-09A5-E9FE666386EC}"/>
              </a:ext>
            </a:extLst>
          </p:cNvPr>
          <p:cNvSpPr txBox="1"/>
          <p:nvPr/>
        </p:nvSpPr>
        <p:spPr>
          <a:xfrm>
            <a:off x="828824" y="2095420"/>
            <a:ext cx="3992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42900" indent="1143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685800" indent="2286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028700" indent="3429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371600" indent="4572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pt-BR" sz="2400" b="1" dirty="0"/>
              <a:t>Referências </a:t>
            </a:r>
          </a:p>
        </p:txBody>
      </p:sp>
      <p:sp>
        <p:nvSpPr>
          <p:cNvPr id="7" name="CaixaDeTexto 5">
            <a:extLst>
              <a:ext uri="{FF2B5EF4-FFF2-40B4-BE49-F238E27FC236}">
                <a16:creationId xmlns:a16="http://schemas.microsoft.com/office/drawing/2014/main" id="{BE3AE128-D458-7BA8-F75E-56E3F79DAF77}"/>
              </a:ext>
            </a:extLst>
          </p:cNvPr>
          <p:cNvSpPr txBox="1"/>
          <p:nvPr/>
        </p:nvSpPr>
        <p:spPr>
          <a:xfrm>
            <a:off x="866267" y="2993826"/>
            <a:ext cx="7486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42900" indent="1143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685800" indent="2286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028700" indent="3429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371600" indent="4572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pt-BR" sz="2400" dirty="0" err="1"/>
              <a:t>Michelan</a:t>
            </a:r>
            <a:r>
              <a:rPr lang="pt-BR" sz="2400" dirty="0"/>
              <a:t>, Vanessa. Superação! Ciências: 7° Ano: Manual do professor/ Vanessa </a:t>
            </a:r>
            <a:r>
              <a:rPr lang="pt-BR" sz="2400" dirty="0" err="1"/>
              <a:t>Michelan</a:t>
            </a:r>
            <a:r>
              <a:rPr lang="pt-BR" sz="2400" dirty="0"/>
              <a:t>, Elizangela Andrade. – 1. ed. – São Paulo: Moderna, 2022.</a:t>
            </a:r>
          </a:p>
        </p:txBody>
      </p:sp>
    </p:spTree>
    <p:extLst>
      <p:ext uri="{BB962C8B-B14F-4D97-AF65-F5344CB8AC3E}">
        <p14:creationId xmlns:p14="http://schemas.microsoft.com/office/powerpoint/2010/main" val="3716971025"/>
      </p:ext>
    </p:extLst>
  </p:cSld>
  <p:clrMapOvr>
    <a:masterClrMapping/>
  </p:clrMapOvr>
  <p:transition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C55FC78-7835-064A-FF5A-7A06F7B93F6D}"/>
              </a:ext>
            </a:extLst>
          </p:cNvPr>
          <p:cNvSpPr/>
          <p:nvPr/>
        </p:nvSpPr>
        <p:spPr>
          <a:xfrm>
            <a:off x="4078384" y="3102135"/>
            <a:ext cx="4035232" cy="653731"/>
          </a:xfrm>
          <a:prstGeom prst="roundRect">
            <a:avLst/>
          </a:prstGeom>
          <a:solidFill>
            <a:srgbClr val="00B1A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a próxima aula!</a:t>
            </a:r>
          </a:p>
        </p:txBody>
      </p:sp>
    </p:spTree>
    <p:extLst>
      <p:ext uri="{BB962C8B-B14F-4D97-AF65-F5344CB8AC3E}">
        <p14:creationId xmlns:p14="http://schemas.microsoft.com/office/powerpoint/2010/main" val="289862283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59" y="907149"/>
            <a:ext cx="2554498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Reino Fungi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B7DC4858-96BA-CB54-815D-22C717636418}"/>
              </a:ext>
            </a:extLst>
          </p:cNvPr>
          <p:cNvSpPr/>
          <p:nvPr/>
        </p:nvSpPr>
        <p:spPr>
          <a:xfrm rot="21386809">
            <a:off x="2425723" y="1481945"/>
            <a:ext cx="1706449" cy="378608"/>
          </a:xfrm>
          <a:prstGeom prst="roundRect">
            <a:avLst/>
          </a:prstGeom>
          <a:solidFill>
            <a:srgbClr val="00B1AE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 fungos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96A16631-472D-3730-1F9F-6D1D96147BF6}"/>
              </a:ext>
            </a:extLst>
          </p:cNvPr>
          <p:cNvSpPr txBox="1">
            <a:spLocks noChangeArrowheads="1"/>
          </p:cNvSpPr>
          <p:nvPr/>
        </p:nvSpPr>
        <p:spPr>
          <a:xfrm>
            <a:off x="6183624" y="2503946"/>
            <a:ext cx="2290579" cy="55378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pt-BR" sz="3000" b="1" dirty="0">
                <a:solidFill>
                  <a:schemeClr val="bg1"/>
                </a:solidFill>
                <a:highlight>
                  <a:srgbClr val="00B1AE"/>
                </a:highlight>
                <a:latin typeface="Calibri"/>
                <a:cs typeface="Calibri"/>
              </a:rPr>
              <a:t>Leveduras</a:t>
            </a:r>
            <a:endParaRPr lang="pt-BR" sz="3000" dirty="0">
              <a:solidFill>
                <a:schemeClr val="bg1"/>
              </a:solidFill>
              <a:highlight>
                <a:srgbClr val="00B1AE"/>
              </a:highlight>
              <a:latin typeface="Calibri"/>
              <a:cs typeface="Calibri"/>
            </a:endParaRPr>
          </a:p>
        </p:txBody>
      </p:sp>
      <p:pic>
        <p:nvPicPr>
          <p:cNvPr id="17" name="Picture 21" descr="480px-S_cerevisiae_under_DIC_microscopy.jpg">
            <a:extLst>
              <a:ext uri="{FF2B5EF4-FFF2-40B4-BE49-F238E27FC236}">
                <a16:creationId xmlns:a16="http://schemas.microsoft.com/office/drawing/2014/main" id="{4A42EBD5-59C4-3960-B977-52B72F805B3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3" t="7585" r="42241" b="70370"/>
          <a:stretch/>
        </p:blipFill>
        <p:spPr>
          <a:xfrm>
            <a:off x="6145940" y="2949183"/>
            <a:ext cx="2369403" cy="1371183"/>
          </a:xfrm>
          <a:prstGeom prst="rect">
            <a:avLst/>
          </a:prstGeom>
        </p:spPr>
      </p:pic>
      <p:sp>
        <p:nvSpPr>
          <p:cNvPr id="24" name="Rectangle 3">
            <a:extLst>
              <a:ext uri="{FF2B5EF4-FFF2-40B4-BE49-F238E27FC236}">
                <a16:creationId xmlns:a16="http://schemas.microsoft.com/office/drawing/2014/main" id="{4283A5CF-FB8A-BF30-BCBF-8DD3EFD0175A}"/>
              </a:ext>
            </a:extLst>
          </p:cNvPr>
          <p:cNvSpPr txBox="1">
            <a:spLocks noChangeArrowheads="1"/>
          </p:cNvSpPr>
          <p:nvPr/>
        </p:nvSpPr>
        <p:spPr>
          <a:xfrm>
            <a:off x="3664270" y="3062746"/>
            <a:ext cx="2422659" cy="55378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pt-BR" sz="3000" b="1" dirty="0">
                <a:solidFill>
                  <a:schemeClr val="bg1"/>
                </a:solidFill>
                <a:highlight>
                  <a:srgbClr val="00B1AE"/>
                </a:highlight>
                <a:latin typeface="Calibri"/>
                <a:cs typeface="Calibri"/>
              </a:rPr>
              <a:t>Cogumelos</a:t>
            </a:r>
            <a:endParaRPr lang="pt-BR" sz="3000" dirty="0">
              <a:solidFill>
                <a:schemeClr val="bg1"/>
              </a:solidFill>
              <a:highlight>
                <a:srgbClr val="00B1AE"/>
              </a:highlight>
              <a:latin typeface="Calibri"/>
              <a:cs typeface="Calibri"/>
            </a:endParaRPr>
          </a:p>
        </p:txBody>
      </p:sp>
      <p:pic>
        <p:nvPicPr>
          <p:cNvPr id="25" name="Picture 24" descr="mushrooms_opie_ki_forest_litter_autumn-920744.jpg!d.jpeg">
            <a:extLst>
              <a:ext uri="{FF2B5EF4-FFF2-40B4-BE49-F238E27FC236}">
                <a16:creationId xmlns:a16="http://schemas.microsoft.com/office/drawing/2014/main" id="{5B4510FF-3134-D341-D3EF-B11B077C78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8" t="13539" r="9192" b="4554"/>
          <a:stretch/>
        </p:blipFill>
        <p:spPr>
          <a:xfrm>
            <a:off x="3773214" y="3527886"/>
            <a:ext cx="2204720" cy="2109057"/>
          </a:xfrm>
          <a:prstGeom prst="rect">
            <a:avLst/>
          </a:prstGeom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C2FD64A7-D13E-DFB0-9379-49D062471A8F}"/>
              </a:ext>
            </a:extLst>
          </p:cNvPr>
          <p:cNvSpPr txBox="1">
            <a:spLocks noChangeArrowheads="1"/>
          </p:cNvSpPr>
          <p:nvPr/>
        </p:nvSpPr>
        <p:spPr>
          <a:xfrm>
            <a:off x="702175" y="2492670"/>
            <a:ext cx="3258554" cy="55378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pt-BR" sz="3000" b="1" dirty="0">
                <a:solidFill>
                  <a:schemeClr val="bg1"/>
                </a:solidFill>
                <a:highlight>
                  <a:srgbClr val="00B1AE"/>
                </a:highlight>
                <a:latin typeface="Calibri"/>
                <a:cs typeface="Calibri"/>
              </a:rPr>
              <a:t>Mofos e bolores </a:t>
            </a:r>
            <a:endParaRPr lang="pt-BR" sz="3000" dirty="0">
              <a:solidFill>
                <a:schemeClr val="bg1"/>
              </a:solidFill>
              <a:highlight>
                <a:srgbClr val="00B1AE"/>
              </a:highlight>
              <a:latin typeface="Calibri"/>
              <a:cs typeface="Calibri"/>
            </a:endParaRPr>
          </a:p>
        </p:txBody>
      </p:sp>
      <p:pic>
        <p:nvPicPr>
          <p:cNvPr id="29" name="Picture 27" descr="800px-Moho_del_Pan_2013_001.JPG">
            <a:extLst>
              <a:ext uri="{FF2B5EF4-FFF2-40B4-BE49-F238E27FC236}">
                <a16:creationId xmlns:a16="http://schemas.microsoft.com/office/drawing/2014/main" id="{752FE977-1A8A-8BBE-CBEF-514DE2577D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7" b="15578"/>
          <a:stretch/>
        </p:blipFill>
        <p:spPr>
          <a:xfrm>
            <a:off x="1151708" y="2992436"/>
            <a:ext cx="2433847" cy="16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1344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16" grpId="0"/>
      <p:bldP spid="24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4818751" y="907149"/>
            <a:ext cx="2554498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Reino Fungi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B7DC4858-96BA-CB54-815D-22C717636418}"/>
              </a:ext>
            </a:extLst>
          </p:cNvPr>
          <p:cNvSpPr/>
          <p:nvPr/>
        </p:nvSpPr>
        <p:spPr>
          <a:xfrm rot="21386809">
            <a:off x="4907939" y="1461193"/>
            <a:ext cx="2376123" cy="378608"/>
          </a:xfrm>
          <a:prstGeom prst="roundRect">
            <a:avLst/>
          </a:prstGeom>
          <a:solidFill>
            <a:srgbClr val="00B1AE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Mofos e bolores</a:t>
            </a:r>
          </a:p>
        </p:txBody>
      </p:sp>
      <p:pic>
        <p:nvPicPr>
          <p:cNvPr id="2" name="Picture 4" descr="decay-old-dirty-white-wall-with-mold_23-2147837006.jpg">
            <a:extLst>
              <a:ext uri="{FF2B5EF4-FFF2-40B4-BE49-F238E27FC236}">
                <a16:creationId xmlns:a16="http://schemas.microsoft.com/office/drawing/2014/main" id="{662CA0B3-7B88-6969-5FC1-921425492B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1" b="34456"/>
          <a:stretch/>
        </p:blipFill>
        <p:spPr>
          <a:xfrm rot="21332795">
            <a:off x="1522948" y="4249247"/>
            <a:ext cx="2745153" cy="1811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6" descr="mold-3926174_960_720.jpg">
            <a:extLst>
              <a:ext uri="{FF2B5EF4-FFF2-40B4-BE49-F238E27FC236}">
                <a16:creationId xmlns:a16="http://schemas.microsoft.com/office/drawing/2014/main" id="{A33148F4-14EB-2486-5A5A-7A042F3CFF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0" t="3572" r="5356"/>
          <a:stretch/>
        </p:blipFill>
        <p:spPr>
          <a:xfrm rot="21335932">
            <a:off x="4941275" y="2098093"/>
            <a:ext cx="2404633" cy="1933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10" descr="Captura de Tela 2020-06-19 às 22.12.31.png">
            <a:extLst>
              <a:ext uri="{FF2B5EF4-FFF2-40B4-BE49-F238E27FC236}">
                <a16:creationId xmlns:a16="http://schemas.microsoft.com/office/drawing/2014/main" id="{7075A28D-65B1-2A36-B881-2A634454FE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9" r="17807"/>
          <a:stretch/>
        </p:blipFill>
        <p:spPr>
          <a:xfrm rot="21388460">
            <a:off x="8091060" y="4318256"/>
            <a:ext cx="2620967" cy="1738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3" descr="134f6a5b152a46bf1adf285a0066-1583873.jpg!d.jpeg">
            <a:extLst>
              <a:ext uri="{FF2B5EF4-FFF2-40B4-BE49-F238E27FC236}">
                <a16:creationId xmlns:a16="http://schemas.microsoft.com/office/drawing/2014/main" id="{1E8AE488-1350-71B5-5C01-86DAC215E0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9912">
            <a:off x="5165421" y="4210990"/>
            <a:ext cx="2180212" cy="1953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11" descr="mofo-branco-1-759x500.jpg">
            <a:extLst>
              <a:ext uri="{FF2B5EF4-FFF2-40B4-BE49-F238E27FC236}">
                <a16:creationId xmlns:a16="http://schemas.microsoft.com/office/drawing/2014/main" id="{351C273E-006F-9783-A01A-AA61FBA7D4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9247">
            <a:off x="1310488" y="2283091"/>
            <a:ext cx="2554497" cy="1682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Picture 22" descr="2-9.jpg">
            <a:extLst>
              <a:ext uri="{FF2B5EF4-FFF2-40B4-BE49-F238E27FC236}">
                <a16:creationId xmlns:a16="http://schemas.microsoft.com/office/drawing/2014/main" id="{DF96F49D-4BB9-88FF-EB23-3FE54761FBE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" t="16695" r="38418" b="4929"/>
          <a:stretch/>
        </p:blipFill>
        <p:spPr>
          <a:xfrm rot="267515">
            <a:off x="8104382" y="2098042"/>
            <a:ext cx="2369466" cy="1808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973946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4818751" y="907149"/>
            <a:ext cx="2554498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Reino Fungi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B7DC4858-96BA-CB54-815D-22C717636418}"/>
              </a:ext>
            </a:extLst>
          </p:cNvPr>
          <p:cNvSpPr/>
          <p:nvPr/>
        </p:nvSpPr>
        <p:spPr>
          <a:xfrm rot="21386809">
            <a:off x="4907939" y="1461193"/>
            <a:ext cx="2376123" cy="378608"/>
          </a:xfrm>
          <a:prstGeom prst="roundRect">
            <a:avLst/>
          </a:prstGeom>
          <a:solidFill>
            <a:srgbClr val="00B1AE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Cogumelos</a:t>
            </a:r>
          </a:p>
        </p:txBody>
      </p:sp>
      <p:pic>
        <p:nvPicPr>
          <p:cNvPr id="7" name="Picture 3" descr="48925729768_09aedab98c_w.jpg">
            <a:extLst>
              <a:ext uri="{FF2B5EF4-FFF2-40B4-BE49-F238E27FC236}">
                <a16:creationId xmlns:a16="http://schemas.microsoft.com/office/drawing/2014/main" id="{0D3F33B6-CECA-CFBE-1F80-18EF8E2890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0" t="4157" r="13200" b="861"/>
          <a:stretch/>
        </p:blipFill>
        <p:spPr>
          <a:xfrm rot="21380408">
            <a:off x="2948830" y="4068111"/>
            <a:ext cx="2134054" cy="1983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6" descr="Captura de Tela 2020-07-04 às 12.17.30.png">
            <a:extLst>
              <a:ext uri="{FF2B5EF4-FFF2-40B4-BE49-F238E27FC236}">
                <a16:creationId xmlns:a16="http://schemas.microsoft.com/office/drawing/2014/main" id="{AC396F24-29E2-BA74-DF20-0A1536F00C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5668">
            <a:off x="6889387" y="2135866"/>
            <a:ext cx="3252470" cy="1746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0" descr="Captura de Tela 2020-07-04 às 12.17.01.png">
            <a:extLst>
              <a:ext uri="{FF2B5EF4-FFF2-40B4-BE49-F238E27FC236}">
                <a16:creationId xmlns:a16="http://schemas.microsoft.com/office/drawing/2014/main" id="{9ECFCDAB-4680-E2DC-A750-2138EC3844E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4"/>
          <a:stretch/>
        </p:blipFill>
        <p:spPr>
          <a:xfrm rot="197046">
            <a:off x="2849055" y="2189855"/>
            <a:ext cx="2622894" cy="1467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" descr="champignon.jpg">
            <a:extLst>
              <a:ext uri="{FF2B5EF4-FFF2-40B4-BE49-F238E27FC236}">
                <a16:creationId xmlns:a16="http://schemas.microsoft.com/office/drawing/2014/main" id="{E5075F27-2957-04BD-1CBB-1A2C63B7F0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8997">
            <a:off x="7375925" y="4344523"/>
            <a:ext cx="2480207" cy="1710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979798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4818751" y="907149"/>
            <a:ext cx="2554498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Reino Fungi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B7DC4858-96BA-CB54-815D-22C717636418}"/>
              </a:ext>
            </a:extLst>
          </p:cNvPr>
          <p:cNvSpPr/>
          <p:nvPr/>
        </p:nvSpPr>
        <p:spPr>
          <a:xfrm rot="21386809">
            <a:off x="4907939" y="1461193"/>
            <a:ext cx="2376123" cy="378608"/>
          </a:xfrm>
          <a:prstGeom prst="roundRect">
            <a:avLst/>
          </a:prstGeom>
          <a:solidFill>
            <a:srgbClr val="00B1AE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Leveduras</a:t>
            </a:r>
          </a:p>
        </p:txBody>
      </p:sp>
      <p:pic>
        <p:nvPicPr>
          <p:cNvPr id="2" name="Picture 4" descr="_106372398_fungus.jpg">
            <a:extLst>
              <a:ext uri="{FF2B5EF4-FFF2-40B4-BE49-F238E27FC236}">
                <a16:creationId xmlns:a16="http://schemas.microsoft.com/office/drawing/2014/main" id="{0D1F0ADD-BD94-5BEA-E22C-2C0B657601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">
            <a:off x="6436717" y="2901572"/>
            <a:ext cx="3756941" cy="2113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3" descr="Budding-yeast-cells.jpg">
            <a:extLst>
              <a:ext uri="{FF2B5EF4-FFF2-40B4-BE49-F238E27FC236}">
                <a16:creationId xmlns:a16="http://schemas.microsoft.com/office/drawing/2014/main" id="{257DD20C-3E6B-FCE8-4B0A-0BD35EB965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r="3220"/>
          <a:stretch/>
        </p:blipFill>
        <p:spPr>
          <a:xfrm rot="21355084">
            <a:off x="2107123" y="2600457"/>
            <a:ext cx="3688080" cy="2904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975894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850131" y="799142"/>
            <a:ext cx="2593097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Zygomycota</a:t>
            </a:r>
            <a:endParaRPr lang="pt-B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2B79F847-39A2-F934-4686-C44C91F0CC2B}"/>
              </a:ext>
            </a:extLst>
          </p:cNvPr>
          <p:cNvSpPr/>
          <p:nvPr/>
        </p:nvSpPr>
        <p:spPr>
          <a:xfrm>
            <a:off x="850220" y="2050220"/>
            <a:ext cx="3238399" cy="3301006"/>
          </a:xfrm>
          <a:prstGeom prst="roundRect">
            <a:avLst>
              <a:gd name="adj" fmla="val 5701"/>
            </a:avLst>
          </a:prstGeom>
          <a:gradFill flip="none" rotWithShape="1">
            <a:gsLst>
              <a:gs pos="0">
                <a:srgbClr val="00B1AE">
                  <a:shade val="30000"/>
                  <a:satMod val="115000"/>
                </a:srgbClr>
              </a:gs>
              <a:gs pos="50000">
                <a:srgbClr val="00B1AE">
                  <a:shade val="67500"/>
                  <a:satMod val="115000"/>
                </a:srgbClr>
              </a:gs>
              <a:gs pos="100000">
                <a:srgbClr val="00B1A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0" i="0" u="none" strike="noStrike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</a:t>
            </a:r>
            <a:r>
              <a:rPr lang="pt-BR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zigomicetos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(Filo </a:t>
            </a:r>
            <a:r>
              <a:rPr lang="pt-BR" sz="24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Zygomycota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são fungos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formam esporos em esporângios. Eles</a:t>
            </a:r>
          </a:p>
          <a:p>
            <a:pPr algn="ctr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vivem no solo, sobre restos de animais e de</a:t>
            </a:r>
          </a:p>
          <a:p>
            <a:pPr algn="ctr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vegetais. 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AA7DF87E-D978-63C6-A4C2-04A827D128A2}"/>
              </a:ext>
            </a:extLst>
          </p:cNvPr>
          <p:cNvSpPr/>
          <p:nvPr/>
        </p:nvSpPr>
        <p:spPr>
          <a:xfrm>
            <a:off x="4280937" y="1859831"/>
            <a:ext cx="3238399" cy="3681702"/>
          </a:xfrm>
          <a:prstGeom prst="roundRect">
            <a:avLst>
              <a:gd name="adj" fmla="val 5701"/>
            </a:avLst>
          </a:prstGeom>
          <a:gradFill flip="none" rotWithShape="1">
            <a:gsLst>
              <a:gs pos="0">
                <a:srgbClr val="00B1AE">
                  <a:shade val="30000"/>
                  <a:satMod val="115000"/>
                </a:srgbClr>
              </a:gs>
              <a:gs pos="50000">
                <a:srgbClr val="00B1AE">
                  <a:shade val="67500"/>
                  <a:satMod val="115000"/>
                </a:srgbClr>
              </a:gs>
              <a:gs pos="100000">
                <a:srgbClr val="00B1A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0" i="0" u="none" strike="noStrike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Alguns são parasitas de vegetais e de</a:t>
            </a:r>
          </a:p>
          <a:p>
            <a:pPr algn="ctr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animais terrestres. O “bolor negro” (</a:t>
            </a:r>
            <a:r>
              <a:rPr lang="pt-BR" sz="24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Rhizopus</a:t>
            </a:r>
            <a:endParaRPr lang="pt-BR" sz="2400" b="0" i="1" u="none" strike="noStrike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stolonifer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e o </a:t>
            </a:r>
            <a:r>
              <a:rPr lang="pt-BR" sz="24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Entomophthora</a:t>
            </a:r>
            <a:r>
              <a:rPr lang="pt-BR" sz="2400" b="0" i="1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sp. são exemplos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fungos </a:t>
            </a:r>
            <a:r>
              <a:rPr lang="pt-BR" sz="2400" b="1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zigomicetos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2" descr="Fungo zumbi transforma moscas em escravas | Super">
            <a:extLst>
              <a:ext uri="{FF2B5EF4-FFF2-40B4-BE49-F238E27FC236}">
                <a16:creationId xmlns:a16="http://schemas.microsoft.com/office/drawing/2014/main" id="{56F267CA-8598-1CDE-1523-6B3BF941F5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r="27976"/>
          <a:stretch>
            <a:fillRect/>
          </a:stretch>
        </p:blipFill>
        <p:spPr bwMode="auto">
          <a:xfrm>
            <a:off x="8296383" y="1859831"/>
            <a:ext cx="2646820" cy="2563586"/>
          </a:xfrm>
          <a:prstGeom prst="roundRect">
            <a:avLst>
              <a:gd name="adj" fmla="val 613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BC293844-B0D8-D2F2-43BE-08FE8338A168}"/>
              </a:ext>
            </a:extLst>
          </p:cNvPr>
          <p:cNvSpPr txBox="1"/>
          <p:nvPr/>
        </p:nvSpPr>
        <p:spPr>
          <a:xfrm>
            <a:off x="7888727" y="4502618"/>
            <a:ext cx="3453053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Entomophthora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muscae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parasitando uma mosca. Esse fungo pode causar a morte da mosca que parasita.</a:t>
            </a:r>
          </a:p>
        </p:txBody>
      </p:sp>
    </p:spTree>
    <p:extLst>
      <p:ext uri="{BB962C8B-B14F-4D97-AF65-F5344CB8AC3E}">
        <p14:creationId xmlns:p14="http://schemas.microsoft.com/office/powerpoint/2010/main" val="221056850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5287070" y="1851089"/>
            <a:ext cx="1617861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2B79F847-39A2-F934-4686-C44C91F0CC2B}"/>
              </a:ext>
            </a:extLst>
          </p:cNvPr>
          <p:cNvSpPr/>
          <p:nvPr/>
        </p:nvSpPr>
        <p:spPr>
          <a:xfrm>
            <a:off x="1815570" y="3659649"/>
            <a:ext cx="1875224" cy="4903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B1AE">
                  <a:shade val="30000"/>
                  <a:satMod val="115000"/>
                </a:srgbClr>
              </a:gs>
              <a:gs pos="50000">
                <a:srgbClr val="00B1AE">
                  <a:shade val="67500"/>
                  <a:satMod val="115000"/>
                </a:srgbClr>
              </a:gs>
              <a:gs pos="100000">
                <a:srgbClr val="00B1A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Zygomycota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C293844-B0D8-D2F2-43BE-08FE8338A168}"/>
              </a:ext>
            </a:extLst>
          </p:cNvPr>
          <p:cNvSpPr txBox="1"/>
          <p:nvPr/>
        </p:nvSpPr>
        <p:spPr>
          <a:xfrm>
            <a:off x="3948892" y="2767906"/>
            <a:ext cx="42942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fungos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são organizados em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filos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como: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5A454C2-3CDF-6B13-65B0-93F4477EEB88}"/>
              </a:ext>
            </a:extLst>
          </p:cNvPr>
          <p:cNvSpPr/>
          <p:nvPr/>
        </p:nvSpPr>
        <p:spPr>
          <a:xfrm>
            <a:off x="5029730" y="3659649"/>
            <a:ext cx="2132541" cy="4903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B1AE">
                  <a:shade val="30000"/>
                  <a:satMod val="115000"/>
                </a:srgbClr>
              </a:gs>
              <a:gs pos="50000">
                <a:srgbClr val="00B1AE">
                  <a:shade val="67500"/>
                  <a:satMod val="115000"/>
                </a:srgbClr>
              </a:gs>
              <a:gs pos="100000">
                <a:srgbClr val="00B1A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Basidiomycota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8D3811D-BF87-5B2C-22AC-E83AC5F9869A}"/>
              </a:ext>
            </a:extLst>
          </p:cNvPr>
          <p:cNvSpPr/>
          <p:nvPr/>
        </p:nvSpPr>
        <p:spPr>
          <a:xfrm>
            <a:off x="8501207" y="3659649"/>
            <a:ext cx="2132541" cy="4903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B1AE">
                  <a:shade val="30000"/>
                  <a:satMod val="115000"/>
                </a:srgbClr>
              </a:gs>
              <a:gs pos="50000">
                <a:srgbClr val="00B1AE">
                  <a:shade val="67500"/>
                  <a:satMod val="115000"/>
                </a:srgbClr>
              </a:gs>
              <a:gs pos="100000">
                <a:srgbClr val="00B1AE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Ascomycota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14376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3" grpId="0" animBg="1"/>
      <p:bldP spid="2" grpId="0" animBg="1"/>
      <p:bldP spid="6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1006</Words>
  <Application>Microsoft Office PowerPoint</Application>
  <PresentationFormat>Widescreen</PresentationFormat>
  <Paragraphs>145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JoannaSansNova-Italic</vt:lpstr>
      <vt:lpstr>JoannaSansNova-Regular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Lívio Batista</cp:lastModifiedBy>
  <cp:revision>3</cp:revision>
  <dcterms:created xsi:type="dcterms:W3CDTF">2025-11-17T18:58:34Z</dcterms:created>
  <dcterms:modified xsi:type="dcterms:W3CDTF">2025-12-08T17:12:38Z</dcterms:modified>
</cp:coreProperties>
</file>