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292C"/>
    <a:srgbClr val="392624"/>
    <a:srgbClr val="261916"/>
    <a:srgbClr val="123986"/>
    <a:srgbClr val="2EB917"/>
    <a:srgbClr val="38E21C"/>
    <a:srgbClr val="EEE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48AE6-724E-BD38-CD30-078D9D9D8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33ACB07-E881-7BB5-AA4B-3394165C7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E639DE-BEAE-4F8B-C271-D18A062BD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ED6F9B-C5FC-A52B-5331-C25621D4C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6B02C3-2554-C9D0-DCF8-5ED5C9A98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081869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A0D3CB-C708-3745-4DB3-5F6FE142E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91B907D-3F25-FA5B-81B2-0CE21FB8F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12502C-5674-AA6C-4642-EA80918AC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437CB4-9A08-B0A4-6E82-BEE601BC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8E657B-2BB3-34CE-E14B-B3B4EE5D5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078845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854B7B9-0583-B848-3A91-93FEB84361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1DD787A-2CC6-2B20-910E-FB7828823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E3A748-37CF-1FAD-E2A0-A328C9B58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7196B7-C55B-86C3-18D0-9853FA9F4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DB10CC-AED9-E3D8-C7AB-24A93145E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880886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7BEC6-EE76-B182-976C-B72A8398B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14C0CCA-98D6-B327-8095-DD42F3AC9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F73EEC-7FA5-2D8B-A19E-A601A204D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F46577-058A-171E-1B55-88B7E3DD0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0A53F1-BCDA-58FD-B5A7-43DD9CD8F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2628341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00B2A-FF39-947A-FF35-D611D93EF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20CF94-498A-7C3B-F86A-4E48DA0D2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6A18E7-49C1-3F8A-F902-69606CE7E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159727-C004-5084-998A-7873956A1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B2994C-089A-D89D-8EFC-3D21E2B1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415443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C0628E-454C-9A80-9804-A2C595B60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E33730-8E07-6B8F-ABBD-A6D0EA98B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1389D8-1C98-FBF8-A79B-958C3CFA9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F3339B-DCFE-4079-5C89-24BB4F9E1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070B05-4B4A-A866-DE24-05774362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0BCD4F8-264F-D790-0E37-165664FA7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438273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18E45-B882-A76B-CBD6-B06919ACD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461A5E8-0D3A-2387-28B5-0D8EEDCD2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5416BD0-426F-E71F-124B-F72336F44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01B0BA8-0200-FB00-61FD-1DB874A9EB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0F1762E-F552-5349-85D6-6BD31A673A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BE27945-1EEF-836A-F24A-BD4FE503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30785B8-53C0-73E5-C958-8B5AC6EAB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A538388-E46B-D39A-FDFE-7AC64C597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6640003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3ECCC2-28CD-2A04-2FE5-D53DD0F46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409D178-68E7-74DE-2680-53071EC8A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5ADCAEA-84CB-81FD-DCF4-A0BD1A32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CF7AE45-51CC-37F5-D342-5F2CA3D59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661192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33F8902-7CD5-23AA-8653-BBF0769AC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9D0D8D2-886D-C058-EC16-BC27BAFDC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EC56E79-8BDA-742A-B31D-0EB0620C5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5050716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232DE-8C4B-6F21-E9CC-952B6CC91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A2932C-5542-581B-6739-EDCB7D7B4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8DA3D7-14A4-220E-7160-EB8429205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D2A326-4279-7024-43E4-CF03256DD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6F1608-09D6-FEF6-049E-C5EED630B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DE69A61-D9CF-EC7F-266C-E25500B3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031882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FA819C-F0B3-626C-A498-33E61B6E2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502C2F4-B748-824F-CF87-8E512B6D09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9B840C-3B12-C854-A4B7-A30DF9824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AD61B29-0758-C055-635F-C84CEDE2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B5A224-DE06-42A2-4E60-E06B6C8E6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ED1D1C5-CAC1-E986-BFBE-69DE5D2D7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310094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05B9E51-01B9-2258-F7FC-9FB1B4920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FF86D4-B176-95D3-38E4-29D6E2E07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36A1CB-9AC5-0503-3EFF-5B1102F13D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D2919E-D0CB-437E-896C-BCF47861961E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BAD2EB-E809-9D2C-65B2-D1989CD22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A8BA49-8674-C180-4CE0-69B44CE35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747D80-47CD-4985-B200-98897C78E4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46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>
            <a:extLst>
              <a:ext uri="{FF2B5EF4-FFF2-40B4-BE49-F238E27FC236}">
                <a16:creationId xmlns:a16="http://schemas.microsoft.com/office/drawing/2014/main" id="{900A6E7A-6D1E-A7B9-0CB0-5614EA9D3900}"/>
              </a:ext>
            </a:extLst>
          </p:cNvPr>
          <p:cNvSpPr/>
          <p:nvPr/>
        </p:nvSpPr>
        <p:spPr>
          <a:xfrm>
            <a:off x="-5207801" y="3910236"/>
            <a:ext cx="6759388" cy="6759388"/>
          </a:xfrm>
          <a:prstGeom prst="ellipse">
            <a:avLst/>
          </a:prstGeom>
          <a:solidFill>
            <a:srgbClr val="6F293E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7111492D-EF11-C900-B1FE-A4FBCAC58AE5}"/>
              </a:ext>
            </a:extLst>
          </p:cNvPr>
          <p:cNvSpPr txBox="1"/>
          <p:nvPr/>
        </p:nvSpPr>
        <p:spPr>
          <a:xfrm>
            <a:off x="770423" y="894930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006|3</a:t>
            </a:r>
            <a:r>
              <a:rPr lang="pt-BR" sz="320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FCDA365-2630-5E79-85C0-1248FF75B8F0}"/>
              </a:ext>
            </a:extLst>
          </p:cNvPr>
          <p:cNvSpPr/>
          <p:nvPr/>
        </p:nvSpPr>
        <p:spPr>
          <a:xfrm>
            <a:off x="626724" y="894930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56C98BE-9E50-6FDB-CF88-02E723C68C2D}"/>
              </a:ext>
            </a:extLst>
          </p:cNvPr>
          <p:cNvSpPr txBox="1"/>
          <p:nvPr/>
        </p:nvSpPr>
        <p:spPr>
          <a:xfrm>
            <a:off x="626724" y="2764930"/>
            <a:ext cx="75571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Modernismo no Brasil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5B77BB9-DF62-D10C-E9D7-A91ED9C50AD9}"/>
              </a:ext>
            </a:extLst>
          </p:cNvPr>
          <p:cNvSpPr txBox="1"/>
          <p:nvPr/>
        </p:nvSpPr>
        <p:spPr>
          <a:xfrm>
            <a:off x="626724" y="3614582"/>
            <a:ext cx="8983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3ª Fase – A geração de 30</a:t>
            </a:r>
          </a:p>
        </p:txBody>
      </p:sp>
      <p:pic>
        <p:nvPicPr>
          <p:cNvPr id="14" name="Imagem 13" descr="Mapa&#10;&#10;O conteúdo gerado por IA pode estar incorreto.">
            <a:extLst>
              <a:ext uri="{FF2B5EF4-FFF2-40B4-BE49-F238E27FC236}">
                <a16:creationId xmlns:a16="http://schemas.microsoft.com/office/drawing/2014/main" id="{A6F5813F-4942-0B05-E6CB-66B32BBFE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533" y="953712"/>
            <a:ext cx="6277983" cy="418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25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2714513" y="610997"/>
            <a:ext cx="6762974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Entre o Céu e a Terra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B0FDF3E-EA49-185E-E183-E51D11BFEDFD}"/>
              </a:ext>
            </a:extLst>
          </p:cNvPr>
          <p:cNvSpPr txBox="1"/>
          <p:nvPr/>
        </p:nvSpPr>
        <p:spPr>
          <a:xfrm>
            <a:off x="1184098" y="2335937"/>
            <a:ext cx="4425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 poética da transitoriedade.”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71A865C-F3BD-78FD-8B92-E2E6FE9C3627}"/>
              </a:ext>
            </a:extLst>
          </p:cNvPr>
          <p:cNvSpPr txBox="1"/>
          <p:nvPr/>
        </p:nvSpPr>
        <p:spPr>
          <a:xfrm>
            <a:off x="1041240" y="3040807"/>
            <a:ext cx="4711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Herança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Neossimbolista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999B073-8AAC-8AD3-22DF-443C66854B72}"/>
              </a:ext>
            </a:extLst>
          </p:cNvPr>
          <p:cNvSpPr txBox="1"/>
          <p:nvPr/>
        </p:nvSpPr>
        <p:spPr>
          <a:xfrm>
            <a:off x="1820162" y="1767456"/>
            <a:ext cx="3153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Cecília Meireles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0EC5219-56A9-E75C-E8B3-F1C12FE2F61A}"/>
              </a:ext>
            </a:extLst>
          </p:cNvPr>
          <p:cNvSpPr/>
          <p:nvPr/>
        </p:nvSpPr>
        <p:spPr>
          <a:xfrm>
            <a:off x="983216" y="1634490"/>
            <a:ext cx="4827749" cy="39776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E2546D55-8142-9C8D-65F4-99DBC3D11A2D}"/>
              </a:ext>
            </a:extLst>
          </p:cNvPr>
          <p:cNvSpPr/>
          <p:nvPr/>
        </p:nvSpPr>
        <p:spPr>
          <a:xfrm>
            <a:off x="6254267" y="1634490"/>
            <a:ext cx="4827749" cy="39776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F829E7E-2ACA-4297-66C6-904A5DF8EDBC}"/>
              </a:ext>
            </a:extLst>
          </p:cNvPr>
          <p:cNvSpPr txBox="1"/>
          <p:nvPr/>
        </p:nvSpPr>
        <p:spPr>
          <a:xfrm>
            <a:off x="6912582" y="1767456"/>
            <a:ext cx="3511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Vinicius de Moraes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653567D-2DB4-2ECD-9FA3-43E36906099E}"/>
              </a:ext>
            </a:extLst>
          </p:cNvPr>
          <p:cNvSpPr txBox="1"/>
          <p:nvPr/>
        </p:nvSpPr>
        <p:spPr>
          <a:xfrm>
            <a:off x="1505980" y="3554419"/>
            <a:ext cx="3782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tempo que passa, a perda e a melancolia.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2B63DC3-214F-8C21-7338-FEFAF287B19A}"/>
              </a:ext>
            </a:extLst>
          </p:cNvPr>
          <p:cNvSpPr txBox="1"/>
          <p:nvPr/>
        </p:nvSpPr>
        <p:spPr>
          <a:xfrm>
            <a:off x="1041240" y="4437363"/>
            <a:ext cx="4711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Musicalidade extrema e temas intangíveis (vento, sonho, mar).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1DD8916-A5E6-B447-5028-D6559E3830C4}"/>
              </a:ext>
            </a:extLst>
          </p:cNvPr>
          <p:cNvSpPr txBox="1"/>
          <p:nvPr/>
        </p:nvSpPr>
        <p:spPr>
          <a:xfrm>
            <a:off x="6455149" y="2352231"/>
            <a:ext cx="4425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“O retorno triunfal do soneto.”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3DC7289-9C5E-D8C9-45D1-76B271FECC3A}"/>
              </a:ext>
            </a:extLst>
          </p:cNvPr>
          <p:cNvSpPr txBox="1"/>
          <p:nvPr/>
        </p:nvSpPr>
        <p:spPr>
          <a:xfrm>
            <a:off x="6613657" y="3057101"/>
            <a:ext cx="4108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Evolui do misticismo para uma poesia intensamente erótica, física e cotidiana.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F66F4E1E-0B10-B51F-1618-AB4767998A0F}"/>
              </a:ext>
            </a:extLst>
          </p:cNvPr>
          <p:cNvSpPr txBox="1"/>
          <p:nvPr/>
        </p:nvSpPr>
        <p:spPr>
          <a:xfrm>
            <a:off x="6613656" y="4453657"/>
            <a:ext cx="4108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Engajamento humano diante dos horrores mundiais.</a:t>
            </a:r>
          </a:p>
        </p:txBody>
      </p:sp>
    </p:spTree>
    <p:extLst>
      <p:ext uri="{BB962C8B-B14F-4D97-AF65-F5344CB8AC3E}">
        <p14:creationId xmlns:p14="http://schemas.microsoft.com/office/powerpoint/2010/main" val="51686162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14" grpId="0"/>
      <p:bldP spid="16" grpId="0"/>
      <p:bldP spid="17" grpId="0" animBg="1"/>
      <p:bldP spid="19" grpId="0" animBg="1"/>
      <p:bldP spid="20" grpId="0"/>
      <p:bldP spid="21" grpId="0"/>
      <p:bldP spid="24" grpId="0"/>
      <p:bldP spid="26" grpId="0"/>
      <p:bldP spid="27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740934" y="610997"/>
            <a:ext cx="7088616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Forma é o Conteúdo (Vidas Secas)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C2B524D0-E597-6C9F-97C9-C95C1F28F45B}"/>
              </a:ext>
            </a:extLst>
          </p:cNvPr>
          <p:cNvSpPr/>
          <p:nvPr/>
        </p:nvSpPr>
        <p:spPr>
          <a:xfrm>
            <a:off x="6660622" y="1753138"/>
            <a:ext cx="4437901" cy="3790409"/>
          </a:xfrm>
          <a:prstGeom prst="roundRect">
            <a:avLst>
              <a:gd name="adj" fmla="val 2193"/>
            </a:avLst>
          </a:prstGeom>
          <a:solidFill>
            <a:srgbClr val="5E29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71A865C-F3BD-78FD-8B92-E2E6FE9C3627}"/>
              </a:ext>
            </a:extLst>
          </p:cNvPr>
          <p:cNvSpPr txBox="1"/>
          <p:nvPr/>
        </p:nvSpPr>
        <p:spPr>
          <a:xfrm>
            <a:off x="738113" y="1315393"/>
            <a:ext cx="4711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linguagem de Graciliano Ramos é intencionalmente seca, sem adjetivos luxuosos.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653567D-2DB4-2ECD-9FA3-43E36906099E}"/>
              </a:ext>
            </a:extLst>
          </p:cNvPr>
          <p:cNvSpPr txBox="1"/>
          <p:nvPr/>
        </p:nvSpPr>
        <p:spPr>
          <a:xfrm>
            <a:off x="738113" y="2501651"/>
            <a:ext cx="46453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personagens quase não falam porque a vida lhes roubou as palavras. O silêncio é a narrativa.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3DC7289-9C5E-D8C9-45D1-76B271FECC3A}"/>
              </a:ext>
            </a:extLst>
          </p:cNvPr>
          <p:cNvSpPr txBox="1"/>
          <p:nvPr/>
        </p:nvSpPr>
        <p:spPr>
          <a:xfrm>
            <a:off x="6825088" y="1861515"/>
            <a:ext cx="41089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“Chegariam a uma terra desconhecida e civilizada, ficariam presos nela. E o sertão continuaria a mandar gente para lá... homens fortes, brutos, como Fabiano, Sinhá Vitória e os dois meninos.”</a:t>
            </a:r>
          </a:p>
        </p:txBody>
      </p:sp>
      <p:pic>
        <p:nvPicPr>
          <p:cNvPr id="2050" name="Picture 2" descr="Vidas Secas">
            <a:extLst>
              <a:ext uri="{FF2B5EF4-FFF2-40B4-BE49-F238E27FC236}">
                <a16:creationId xmlns:a16="http://schemas.microsoft.com/office/drawing/2014/main" id="{AAA785A4-BEA0-7212-2022-0EABED0EA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13" y="3772892"/>
            <a:ext cx="2292437" cy="353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62393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21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740933" y="610997"/>
            <a:ext cx="6174215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Peso da Origem (Drummond)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C2B524D0-E597-6C9F-97C9-C95C1F28F45B}"/>
              </a:ext>
            </a:extLst>
          </p:cNvPr>
          <p:cNvSpPr/>
          <p:nvPr/>
        </p:nvSpPr>
        <p:spPr>
          <a:xfrm>
            <a:off x="4696198" y="1794362"/>
            <a:ext cx="4357126" cy="4172094"/>
          </a:xfrm>
          <a:prstGeom prst="roundRect">
            <a:avLst>
              <a:gd name="adj" fmla="val 2193"/>
            </a:avLst>
          </a:prstGeom>
          <a:solidFill>
            <a:srgbClr val="5E29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71A865C-F3BD-78FD-8B92-E2E6FE9C3627}"/>
              </a:ext>
            </a:extLst>
          </p:cNvPr>
          <p:cNvSpPr txBox="1"/>
          <p:nvPr/>
        </p:nvSpPr>
        <p:spPr>
          <a:xfrm>
            <a:off x="738113" y="1766876"/>
            <a:ext cx="35824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poeta usa o minério típico de sua cidade natal, Itabira, como material de sua própria alma.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653567D-2DB4-2ECD-9FA3-43E36906099E}"/>
              </a:ext>
            </a:extLst>
          </p:cNvPr>
          <p:cNvSpPr txBox="1"/>
          <p:nvPr/>
        </p:nvSpPr>
        <p:spPr>
          <a:xfrm>
            <a:off x="738114" y="3832045"/>
            <a:ext cx="34795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ferro representa a dureza de ser quem é e a barreira na comunicação com os outros.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63DC7289-9C5E-D8C9-45D1-76B271FECC3A}"/>
              </a:ext>
            </a:extLst>
          </p:cNvPr>
          <p:cNvSpPr txBox="1"/>
          <p:nvPr/>
        </p:nvSpPr>
        <p:spPr>
          <a:xfrm>
            <a:off x="4860663" y="1886925"/>
            <a:ext cx="41089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“Noventa por cento de </a:t>
            </a:r>
            <a:r>
              <a:rPr lang="pt-BR" sz="28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ferro</a:t>
            </a: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nas calçadas</a:t>
            </a:r>
            <a:b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Oitenta por cento de </a:t>
            </a:r>
            <a:r>
              <a:rPr lang="pt-BR" sz="28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ferro</a:t>
            </a:r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nas almas</a:t>
            </a:r>
          </a:p>
          <a:p>
            <a:endParaRPr lang="pt-BR" sz="2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esse alheamento do que na vida é porosidade e comunicação.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A9C17CA-EA16-9B73-DC28-352CE388B27F}"/>
              </a:ext>
            </a:extLst>
          </p:cNvPr>
          <p:cNvSpPr txBox="1"/>
          <p:nvPr/>
        </p:nvSpPr>
        <p:spPr>
          <a:xfrm>
            <a:off x="9199148" y="1811472"/>
            <a:ext cx="26956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poeta usa o minério típico de sua cidade natal, Itabira, como material de sua própria alma. O ferro representa a dureza de ser quem é e a barreira de comunicação com os outros.</a:t>
            </a:r>
          </a:p>
        </p:txBody>
      </p:sp>
    </p:spTree>
    <p:extLst>
      <p:ext uri="{BB962C8B-B14F-4D97-AF65-F5344CB8AC3E}">
        <p14:creationId xmlns:p14="http://schemas.microsoft.com/office/powerpoint/2010/main" val="220248683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21" grpId="0"/>
      <p:bldP spid="27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740933" y="537883"/>
            <a:ext cx="6345665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Melancolia do Tempo (Cecília)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71A865C-F3BD-78FD-8B92-E2E6FE9C3627}"/>
              </a:ext>
            </a:extLst>
          </p:cNvPr>
          <p:cNvSpPr txBox="1"/>
          <p:nvPr/>
        </p:nvSpPr>
        <p:spPr>
          <a:xfrm>
            <a:off x="740933" y="1398417"/>
            <a:ext cx="5890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(O Poema)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“Eu não dei por esta mudança, tão simples, tão certa, tão fácil:</a:t>
            </a:r>
            <a:b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que espelho ficou perdida a minha face?”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9EAB353-33EC-1AF9-6313-6207A452B71A}"/>
              </a:ext>
            </a:extLst>
          </p:cNvPr>
          <p:cNvSpPr txBox="1"/>
          <p:nvPr/>
        </p:nvSpPr>
        <p:spPr>
          <a:xfrm>
            <a:off x="4334888" y="3097476"/>
            <a:ext cx="45016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 Camada Literal)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“O relato direto de alguém que se olha no espelho e percebe o envelhecimento físico.”</a:t>
            </a:r>
            <a:endParaRPr lang="pt-BR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7092F4C-F1B1-6498-54D6-8E76E37816AD}"/>
              </a:ext>
            </a:extLst>
          </p:cNvPr>
          <p:cNvSpPr txBox="1"/>
          <p:nvPr/>
        </p:nvSpPr>
        <p:spPr>
          <a:xfrm>
            <a:off x="5828861" y="4786317"/>
            <a:ext cx="5989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 Camada Simbólica)</a:t>
            </a:r>
            <a:br>
              <a:rPr lang="pt-BR" sz="2400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 dor invisível da transitoriedade. A constatação de que a vida escorre silenciosamente e rouba nossa identidade.”</a:t>
            </a:r>
            <a:endParaRPr lang="pt-BR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B8A2B302-4EFD-43BE-0950-83C9A1EFC091}"/>
              </a:ext>
            </a:extLst>
          </p:cNvPr>
          <p:cNvCxnSpPr/>
          <p:nvPr/>
        </p:nvCxnSpPr>
        <p:spPr>
          <a:xfrm>
            <a:off x="767451" y="1346038"/>
            <a:ext cx="3577509" cy="0"/>
          </a:xfrm>
          <a:prstGeom prst="line">
            <a:avLst/>
          </a:prstGeom>
          <a:ln>
            <a:solidFill>
              <a:srgbClr val="3926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2F0DDD67-D4F2-FEAE-E45B-21533A5B37EE}"/>
              </a:ext>
            </a:extLst>
          </p:cNvPr>
          <p:cNvCxnSpPr>
            <a:cxnSpLocks/>
          </p:cNvCxnSpPr>
          <p:nvPr/>
        </p:nvCxnSpPr>
        <p:spPr>
          <a:xfrm>
            <a:off x="4334888" y="3032059"/>
            <a:ext cx="2914648" cy="0"/>
          </a:xfrm>
          <a:prstGeom prst="line">
            <a:avLst/>
          </a:prstGeom>
          <a:ln>
            <a:solidFill>
              <a:srgbClr val="3926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6CEFC5B4-CF8A-6FB4-A318-BB1E6923BC3C}"/>
              </a:ext>
            </a:extLst>
          </p:cNvPr>
          <p:cNvCxnSpPr>
            <a:cxnSpLocks/>
          </p:cNvCxnSpPr>
          <p:nvPr/>
        </p:nvCxnSpPr>
        <p:spPr>
          <a:xfrm>
            <a:off x="5877502" y="4785884"/>
            <a:ext cx="2914648" cy="0"/>
          </a:xfrm>
          <a:prstGeom prst="line">
            <a:avLst/>
          </a:prstGeom>
          <a:ln>
            <a:solidFill>
              <a:srgbClr val="3926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66649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740934" y="537883"/>
            <a:ext cx="5682726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Rosa que Destrói (Vinícius)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71A865C-F3BD-78FD-8B92-E2E6FE9C3627}"/>
              </a:ext>
            </a:extLst>
          </p:cNvPr>
          <p:cNvSpPr txBox="1"/>
          <p:nvPr/>
        </p:nvSpPr>
        <p:spPr>
          <a:xfrm>
            <a:off x="4240755" y="1351645"/>
            <a:ext cx="5890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“Mas oh não se esqueçam</a:t>
            </a:r>
            <a:br>
              <a:rPr lang="pt-BR" sz="2400" i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i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rosa de Hiroshima</a:t>
            </a:r>
            <a:br>
              <a:rPr lang="pt-BR" sz="2400" i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i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rosa hereditária</a:t>
            </a:r>
            <a:br>
              <a:rPr lang="pt-BR" sz="2400" i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i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rosa radioativa...”</a:t>
            </a:r>
          </a:p>
        </p:txBody>
      </p:sp>
      <p:pic>
        <p:nvPicPr>
          <p:cNvPr id="15" name="Imagem 14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8A40C587-5768-0098-41BF-759C323A3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35" y="1310420"/>
            <a:ext cx="3489960" cy="523494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B424681-7701-9E22-5B1D-892F78E5684F}"/>
              </a:ext>
            </a:extLst>
          </p:cNvPr>
          <p:cNvSpPr txBox="1"/>
          <p:nvPr/>
        </p:nvSpPr>
        <p:spPr>
          <a:xfrm>
            <a:off x="4240755" y="2890336"/>
            <a:ext cx="630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Metáfora Subvertida: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 milênios, a rosa foi símbolo literário do amor puro, do lirismo e da beleza feminina.</a:t>
            </a:r>
            <a:endParaRPr lang="pt-BR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AE7F29E-3147-8886-6ABF-8CC2BFCD74A0}"/>
              </a:ext>
            </a:extLst>
          </p:cNvPr>
          <p:cNvSpPr txBox="1"/>
          <p:nvPr/>
        </p:nvSpPr>
        <p:spPr>
          <a:xfrm>
            <a:off x="4235377" y="4033360"/>
            <a:ext cx="5974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Contexto:</a:t>
            </a:r>
            <a:br>
              <a:rPr lang="pt-BR" sz="2400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 chamá-la de Rosa Radioativa e Rosa Hereditária, Vinícius choca o leitor.</a:t>
            </a:r>
            <a:endParaRPr lang="pt-BR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5B2679F-97C8-090D-47DF-F4D0873E094D}"/>
              </a:ext>
            </a:extLst>
          </p:cNvPr>
          <p:cNvSpPr txBox="1"/>
          <p:nvPr/>
        </p:nvSpPr>
        <p:spPr>
          <a:xfrm>
            <a:off x="4235377" y="5202720"/>
            <a:ext cx="7364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Impacto:</a:t>
            </a:r>
            <a:br>
              <a:rPr lang="pt-BR" sz="2400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rosa agora é a nuvem da bomba de Hiroshima. A arte desce do pedestal para gritar horror e denúncia.</a:t>
            </a:r>
            <a:endParaRPr lang="pt-BR" sz="2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53883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6" grpId="0"/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3254637" y="940066"/>
            <a:ext cx="5682726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Geração de 30 Ainda Vive?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B424681-7701-9E22-5B1D-892F78E5684F}"/>
              </a:ext>
            </a:extLst>
          </p:cNvPr>
          <p:cNvSpPr txBox="1"/>
          <p:nvPr/>
        </p:nvSpPr>
        <p:spPr>
          <a:xfrm>
            <a:off x="2238488" y="2016170"/>
            <a:ext cx="77150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Refugiados Climáticos:</a:t>
            </a:r>
            <a:br>
              <a:rPr lang="pt-BR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retirantes de </a:t>
            </a:r>
            <a:r>
              <a:rPr lang="pt-BR" sz="2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Vidas Secas</a:t>
            </a:r>
            <a:r>
              <a:rPr lang="pt-BR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antecipam as brutais migrações causadas pelos atuais colapsos ambientais no Brasil.</a:t>
            </a:r>
            <a:endParaRPr lang="pt-BR" sz="2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AE7F29E-3147-8886-6ABF-8CC2BFCD74A0}"/>
              </a:ext>
            </a:extLst>
          </p:cNvPr>
          <p:cNvSpPr txBox="1"/>
          <p:nvPr/>
        </p:nvSpPr>
        <p:spPr>
          <a:xfrm>
            <a:off x="2413527" y="3217382"/>
            <a:ext cx="736494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Infância Roubada:</a:t>
            </a:r>
            <a:br>
              <a:rPr lang="pt-BR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garotos marginalizados de </a:t>
            </a:r>
            <a:r>
              <a:rPr lang="pt-BR" sz="2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Capitães da Areia</a:t>
            </a:r>
            <a:r>
              <a:rPr lang="pt-BR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ainda habitam os semáforos invisíveis de nossas metrópoles urbanas.</a:t>
            </a:r>
            <a:endParaRPr lang="pt-BR" sz="2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5B2679F-97C8-090D-47DF-F4D0873E094D}"/>
              </a:ext>
            </a:extLst>
          </p:cNvPr>
          <p:cNvSpPr txBox="1"/>
          <p:nvPr/>
        </p:nvSpPr>
        <p:spPr>
          <a:xfrm>
            <a:off x="1692221" y="4421853"/>
            <a:ext cx="880755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Angústia do Eu:</a:t>
            </a:r>
            <a:br>
              <a:rPr lang="pt-BR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“pedra no caminho” existencial de Drummond veste hoje a roupagem da ansiedade crônica e do isolamento, mesmo na era digital.</a:t>
            </a:r>
            <a:endParaRPr lang="pt-BR" sz="2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82517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9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B2AEC78E-B182-CBE2-2450-B855164D484B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9E3E240-1626-1042-7D90-0DE9C9D1CC93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54C06AB-5882-C24A-5033-8FC18ACC27CA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0F29466-ABF7-9E8D-93D3-2EAE20F18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15" name="Imagem 1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AC87E98-54B2-FA48-6F74-1623E8D79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16" name="Imagem 15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886174F6-A522-E1A9-5E24-3695425BD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7" name="Imagem 1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15B1392-6698-AA02-119A-6DFBE3EF4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6B6098FF-0B6A-E35F-7235-54D977D58C03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5C85C6E1-3059-635C-D895-68931AF16055}"/>
              </a:ext>
            </a:extLst>
          </p:cNvPr>
          <p:cNvSpPr/>
          <p:nvPr/>
        </p:nvSpPr>
        <p:spPr>
          <a:xfrm>
            <a:off x="743622" y="671172"/>
            <a:ext cx="2401914" cy="556047"/>
          </a:xfrm>
          <a:prstGeom prst="roundRect">
            <a:avLst>
              <a:gd name="adj" fmla="val 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Questão 01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D217867-5A8A-08E9-06F6-3E77475E849F}"/>
              </a:ext>
            </a:extLst>
          </p:cNvPr>
          <p:cNvSpPr/>
          <p:nvPr/>
        </p:nvSpPr>
        <p:spPr>
          <a:xfrm>
            <a:off x="638149" y="4239971"/>
            <a:ext cx="6921093" cy="796329"/>
          </a:xfrm>
          <a:prstGeom prst="rect">
            <a:avLst/>
          </a:prstGeom>
          <a:solidFill>
            <a:srgbClr val="CEEB9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956FD4-A251-F479-FBC8-F228B8925253}"/>
              </a:ext>
            </a:extLst>
          </p:cNvPr>
          <p:cNvSpPr txBox="1"/>
          <p:nvPr/>
        </p:nvSpPr>
        <p:spPr>
          <a:xfrm>
            <a:off x="643572" y="1454406"/>
            <a:ext cx="10001832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Graciliano Ramos, em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Vidas Secas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constrói personagens de fala rara e vocabulário escasso. Qual a intenção estética central dessa escolha?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D3BBEB7-D5DB-015C-C272-A339D8D95C60}"/>
              </a:ext>
            </a:extLst>
          </p:cNvPr>
          <p:cNvSpPr txBox="1"/>
          <p:nvPr/>
        </p:nvSpPr>
        <p:spPr>
          <a:xfrm>
            <a:off x="643572" y="2669536"/>
            <a:ext cx="6184459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Romantizar e enfeitar a cultura do interior nordestino rural.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29837E0-FC3F-29C6-5DB5-46FA3D13B40B}"/>
              </a:ext>
            </a:extLst>
          </p:cNvPr>
          <p:cNvSpPr txBox="1"/>
          <p:nvPr/>
        </p:nvSpPr>
        <p:spPr>
          <a:xfrm>
            <a:off x="643572" y="3425078"/>
            <a:ext cx="6904244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Ocultar as deficiências gramaticais dos protagonistas criados.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420675A-1A21-8C74-25E5-8ED8A4529488}"/>
              </a:ext>
            </a:extLst>
          </p:cNvPr>
          <p:cNvSpPr txBox="1"/>
          <p:nvPr/>
        </p:nvSpPr>
        <p:spPr>
          <a:xfrm>
            <a:off x="643572" y="4218624"/>
            <a:ext cx="7050127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Fazer a linguagem refletir a mesma aridez, dureza e escassez do ambiente e do sistema social.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245FDE4-C2BD-F24C-C107-5165ACD3CF12}"/>
              </a:ext>
            </a:extLst>
          </p:cNvPr>
          <p:cNvSpPr txBox="1"/>
          <p:nvPr/>
        </p:nvSpPr>
        <p:spPr>
          <a:xfrm>
            <a:off x="643572" y="5012262"/>
            <a:ext cx="7050127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Facilitar a leitura comercial rápida para as massas nos centros urbanos.</a:t>
            </a:r>
          </a:p>
        </p:txBody>
      </p:sp>
    </p:spTree>
    <p:extLst>
      <p:ext uri="{BB962C8B-B14F-4D97-AF65-F5344CB8AC3E}">
        <p14:creationId xmlns:p14="http://schemas.microsoft.com/office/powerpoint/2010/main" val="98623060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7" grpId="0"/>
      <p:bldP spid="8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B2AEC78E-B182-CBE2-2450-B855164D484B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9E3E240-1626-1042-7D90-0DE9C9D1CC93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54C06AB-5882-C24A-5033-8FC18ACC27CA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0F29466-ABF7-9E8D-93D3-2EAE20F18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15" name="Imagem 1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AC87E98-54B2-FA48-6F74-1623E8D79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16" name="Imagem 15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886174F6-A522-E1A9-5E24-3695425BD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7" name="Imagem 1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15B1392-6698-AA02-119A-6DFBE3EF4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6B6098FF-0B6A-E35F-7235-54D977D58C03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5C85C6E1-3059-635C-D895-68931AF16055}"/>
              </a:ext>
            </a:extLst>
          </p:cNvPr>
          <p:cNvSpPr/>
          <p:nvPr/>
        </p:nvSpPr>
        <p:spPr>
          <a:xfrm>
            <a:off x="743622" y="671172"/>
            <a:ext cx="2401914" cy="556047"/>
          </a:xfrm>
          <a:prstGeom prst="roundRect">
            <a:avLst>
              <a:gd name="adj" fmla="val 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Questão 02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D217867-5A8A-08E9-06F6-3E77475E849F}"/>
              </a:ext>
            </a:extLst>
          </p:cNvPr>
          <p:cNvSpPr/>
          <p:nvPr/>
        </p:nvSpPr>
        <p:spPr>
          <a:xfrm>
            <a:off x="638149" y="4239971"/>
            <a:ext cx="8957620" cy="796329"/>
          </a:xfrm>
          <a:prstGeom prst="rect">
            <a:avLst/>
          </a:prstGeom>
          <a:solidFill>
            <a:srgbClr val="CEEB9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956FD4-A251-F479-FBC8-F228B8925253}"/>
              </a:ext>
            </a:extLst>
          </p:cNvPr>
          <p:cNvSpPr txBox="1"/>
          <p:nvPr/>
        </p:nvSpPr>
        <p:spPr>
          <a:xfrm>
            <a:off x="643572" y="1454406"/>
            <a:ext cx="10001832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 reintroduzir publicamente o uso métrico e o soneto, autores como Vinícius de Moraes demonstram que a 2ª Fase Modernista: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D3BBEB7-D5DB-015C-C272-A339D8D95C60}"/>
              </a:ext>
            </a:extLst>
          </p:cNvPr>
          <p:cNvSpPr txBox="1"/>
          <p:nvPr/>
        </p:nvSpPr>
        <p:spPr>
          <a:xfrm>
            <a:off x="643572" y="2669536"/>
            <a:ext cx="6184459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Abandonou de forma conservadora a liberdade de 1922.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29837E0-FC3F-29C6-5DB5-46FA3D13B40B}"/>
              </a:ext>
            </a:extLst>
          </p:cNvPr>
          <p:cNvSpPr txBox="1"/>
          <p:nvPr/>
        </p:nvSpPr>
        <p:spPr>
          <a:xfrm>
            <a:off x="643572" y="3425078"/>
            <a:ext cx="6904244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Produzia textos padronizados pelo controle do Estado Novo.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420675A-1A21-8C74-25E5-8ED8A4529488}"/>
              </a:ext>
            </a:extLst>
          </p:cNvPr>
          <p:cNvSpPr txBox="1"/>
          <p:nvPr/>
        </p:nvSpPr>
        <p:spPr>
          <a:xfrm>
            <a:off x="643572" y="4218624"/>
            <a:ext cx="8957627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Entrou em profunda maturidade estética, descobrindo que o antigo e o moderno podem coexistir para expressar grandes dores.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245FDE4-C2BD-F24C-C107-5165ACD3CF12}"/>
              </a:ext>
            </a:extLst>
          </p:cNvPr>
          <p:cNvSpPr txBox="1"/>
          <p:nvPr/>
        </p:nvSpPr>
        <p:spPr>
          <a:xfrm>
            <a:off x="643572" y="5033517"/>
            <a:ext cx="7050127" cy="8309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Entrou em total oposição ao verso livre, proibindo o experimentalismo.</a:t>
            </a:r>
          </a:p>
        </p:txBody>
      </p:sp>
    </p:spTree>
    <p:extLst>
      <p:ext uri="{BB962C8B-B14F-4D97-AF65-F5344CB8AC3E}">
        <p14:creationId xmlns:p14="http://schemas.microsoft.com/office/powerpoint/2010/main" val="34552579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7" grpId="0"/>
      <p:bldP spid="8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B2AEC78E-B182-CBE2-2450-B855164D484B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9E3E240-1626-1042-7D90-0DE9C9D1CC93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54C06AB-5882-C24A-5033-8FC18ACC27CA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0F29466-ABF7-9E8D-93D3-2EAE20F18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15" name="Imagem 1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AC87E98-54B2-FA48-6F74-1623E8D79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16" name="Imagem 15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886174F6-A522-E1A9-5E24-3695425BD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7" name="Imagem 1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15B1392-6698-AA02-119A-6DFBE3EF4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6B6098FF-0B6A-E35F-7235-54D977D58C03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524DA98-F1D8-55A6-B4C9-9A5675EC5C4E}"/>
              </a:ext>
            </a:extLst>
          </p:cNvPr>
          <p:cNvSpPr/>
          <p:nvPr/>
        </p:nvSpPr>
        <p:spPr>
          <a:xfrm>
            <a:off x="4108660" y="3150977"/>
            <a:ext cx="3974681" cy="556047"/>
          </a:xfrm>
          <a:prstGeom prst="roundRect">
            <a:avLst>
              <a:gd name="adj" fmla="val 0"/>
            </a:avLst>
          </a:prstGeom>
          <a:solidFill>
            <a:srgbClr val="6F293E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a próxima aula!</a:t>
            </a:r>
          </a:p>
        </p:txBody>
      </p:sp>
    </p:spTree>
    <p:extLst>
      <p:ext uri="{BB962C8B-B14F-4D97-AF65-F5344CB8AC3E}">
        <p14:creationId xmlns:p14="http://schemas.microsoft.com/office/powerpoint/2010/main" val="233459161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>
            <a:extLst>
              <a:ext uri="{FF2B5EF4-FFF2-40B4-BE49-F238E27FC236}">
                <a16:creationId xmlns:a16="http://schemas.microsoft.com/office/drawing/2014/main" id="{900A6E7A-6D1E-A7B9-0CB0-5614EA9D3900}"/>
              </a:ext>
            </a:extLst>
          </p:cNvPr>
          <p:cNvSpPr/>
          <p:nvPr/>
        </p:nvSpPr>
        <p:spPr>
          <a:xfrm>
            <a:off x="6131637" y="339533"/>
            <a:ext cx="6759388" cy="6759388"/>
          </a:xfrm>
          <a:prstGeom prst="ellipse">
            <a:avLst/>
          </a:prstGeom>
          <a:solidFill>
            <a:srgbClr val="123986">
              <a:alpha val="1176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1025809" y="653161"/>
            <a:ext cx="3851788" cy="556047"/>
          </a:xfrm>
          <a:prstGeom prst="roundRect">
            <a:avLst>
              <a:gd name="adj" fmla="val 0"/>
            </a:avLst>
          </a:prstGeom>
          <a:solidFill>
            <a:srgbClr val="EEE354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jornada de hoje!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972316B-91FC-75CE-6EA6-C1DBF090085B}"/>
              </a:ext>
            </a:extLst>
          </p:cNvPr>
          <p:cNvSpPr txBox="1"/>
          <p:nvPr/>
        </p:nvSpPr>
        <p:spPr>
          <a:xfrm>
            <a:off x="987473" y="1383196"/>
            <a:ext cx="3959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Contextualizar: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Brasil e o mundo em ruínas entre 1930 e 1945.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DD42549-7811-FD11-0449-5F67BEE91A27}"/>
              </a:ext>
            </a:extLst>
          </p:cNvPr>
          <p:cNvSpPr txBox="1"/>
          <p:nvPr/>
        </p:nvSpPr>
        <p:spPr>
          <a:xfrm>
            <a:off x="987473" y="3800752"/>
            <a:ext cx="407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Analisar: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estilo singular de gigantes como Drummond e Graciliano.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F809D15-B124-FEA5-1812-C51728D7B56A}"/>
              </a:ext>
            </a:extLst>
          </p:cNvPr>
          <p:cNvSpPr txBox="1"/>
          <p:nvPr/>
        </p:nvSpPr>
        <p:spPr>
          <a:xfrm>
            <a:off x="987473" y="2600423"/>
            <a:ext cx="3609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Diferenciar: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prosa regionalista seca da poesia filosófica e intimista.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EF6E06B-4ED8-025D-03FD-7FD8CC7B9C40}"/>
              </a:ext>
            </a:extLst>
          </p:cNvPr>
          <p:cNvSpPr txBox="1"/>
          <p:nvPr/>
        </p:nvSpPr>
        <p:spPr>
          <a:xfrm>
            <a:off x="987473" y="5017979"/>
            <a:ext cx="4605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Interpretar: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a literatura reflete a alma humana e expõe a sociedade.</a:t>
            </a:r>
          </a:p>
        </p:txBody>
      </p:sp>
      <p:sp>
        <p:nvSpPr>
          <p:cNvPr id="2" name="Triângulo isósceles 1">
            <a:extLst>
              <a:ext uri="{FF2B5EF4-FFF2-40B4-BE49-F238E27FC236}">
                <a16:creationId xmlns:a16="http://schemas.microsoft.com/office/drawing/2014/main" id="{892551E7-6982-C857-64E6-0B70388E7510}"/>
              </a:ext>
            </a:extLst>
          </p:cNvPr>
          <p:cNvSpPr/>
          <p:nvPr/>
        </p:nvSpPr>
        <p:spPr>
          <a:xfrm rot="16200000">
            <a:off x="4942885" y="324628"/>
            <a:ext cx="7807569" cy="6730663"/>
          </a:xfrm>
          <a:prstGeom prst="triangle">
            <a:avLst/>
          </a:prstGeom>
          <a:solidFill>
            <a:srgbClr val="EEE35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419789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18">
            <a:extLst>
              <a:ext uri="{FF2B5EF4-FFF2-40B4-BE49-F238E27FC236}">
                <a16:creationId xmlns:a16="http://schemas.microsoft.com/office/drawing/2014/main" id="{900A6E7A-6D1E-A7B9-0CB0-5614EA9D3900}"/>
              </a:ext>
            </a:extLst>
          </p:cNvPr>
          <p:cNvSpPr/>
          <p:nvPr/>
        </p:nvSpPr>
        <p:spPr>
          <a:xfrm>
            <a:off x="2716306" y="49306"/>
            <a:ext cx="6759388" cy="6759388"/>
          </a:xfrm>
          <a:prstGeom prst="ellipse">
            <a:avLst/>
          </a:prstGeom>
          <a:solidFill>
            <a:srgbClr val="EEE354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3425277" y="653161"/>
            <a:ext cx="5341446" cy="556047"/>
          </a:xfrm>
          <a:prstGeom prst="roundRect">
            <a:avLst>
              <a:gd name="adj" fmla="val 0"/>
            </a:avLst>
          </a:prstGeom>
          <a:solidFill>
            <a:srgbClr val="123986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pensar antes de ler...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5DB0DBA-67EC-5DC3-08FC-665D6FC9BD7A}"/>
              </a:ext>
            </a:extLst>
          </p:cNvPr>
          <p:cNvSpPr/>
          <p:nvPr/>
        </p:nvSpPr>
        <p:spPr>
          <a:xfrm>
            <a:off x="1242958" y="2050450"/>
            <a:ext cx="2859741" cy="31304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45F0554-7535-90DF-6825-A57603689129}"/>
              </a:ext>
            </a:extLst>
          </p:cNvPr>
          <p:cNvSpPr/>
          <p:nvPr/>
        </p:nvSpPr>
        <p:spPr>
          <a:xfrm>
            <a:off x="4384414" y="1676872"/>
            <a:ext cx="3423173" cy="397505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2F13014-C0A7-0116-F0F7-0D654D39AED9}"/>
              </a:ext>
            </a:extLst>
          </p:cNvPr>
          <p:cNvSpPr/>
          <p:nvPr/>
        </p:nvSpPr>
        <p:spPr>
          <a:xfrm>
            <a:off x="8089302" y="2048754"/>
            <a:ext cx="2859741" cy="31304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598F68F-450F-F91B-7770-EB87CE9E5C60}"/>
              </a:ext>
            </a:extLst>
          </p:cNvPr>
          <p:cNvSpPr/>
          <p:nvPr/>
        </p:nvSpPr>
        <p:spPr>
          <a:xfrm rot="21364221">
            <a:off x="4384413" y="1676872"/>
            <a:ext cx="3423173" cy="397505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>
                <a:solidFill>
                  <a:srgbClr val="12398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Eu</a:t>
            </a:r>
            <a:endParaRPr lang="pt-BR" sz="4000" dirty="0">
              <a:solidFill>
                <a:srgbClr val="12398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um mundo destruído por guerras, onde o indivíduo encontra o próprio sentido?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AE1B25BF-865C-B6EC-AB46-556321AD3315}"/>
              </a:ext>
            </a:extLst>
          </p:cNvPr>
          <p:cNvSpPr/>
          <p:nvPr/>
        </p:nvSpPr>
        <p:spPr>
          <a:xfrm rot="258890">
            <a:off x="1204011" y="2048754"/>
            <a:ext cx="2859741" cy="31304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>
                <a:solidFill>
                  <a:srgbClr val="12398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Seca</a:t>
            </a:r>
            <a:endParaRPr lang="pt-BR" sz="4000" dirty="0">
              <a:solidFill>
                <a:srgbClr val="12398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a fome e a seca fossem palavras, como elas soariam em um livro?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E77D19BB-5A51-6B34-DF6C-45E57025CF52}"/>
              </a:ext>
            </a:extLst>
          </p:cNvPr>
          <p:cNvSpPr/>
          <p:nvPr/>
        </p:nvSpPr>
        <p:spPr>
          <a:xfrm rot="21398362">
            <a:off x="8187512" y="2048754"/>
            <a:ext cx="2859741" cy="31304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>
                <a:solidFill>
                  <a:srgbClr val="12398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Arte</a:t>
            </a:r>
            <a:endParaRPr lang="pt-BR" sz="4000" dirty="0">
              <a:solidFill>
                <a:srgbClr val="12398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literatura deve servir para enfeitar a vida ou deve ser um instrumento de denúncia?</a:t>
            </a:r>
          </a:p>
        </p:txBody>
      </p:sp>
    </p:spTree>
    <p:extLst>
      <p:ext uri="{BB962C8B-B14F-4D97-AF65-F5344CB8AC3E}">
        <p14:creationId xmlns:p14="http://schemas.microsoft.com/office/powerpoint/2010/main" val="402555267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  <p:bldP spid="3" grpId="0" animBg="1"/>
      <p:bldP spid="17" grpId="0" animBg="1"/>
      <p:bldP spid="20" grpId="0" animBg="1"/>
      <p:bldP spid="22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3397077" y="549694"/>
            <a:ext cx="5397847" cy="556047"/>
          </a:xfrm>
          <a:prstGeom prst="roundRect">
            <a:avLst>
              <a:gd name="adj" fmla="val 0"/>
            </a:avLst>
          </a:prstGeom>
          <a:solidFill>
            <a:srgbClr val="261916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Destrutiva a Construtiva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972316B-91FC-75CE-6EA6-C1DBF090085B}"/>
              </a:ext>
            </a:extLst>
          </p:cNvPr>
          <p:cNvSpPr txBox="1"/>
          <p:nvPr/>
        </p:nvSpPr>
        <p:spPr>
          <a:xfrm>
            <a:off x="900299" y="1386497"/>
            <a:ext cx="4921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1922 (1ª Fase):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missão era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quebrar as regras,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chocar a burguesia e destruir o formato clássico.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F809D15-B124-FEA5-1812-C51728D7B56A}"/>
              </a:ext>
            </a:extLst>
          </p:cNvPr>
          <p:cNvSpPr txBox="1"/>
          <p:nvPr/>
        </p:nvSpPr>
        <p:spPr>
          <a:xfrm>
            <a:off x="5949508" y="4635179"/>
            <a:ext cx="54657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1930 (2ª Fase): </a:t>
            </a:r>
          </a:p>
          <a:p>
            <a:pPr algn="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linguagem livre já está conquistada. A missão agora é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usar essa liberdade para compreender o drama do mundo.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A923C97C-FD1A-3B36-9331-2D428CADA85E}"/>
              </a:ext>
            </a:extLst>
          </p:cNvPr>
          <p:cNvSpPr/>
          <p:nvPr/>
        </p:nvSpPr>
        <p:spPr>
          <a:xfrm>
            <a:off x="4680923" y="2055245"/>
            <a:ext cx="3044549" cy="3044549"/>
          </a:xfrm>
          <a:prstGeom prst="ellipse">
            <a:avLst/>
          </a:prstGeom>
          <a:solidFill>
            <a:srgbClr val="261916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“Não foi combativa, foi construtiva.”</a:t>
            </a:r>
          </a:p>
        </p:txBody>
      </p:sp>
    </p:spTree>
    <p:extLst>
      <p:ext uri="{BB962C8B-B14F-4D97-AF65-F5344CB8AC3E}">
        <p14:creationId xmlns:p14="http://schemas.microsoft.com/office/powerpoint/2010/main" val="34744752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5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776792" y="929879"/>
            <a:ext cx="7141381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Mundo em Ebulição (1930 – 1945)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972316B-91FC-75CE-6EA6-C1DBF090085B}"/>
              </a:ext>
            </a:extLst>
          </p:cNvPr>
          <p:cNvSpPr txBox="1"/>
          <p:nvPr/>
        </p:nvSpPr>
        <p:spPr>
          <a:xfrm>
            <a:off x="1617233" y="1898371"/>
            <a:ext cx="6951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1929: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Economia em Ruínas: Crise Cafeeira global 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fim da política do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Café-com-Leite no Brasil.</a:t>
            </a: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CC98329C-E32F-F24C-BFC9-1BB9C9232901}"/>
              </a:ext>
            </a:extLst>
          </p:cNvPr>
          <p:cNvCxnSpPr>
            <a:cxnSpLocks/>
          </p:cNvCxnSpPr>
          <p:nvPr/>
        </p:nvCxnSpPr>
        <p:spPr>
          <a:xfrm>
            <a:off x="929640" y="1900125"/>
            <a:ext cx="0" cy="3624359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lipse 18">
            <a:extLst>
              <a:ext uri="{FF2B5EF4-FFF2-40B4-BE49-F238E27FC236}">
                <a16:creationId xmlns:a16="http://schemas.microsoft.com/office/drawing/2014/main" id="{7BA50F7E-43AB-8B13-913E-28DD4035A1E4}"/>
              </a:ext>
            </a:extLst>
          </p:cNvPr>
          <p:cNvSpPr/>
          <p:nvPr/>
        </p:nvSpPr>
        <p:spPr>
          <a:xfrm>
            <a:off x="1119282" y="2146867"/>
            <a:ext cx="336990" cy="336990"/>
          </a:xfrm>
          <a:prstGeom prst="ellipse">
            <a:avLst/>
          </a:prstGeom>
          <a:solidFill>
            <a:srgbClr val="5E29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3819EBB-0AD0-1203-54F9-9ED4159F2D43}"/>
              </a:ext>
            </a:extLst>
          </p:cNvPr>
          <p:cNvSpPr txBox="1"/>
          <p:nvPr/>
        </p:nvSpPr>
        <p:spPr>
          <a:xfrm>
            <a:off x="1617233" y="2780298"/>
            <a:ext cx="6951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1930/1937: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Política em Tensão: Revolução de 30 e a subsequente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Ditadura Vargas (Estado Novo).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C9AB4FCE-4742-A550-8CE7-DAFEC74F1C59}"/>
              </a:ext>
            </a:extLst>
          </p:cNvPr>
          <p:cNvSpPr/>
          <p:nvPr/>
        </p:nvSpPr>
        <p:spPr>
          <a:xfrm>
            <a:off x="1119282" y="3028794"/>
            <a:ext cx="336990" cy="336990"/>
          </a:xfrm>
          <a:prstGeom prst="ellipse">
            <a:avLst/>
          </a:prstGeom>
          <a:solidFill>
            <a:srgbClr val="5E29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2596DD6-FD49-24D2-1CCE-03A27FC8AB42}"/>
              </a:ext>
            </a:extLst>
          </p:cNvPr>
          <p:cNvSpPr txBox="1"/>
          <p:nvPr/>
        </p:nvSpPr>
        <p:spPr>
          <a:xfrm>
            <a:off x="1617233" y="3701576"/>
            <a:ext cx="7635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1939: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Mundo em Guerra: Ascensão do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Nazifascismo e a explosão da Segunda Guerra Mundial.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B6E61909-8C3D-275B-BCE1-A73C0B0A8383}"/>
              </a:ext>
            </a:extLst>
          </p:cNvPr>
          <p:cNvSpPr/>
          <p:nvPr/>
        </p:nvSpPr>
        <p:spPr>
          <a:xfrm>
            <a:off x="1119282" y="3950072"/>
            <a:ext cx="336990" cy="336990"/>
          </a:xfrm>
          <a:prstGeom prst="ellipse">
            <a:avLst/>
          </a:prstGeom>
          <a:solidFill>
            <a:srgbClr val="5E29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2DD22FB-5770-610D-633F-CFDEEB6FCF22}"/>
              </a:ext>
            </a:extLst>
          </p:cNvPr>
          <p:cNvSpPr txBox="1"/>
          <p:nvPr/>
        </p:nvSpPr>
        <p:spPr>
          <a:xfrm>
            <a:off x="1617233" y="4583503"/>
            <a:ext cx="8126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5E292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1945: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Medo Atômico: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Bombas de Hiroshima e Nagasaki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inauguram o pessimismo contemporâneo.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9594F395-57E8-5A6B-BC28-14E2448E9042}"/>
              </a:ext>
            </a:extLst>
          </p:cNvPr>
          <p:cNvSpPr/>
          <p:nvPr/>
        </p:nvSpPr>
        <p:spPr>
          <a:xfrm>
            <a:off x="1119282" y="4831999"/>
            <a:ext cx="336990" cy="336990"/>
          </a:xfrm>
          <a:prstGeom prst="ellipse">
            <a:avLst/>
          </a:prstGeom>
          <a:solidFill>
            <a:srgbClr val="5E29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8E31FC0A-56D0-6585-0259-16782C58F239}"/>
              </a:ext>
            </a:extLst>
          </p:cNvPr>
          <p:cNvCxnSpPr>
            <a:cxnSpLocks/>
            <a:stCxn id="19" idx="4"/>
            <a:endCxn id="21" idx="0"/>
          </p:cNvCxnSpPr>
          <p:nvPr/>
        </p:nvCxnSpPr>
        <p:spPr>
          <a:xfrm>
            <a:off x="1287777" y="2483857"/>
            <a:ext cx="0" cy="54493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EE8CC999-9E38-E6A9-37AF-60D468340250}"/>
              </a:ext>
            </a:extLst>
          </p:cNvPr>
          <p:cNvCxnSpPr>
            <a:cxnSpLocks/>
            <a:stCxn id="21" idx="4"/>
            <a:endCxn id="23" idx="0"/>
          </p:cNvCxnSpPr>
          <p:nvPr/>
        </p:nvCxnSpPr>
        <p:spPr>
          <a:xfrm>
            <a:off x="1287777" y="3365784"/>
            <a:ext cx="0" cy="584288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22ABC34A-C04A-083B-21BA-1DC49605390B}"/>
              </a:ext>
            </a:extLst>
          </p:cNvPr>
          <p:cNvCxnSpPr>
            <a:cxnSpLocks/>
            <a:stCxn id="23" idx="4"/>
            <a:endCxn id="25" idx="0"/>
          </p:cNvCxnSpPr>
          <p:nvPr/>
        </p:nvCxnSpPr>
        <p:spPr>
          <a:xfrm>
            <a:off x="1287777" y="4287062"/>
            <a:ext cx="0" cy="544937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9655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9" grpId="0" animBg="1"/>
      <p:bldP spid="20" grpId="0"/>
      <p:bldP spid="21" grpId="0" animBg="1"/>
      <p:bldP spid="22" grpId="0"/>
      <p:bldP spid="23" grpId="0" animBg="1"/>
      <p:bldP spid="24" grpId="0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2714513" y="610997"/>
            <a:ext cx="6762974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Dois Caminhos do Modernismo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FC8C21-7391-EA28-93CF-EF79EFDED443}"/>
              </a:ext>
            </a:extLst>
          </p:cNvPr>
          <p:cNvSpPr txBox="1"/>
          <p:nvPr/>
        </p:nvSpPr>
        <p:spPr>
          <a:xfrm>
            <a:off x="1035701" y="2529361"/>
            <a:ext cx="4425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 voltado para o Social e o exterior.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D8B3341-525B-0621-185F-4943A4122E05}"/>
              </a:ext>
            </a:extLst>
          </p:cNvPr>
          <p:cNvSpPr txBox="1"/>
          <p:nvPr/>
        </p:nvSpPr>
        <p:spPr>
          <a:xfrm>
            <a:off x="892842" y="3616989"/>
            <a:ext cx="4711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Regionalismo, denúncia da seca nordestina, fome e cangaço.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C886293-4798-9E45-EF13-B7E17D63BF3C}"/>
              </a:ext>
            </a:extLst>
          </p:cNvPr>
          <p:cNvSpPr txBox="1"/>
          <p:nvPr/>
        </p:nvSpPr>
        <p:spPr>
          <a:xfrm>
            <a:off x="2172523" y="1767456"/>
            <a:ext cx="2152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Prosa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37B8BF8-585B-6FE1-4E5E-229281B19344}"/>
              </a:ext>
            </a:extLst>
          </p:cNvPr>
          <p:cNvSpPr txBox="1"/>
          <p:nvPr/>
        </p:nvSpPr>
        <p:spPr>
          <a:xfrm>
            <a:off x="816141" y="4704617"/>
            <a:ext cx="4711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Retrata o homem esmagado pelo meio e pelo capitalismo.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3C8FFA3-7D63-8234-33EB-B8D95BBD2C88}"/>
              </a:ext>
            </a:extLst>
          </p:cNvPr>
          <p:cNvSpPr txBox="1"/>
          <p:nvPr/>
        </p:nvSpPr>
        <p:spPr>
          <a:xfrm>
            <a:off x="6690825" y="2529361"/>
            <a:ext cx="4425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Foco voltado para o Espiritual, o existencial e o interior.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176DE36-52A5-CD5D-EF94-B3D45AE44F99}"/>
              </a:ext>
            </a:extLst>
          </p:cNvPr>
          <p:cNvSpPr txBox="1"/>
          <p:nvPr/>
        </p:nvSpPr>
        <p:spPr>
          <a:xfrm>
            <a:off x="6547966" y="3616989"/>
            <a:ext cx="4711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Investigação profunda sobre o tempo, a morte e o papel do artista.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F9BF3CD-0EEC-22EA-D9C2-57112EA1D49F}"/>
              </a:ext>
            </a:extLst>
          </p:cNvPr>
          <p:cNvSpPr txBox="1"/>
          <p:nvPr/>
        </p:nvSpPr>
        <p:spPr>
          <a:xfrm>
            <a:off x="7827647" y="1767456"/>
            <a:ext cx="2152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Poesia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06BF3C7-7AAA-F702-BA61-578A9958E989}"/>
              </a:ext>
            </a:extLst>
          </p:cNvPr>
          <p:cNvSpPr txBox="1"/>
          <p:nvPr/>
        </p:nvSpPr>
        <p:spPr>
          <a:xfrm>
            <a:off x="6547965" y="4598803"/>
            <a:ext cx="4711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Retorno reflexivo à métrica, ao soneto e à melancolia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neossimbolista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D77D2C6C-4E76-498F-5A4E-A8C2E89E7837}"/>
              </a:ext>
            </a:extLst>
          </p:cNvPr>
          <p:cNvCxnSpPr>
            <a:cxnSpLocks/>
          </p:cNvCxnSpPr>
          <p:nvPr/>
        </p:nvCxnSpPr>
        <p:spPr>
          <a:xfrm>
            <a:off x="6096000" y="1767456"/>
            <a:ext cx="0" cy="4275438"/>
          </a:xfrm>
          <a:prstGeom prst="line">
            <a:avLst/>
          </a:prstGeom>
          <a:ln>
            <a:solidFill>
              <a:srgbClr val="6F293E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69804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3" grpId="0"/>
      <p:bldP spid="14" grpId="0"/>
      <p:bldP spid="15" grpId="0"/>
      <p:bldP spid="16" grpId="0"/>
      <p:bldP spid="18" grpId="0"/>
      <p:bldP spid="26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682045" y="610997"/>
            <a:ext cx="4979891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Terra Ensina a Escrever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FC8C21-7391-EA28-93CF-EF79EFDED443}"/>
              </a:ext>
            </a:extLst>
          </p:cNvPr>
          <p:cNvSpPr txBox="1"/>
          <p:nvPr/>
        </p:nvSpPr>
        <p:spPr>
          <a:xfrm>
            <a:off x="682044" y="1338569"/>
            <a:ext cx="6027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Pioneiro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José Américo de Almeida inaugura a fase com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Bagaceira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(1928), explorando os retirantes.</a:t>
            </a:r>
          </a:p>
        </p:txBody>
      </p:sp>
      <p:pic>
        <p:nvPicPr>
          <p:cNvPr id="17" name="Imagem 16" descr="Desenho de uma árvore&#10;&#10;O conteúdo gerado por IA pode estar incorreto.">
            <a:extLst>
              <a:ext uri="{FF2B5EF4-FFF2-40B4-BE49-F238E27FC236}">
                <a16:creationId xmlns:a16="http://schemas.microsoft.com/office/drawing/2014/main" id="{A93F56C1-A440-90B2-18F1-24BCF6810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732" y="725745"/>
            <a:ext cx="5634625" cy="3756417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618C80AE-DF24-AAC6-5200-F5DECCBEE8DB}"/>
              </a:ext>
            </a:extLst>
          </p:cNvPr>
          <p:cNvSpPr txBox="1"/>
          <p:nvPr/>
        </p:nvSpPr>
        <p:spPr>
          <a:xfrm>
            <a:off x="2284951" y="2578206"/>
            <a:ext cx="4163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Drama Social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Rachel de Queiroz descreve a seca catastrófica em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Quinze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3C3C5F0-1C88-3A92-B964-7CC4A8846CFB}"/>
              </a:ext>
            </a:extLst>
          </p:cNvPr>
          <p:cNvSpPr txBox="1"/>
          <p:nvPr/>
        </p:nvSpPr>
        <p:spPr>
          <a:xfrm>
            <a:off x="3695727" y="3790188"/>
            <a:ext cx="5715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Engrenagem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José Lins do Rego narra a decadência das usinas açucareiras em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Menino de Engenho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C19912D-6CA2-E9DE-0A52-44744B525E2F}"/>
              </a:ext>
            </a:extLst>
          </p:cNvPr>
          <p:cNvSpPr txBox="1"/>
          <p:nvPr/>
        </p:nvSpPr>
        <p:spPr>
          <a:xfrm>
            <a:off x="6059853" y="4976422"/>
            <a:ext cx="5546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Aridez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Graciliano Ramos atinge o ápice da linguagem seca e objetiva em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Vidas Secas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30566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682045" y="610997"/>
            <a:ext cx="6713165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Além do Sertão: Cidades e Mentes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FC8C21-7391-EA28-93CF-EF79EFDED443}"/>
              </a:ext>
            </a:extLst>
          </p:cNvPr>
          <p:cNvSpPr txBox="1"/>
          <p:nvPr/>
        </p:nvSpPr>
        <p:spPr>
          <a:xfrm>
            <a:off x="682044" y="1338569"/>
            <a:ext cx="6713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Povo Retratado: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Jorge Amado dá voz à cultura popular e aos marginalizados urbanos (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Capitães da Areia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pic>
        <p:nvPicPr>
          <p:cNvPr id="1026" name="Picture 2" descr="Capitães Da Areia">
            <a:extLst>
              <a:ext uri="{FF2B5EF4-FFF2-40B4-BE49-F238E27FC236}">
                <a16:creationId xmlns:a16="http://schemas.microsoft.com/office/drawing/2014/main" id="{8EEB15C6-7520-1B7E-8C4F-CB510DD68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5424">
            <a:off x="7957298" y="1250042"/>
            <a:ext cx="3217639" cy="4636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F8EA83EB-81B1-0AAF-9C3A-9761F178E255}"/>
              </a:ext>
            </a:extLst>
          </p:cNvPr>
          <p:cNvSpPr txBox="1"/>
          <p:nvPr/>
        </p:nvSpPr>
        <p:spPr>
          <a:xfrm>
            <a:off x="682044" y="2550912"/>
            <a:ext cx="6027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Prosa Urbana: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Érico Veríssimo narra os tipos, a formação e os problemas da cidade grande.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996E1B4-C005-48AE-8342-C6014C807825}"/>
              </a:ext>
            </a:extLst>
          </p:cNvPr>
          <p:cNvSpPr txBox="1"/>
          <p:nvPr/>
        </p:nvSpPr>
        <p:spPr>
          <a:xfrm>
            <a:off x="682044" y="3761282"/>
            <a:ext cx="6027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Prosa Intimista: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Lúcio Cardoso incorpora Freud para desvendar angústias psicanalíticas.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F3641BC-C893-2469-9B8C-781CCB6444E8}"/>
              </a:ext>
            </a:extLst>
          </p:cNvPr>
          <p:cNvSpPr txBox="1"/>
          <p:nvPr/>
        </p:nvSpPr>
        <p:spPr>
          <a:xfrm>
            <a:off x="682044" y="5180081"/>
            <a:ext cx="6438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5E292C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“Até mesmo Pedro Bala, que nunca tivera inveja de nenhum porque era o chefe de todos.”</a:t>
            </a:r>
          </a:p>
        </p:txBody>
      </p:sp>
    </p:spTree>
    <p:extLst>
      <p:ext uri="{BB962C8B-B14F-4D97-AF65-F5344CB8AC3E}">
        <p14:creationId xmlns:p14="http://schemas.microsoft.com/office/powerpoint/2010/main" val="222206921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15" grpId="0"/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D9A2524-FA89-494E-FAE0-3B94EE50849D}"/>
              </a:ext>
            </a:extLst>
          </p:cNvPr>
          <p:cNvCxnSpPr>
            <a:cxnSpLocks/>
          </p:cNvCxnSpPr>
          <p:nvPr/>
        </p:nvCxnSpPr>
        <p:spPr>
          <a:xfrm>
            <a:off x="567018" y="268937"/>
            <a:ext cx="110579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36581A9-88C1-72C3-4F21-915763A415BF}"/>
              </a:ext>
            </a:extLst>
          </p:cNvPr>
          <p:cNvCxnSpPr>
            <a:cxnSpLocks/>
          </p:cNvCxnSpPr>
          <p:nvPr/>
        </p:nvCxnSpPr>
        <p:spPr>
          <a:xfrm flipV="1">
            <a:off x="242047" y="53788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ED51B9-B739-7012-78F2-0F25307EF641}"/>
              </a:ext>
            </a:extLst>
          </p:cNvPr>
          <p:cNvCxnSpPr>
            <a:cxnSpLocks/>
          </p:cNvCxnSpPr>
          <p:nvPr/>
        </p:nvCxnSpPr>
        <p:spPr>
          <a:xfrm>
            <a:off x="461683" y="6687671"/>
            <a:ext cx="112686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D0096AD-07D6-E6F7-3D6B-A26C4BC5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663">
            <a:off x="-82924" y="57146"/>
            <a:ext cx="847163" cy="564775"/>
          </a:xfrm>
          <a:prstGeom prst="rect">
            <a:avLst/>
          </a:prstGeom>
        </p:spPr>
      </p:pic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404EED51-AA06-FA58-DB45-1C769155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41194" y="6306675"/>
            <a:ext cx="847163" cy="564775"/>
          </a:xfrm>
          <a:prstGeom prst="rect">
            <a:avLst/>
          </a:prstGeom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EF3B9E3-97F4-27D3-98E6-9FA809CB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337" flipH="1">
            <a:off x="11427762" y="57147"/>
            <a:ext cx="847163" cy="564775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CC88B03-BE47-6392-9FB1-BF5129A1F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9526" flipH="1">
            <a:off x="11471199" y="6274723"/>
            <a:ext cx="847163" cy="56477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B715AD0-1A1C-3663-BA95-E9230F3AE8ED}"/>
              </a:ext>
            </a:extLst>
          </p:cNvPr>
          <p:cNvCxnSpPr>
            <a:cxnSpLocks/>
          </p:cNvCxnSpPr>
          <p:nvPr/>
        </p:nvCxnSpPr>
        <p:spPr>
          <a:xfrm flipV="1">
            <a:off x="11914094" y="519953"/>
            <a:ext cx="0" cy="5818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A28EEEA-7CEA-9081-E37F-A342BB04A338}"/>
              </a:ext>
            </a:extLst>
          </p:cNvPr>
          <p:cNvSpPr/>
          <p:nvPr/>
        </p:nvSpPr>
        <p:spPr>
          <a:xfrm>
            <a:off x="2714513" y="610997"/>
            <a:ext cx="6762974" cy="556047"/>
          </a:xfrm>
          <a:prstGeom prst="roundRect">
            <a:avLst>
              <a:gd name="adj" fmla="val 0"/>
            </a:avLst>
          </a:prstGeom>
          <a:solidFill>
            <a:srgbClr val="5E292C"/>
          </a:solidFill>
          <a:ln>
            <a:solidFill>
              <a:schemeClr val="tx1"/>
            </a:solidFill>
          </a:ln>
          <a:effectLst>
            <a:outerShdw dist="635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Quatro Faces de Drummond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D8B3341-525B-0621-185F-4943A4122E05}"/>
              </a:ext>
            </a:extLst>
          </p:cNvPr>
          <p:cNvSpPr txBox="1"/>
          <p:nvPr/>
        </p:nvSpPr>
        <p:spPr>
          <a:xfrm>
            <a:off x="2682137" y="1572296"/>
            <a:ext cx="35323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Irônica (O Gauche)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sentimento de inadequação e deslocamento social perante o mundo.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37B8BF8-585B-6FE1-4E5E-229281B19344}"/>
              </a:ext>
            </a:extLst>
          </p:cNvPr>
          <p:cNvSpPr txBox="1"/>
          <p:nvPr/>
        </p:nvSpPr>
        <p:spPr>
          <a:xfrm>
            <a:off x="8194812" y="1536078"/>
            <a:ext cx="30301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Engajamento antifascista e empatia perante a guerra 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Rosa do Povo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176DE36-52A5-CD5D-EF94-B3D45AE44F99}"/>
              </a:ext>
            </a:extLst>
          </p:cNvPr>
          <p:cNvSpPr txBox="1"/>
          <p:nvPr/>
        </p:nvSpPr>
        <p:spPr>
          <a:xfrm>
            <a:off x="2680854" y="4081955"/>
            <a:ext cx="3286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Metafísica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fase filosófica e pessimista.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reflexão profunda sobre o tempo e a morte.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06BF3C7-7AAA-F702-BA61-578A9958E989}"/>
              </a:ext>
            </a:extLst>
          </p:cNvPr>
          <p:cNvSpPr txBox="1"/>
          <p:nvPr/>
        </p:nvSpPr>
        <p:spPr>
          <a:xfrm>
            <a:off x="8092625" y="4184891"/>
            <a:ext cx="39676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Retrospectiva</a:t>
            </a:r>
            <a:b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Memórias melancólicas da família, dos amigos e da infância em Minas Gerais.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D77D2C6C-4E76-498F-5A4E-A8C2E89E7837}"/>
              </a:ext>
            </a:extLst>
          </p:cNvPr>
          <p:cNvCxnSpPr>
            <a:cxnSpLocks/>
          </p:cNvCxnSpPr>
          <p:nvPr/>
        </p:nvCxnSpPr>
        <p:spPr>
          <a:xfrm>
            <a:off x="6096000" y="1767456"/>
            <a:ext cx="0" cy="4275438"/>
          </a:xfrm>
          <a:prstGeom prst="line">
            <a:avLst/>
          </a:prstGeom>
          <a:ln>
            <a:solidFill>
              <a:srgbClr val="6F293E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D53B9E97-2F48-C826-DDC3-FFF907C20B23}"/>
              </a:ext>
            </a:extLst>
          </p:cNvPr>
          <p:cNvCxnSpPr>
            <a:cxnSpLocks/>
          </p:cNvCxnSpPr>
          <p:nvPr/>
        </p:nvCxnSpPr>
        <p:spPr>
          <a:xfrm flipH="1">
            <a:off x="1470212" y="3804335"/>
            <a:ext cx="9254938" cy="0"/>
          </a:xfrm>
          <a:prstGeom prst="line">
            <a:avLst/>
          </a:prstGeom>
          <a:ln>
            <a:solidFill>
              <a:srgbClr val="6F293E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ângulo 21">
            <a:extLst>
              <a:ext uri="{FF2B5EF4-FFF2-40B4-BE49-F238E27FC236}">
                <a16:creationId xmlns:a16="http://schemas.microsoft.com/office/drawing/2014/main" id="{8A5F904D-5B4D-CAD0-FDBD-7F29ADFDF93B}"/>
              </a:ext>
            </a:extLst>
          </p:cNvPr>
          <p:cNvSpPr/>
          <p:nvPr/>
        </p:nvSpPr>
        <p:spPr>
          <a:xfrm>
            <a:off x="1267091" y="1923174"/>
            <a:ext cx="1239025" cy="1239025"/>
          </a:xfrm>
          <a:custGeom>
            <a:avLst/>
            <a:gdLst>
              <a:gd name="connsiteX0" fmla="*/ 0 w 1703174"/>
              <a:gd name="connsiteY0" fmla="*/ 0 h 1703174"/>
              <a:gd name="connsiteX1" fmla="*/ 1703174 w 1703174"/>
              <a:gd name="connsiteY1" fmla="*/ 0 h 1703174"/>
              <a:gd name="connsiteX2" fmla="*/ 1703174 w 1703174"/>
              <a:gd name="connsiteY2" fmla="*/ 1703174 h 1703174"/>
              <a:gd name="connsiteX3" fmla="*/ 0 w 1703174"/>
              <a:gd name="connsiteY3" fmla="*/ 1703174 h 1703174"/>
              <a:gd name="connsiteX4" fmla="*/ 0 w 1703174"/>
              <a:gd name="connsiteY4" fmla="*/ 0 h 1703174"/>
              <a:gd name="connsiteX0" fmla="*/ 0 w 1703174"/>
              <a:gd name="connsiteY0" fmla="*/ 0 h 1703174"/>
              <a:gd name="connsiteX1" fmla="*/ 1566014 w 1703174"/>
              <a:gd name="connsiteY1" fmla="*/ 560070 h 1703174"/>
              <a:gd name="connsiteX2" fmla="*/ 1703174 w 1703174"/>
              <a:gd name="connsiteY2" fmla="*/ 1703174 h 1703174"/>
              <a:gd name="connsiteX3" fmla="*/ 0 w 1703174"/>
              <a:gd name="connsiteY3" fmla="*/ 1703174 h 1703174"/>
              <a:gd name="connsiteX4" fmla="*/ 0 w 1703174"/>
              <a:gd name="connsiteY4" fmla="*/ 0 h 170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3174" h="1703174">
                <a:moveTo>
                  <a:pt x="0" y="0"/>
                </a:moveTo>
                <a:lnTo>
                  <a:pt x="1566014" y="560070"/>
                </a:lnTo>
                <a:lnTo>
                  <a:pt x="1703174" y="1703174"/>
                </a:lnTo>
                <a:lnTo>
                  <a:pt x="0" y="1703174"/>
                </a:lnTo>
                <a:lnTo>
                  <a:pt x="0" y="0"/>
                </a:lnTo>
                <a:close/>
              </a:path>
            </a:pathLst>
          </a:custGeom>
          <a:solidFill>
            <a:srgbClr val="3926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C957DF7F-8AF8-01AE-89C8-250B575AD525}"/>
              </a:ext>
            </a:extLst>
          </p:cNvPr>
          <p:cNvSpPr/>
          <p:nvPr/>
        </p:nvSpPr>
        <p:spPr>
          <a:xfrm>
            <a:off x="4953004" y="3484220"/>
            <a:ext cx="2285992" cy="895425"/>
          </a:xfrm>
          <a:prstGeom prst="ellipse">
            <a:avLst/>
          </a:prstGeom>
          <a:solidFill>
            <a:srgbClr val="3926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Drummond</a:t>
            </a:r>
          </a:p>
        </p:txBody>
      </p:sp>
      <p:pic>
        <p:nvPicPr>
          <p:cNvPr id="25" name="Imagem 24" descr="Desenho de um cachorro&#10;&#10;O conteúdo gerado por IA pode estar incorreto.">
            <a:extLst>
              <a:ext uri="{FF2B5EF4-FFF2-40B4-BE49-F238E27FC236}">
                <a16:creationId xmlns:a16="http://schemas.microsoft.com/office/drawing/2014/main" id="{C3AC860B-F4E7-89C8-4925-DA2FE1637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432" y="1569712"/>
            <a:ext cx="2945127" cy="1963418"/>
          </a:xfrm>
          <a:prstGeom prst="rect">
            <a:avLst/>
          </a:prstGeom>
        </p:spPr>
      </p:pic>
      <p:pic>
        <p:nvPicPr>
          <p:cNvPr id="30" name="Imagem 29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02928DAB-FB7E-FEDB-A1B6-1B09927FC1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354" y="4147386"/>
            <a:ext cx="1437039" cy="2155559"/>
          </a:xfrm>
          <a:prstGeom prst="rect">
            <a:avLst/>
          </a:prstGeom>
        </p:spPr>
      </p:pic>
      <p:pic>
        <p:nvPicPr>
          <p:cNvPr id="32" name="Imagem 31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02FC2D04-CE5F-D44B-FB56-1DA90F9CFA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873" y="3804335"/>
            <a:ext cx="1766939" cy="265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4466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15" grpId="0"/>
      <p:bldP spid="18" grpId="0"/>
      <p:bldP spid="28" grpId="0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1263</Words>
  <Application>Microsoft Office PowerPoint</Application>
  <PresentationFormat>Widescreen</PresentationFormat>
  <Paragraphs>103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Lívio Batista</cp:lastModifiedBy>
  <cp:revision>6</cp:revision>
  <dcterms:created xsi:type="dcterms:W3CDTF">2026-05-12T13:27:27Z</dcterms:created>
  <dcterms:modified xsi:type="dcterms:W3CDTF">2026-05-18T19:24:40Z</dcterms:modified>
</cp:coreProperties>
</file>