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4768"/>
    <a:srgbClr val="72C436"/>
    <a:srgbClr val="FFE5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7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3C81B0-ABFA-B9C3-89FD-EE6033CAA5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95BD9F7-0F1B-DA50-9734-B89CF16FF6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E8502BE-1276-AC64-F008-FBFEE734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53BA-98E8-4826-8232-BAEBA8C5032D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198229D-83E7-1B1E-7AC6-919E9A958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D994B1-F6B6-B883-C0E7-A3AC0B71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D4D-A1CF-46D4-9D2A-72BDB8123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8612689"/>
      </p:ext>
    </p:extLst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0769C5-4A71-1916-CEC9-720896378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C1F892D-A821-7A13-6CA4-36DEE8838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7BD496-C7A6-DC9A-03D3-2F480514C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53BA-98E8-4826-8232-BAEBA8C5032D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305B0A2-FAAC-BC25-44C0-66E41E744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24F259-87DC-7B80-E404-C33C6A281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D4D-A1CF-46D4-9D2A-72BDB8123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5968199"/>
      </p:ext>
    </p:extLst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3196D73-63FE-3300-57F1-E615E3A5AE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F6A1D5E-6714-C10C-EE56-D80B8276A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12C3495-52E1-A514-DC1E-C726394EC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53BA-98E8-4826-8232-BAEBA8C5032D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A1BEC89-9D84-7612-8F96-5902EDE80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C80E63C-626B-BC9B-F6E5-0610E03AE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D4D-A1CF-46D4-9D2A-72BDB8123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858938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DC6354-A291-F404-434B-A52FC472B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201970-C95D-CD36-6008-680D6ECBD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8141765-5614-4692-C1BB-D8E997D8E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53BA-98E8-4826-8232-BAEBA8C5032D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2E1F4A-DBC6-CA12-F671-3B793817B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91D9056-7F05-142C-41A1-E953087F3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D4D-A1CF-46D4-9D2A-72BDB8123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3076673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C881E2-5630-8CAA-D1C8-1EE366C8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A546BC-42F8-E4C2-7E68-98318C8889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F290D99-CFB8-165A-38A6-6BBCC2D92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53BA-98E8-4826-8232-BAEBA8C5032D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8CF30FF-FD30-8FF0-456D-F9CB05FF4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3600D23-2234-26DF-BDE9-16FC6F2FA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D4D-A1CF-46D4-9D2A-72BDB8123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6063192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BF7D22-888E-0298-F5AD-56637DF78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78FA64-C27B-6DD5-4881-F234A8EE84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4195327-F510-F239-83BA-7FDD51AFD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9365CBA-F60A-C147-33D2-438815AB3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53BA-98E8-4826-8232-BAEBA8C5032D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ACDB914-8DF5-F42F-6E2E-47815996C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A40708E-BDD5-B8BE-C44E-C36F51311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D4D-A1CF-46D4-9D2A-72BDB8123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9424344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9F8CBD-57BC-3D88-9D91-1A537C2C6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BD5C123-E4E1-328C-3DC8-27DF58DA5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64B2FAE-0C01-BA3C-B8E7-A7AC5A4B6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7008A27-04AD-ED0B-16DB-10C8A8ADC9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4CF208E-687E-3DAB-DF77-B2E5EA7905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BCA521A-2703-2262-FA2F-E3D6288D4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53BA-98E8-4826-8232-BAEBA8C5032D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41337BC-01CA-43B7-E87D-0D543612E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E272A73-2D52-A393-9212-B08FCCCC9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D4D-A1CF-46D4-9D2A-72BDB8123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0277511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CB5C7C-2B94-746D-5232-9ABE05DF1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76B5060-BEAE-BCB7-0E29-589D48210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53BA-98E8-4826-8232-BAEBA8C5032D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A9A1984-AA74-5679-BCC3-89A1E033C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5048850-D238-8F02-D84C-6D1268FC4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D4D-A1CF-46D4-9D2A-72BDB8123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398583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1228551-19D1-D755-5801-F8B678334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53BA-98E8-4826-8232-BAEBA8C5032D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64D3159-CABA-4C74-C03E-C34EFF4E5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ADB5739-B8BC-34E1-527D-685CA24B1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D4D-A1CF-46D4-9D2A-72BDB8123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176001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8B9143-A8C4-72C5-D8AF-E128FEA69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C0C375D-23CB-1A71-4FAB-286900B8E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ACE850D-9A44-95A3-819C-56FF76BF4A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B0C0080-3D77-9D53-6856-63845DF80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53BA-98E8-4826-8232-BAEBA8C5032D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483665D-8364-50BD-3540-68FE33477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887EB28-5BF5-9A5F-9F38-05D61A049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D4D-A1CF-46D4-9D2A-72BDB8123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3809839"/>
      </p:ext>
    </p:extLst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DF8321-9A4F-6483-DBFF-C9356FADB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71D3234-0124-2888-EF43-5406054647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59955C2-3077-4996-F452-0EC5E18A2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BD3A5AB-BA5D-DAAF-50D5-929F1B50E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53BA-98E8-4826-8232-BAEBA8C5032D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C6D4AFA-42E1-CA05-B246-430098C8E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2A856EB-5AD1-1E54-845F-10A6BC8C8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ED4D-A1CF-46D4-9D2A-72BDB8123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5830445"/>
      </p:ext>
    </p:extLst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5989EEC-B192-0899-9E2C-40C06B37E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959B4C2-8A67-92AA-6631-E3BBB0C73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72AF8F5-47F0-FA7F-760E-03860B2B0D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8453BA-98E8-4826-8232-BAEBA8C5032D}" type="datetimeFigureOut">
              <a:rPr lang="pt-BR" smtClean="0"/>
              <a:t>23/03/2026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2932A4-477B-2B79-A311-5D7E262705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597435-6E92-E8D0-29FD-A8F76964C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3FED4D-A1CF-46D4-9D2A-72BDB8123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9409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F8AEAF7-DC86-4AD5-BA0B-BEC41B648976}"/>
              </a:ext>
            </a:extLst>
          </p:cNvPr>
          <p:cNvSpPr txBox="1"/>
          <p:nvPr/>
        </p:nvSpPr>
        <p:spPr>
          <a:xfrm>
            <a:off x="1001716" y="1472567"/>
            <a:ext cx="3424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Aula 009|9</a:t>
            </a:r>
            <a:r>
              <a:rPr lang="pt-BR" sz="320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º Ano</a:t>
            </a:r>
            <a:endParaRPr lang="pt-BR" sz="3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CC9D0EFE-68C2-0968-8C76-265087CA6049}"/>
              </a:ext>
            </a:extLst>
          </p:cNvPr>
          <p:cNvSpPr/>
          <p:nvPr/>
        </p:nvSpPr>
        <p:spPr>
          <a:xfrm>
            <a:off x="858017" y="1472567"/>
            <a:ext cx="3390915" cy="578702"/>
          </a:xfrm>
          <a:prstGeom prst="roundRect">
            <a:avLst>
              <a:gd name="adj" fmla="val 254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DD8C2B6-D2B6-D5D3-DDC9-407E65FC7E48}"/>
              </a:ext>
            </a:extLst>
          </p:cNvPr>
          <p:cNvSpPr txBox="1"/>
          <p:nvPr/>
        </p:nvSpPr>
        <p:spPr>
          <a:xfrm>
            <a:off x="858017" y="3268040"/>
            <a:ext cx="30667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Genética</a:t>
            </a:r>
            <a:endParaRPr lang="pt-BR" sz="6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60924E56-DD60-6F84-7D66-7407C95BEFB5}"/>
              </a:ext>
            </a:extLst>
          </p:cNvPr>
          <p:cNvSpPr txBox="1"/>
          <p:nvPr/>
        </p:nvSpPr>
        <p:spPr>
          <a:xfrm>
            <a:off x="858017" y="4042401"/>
            <a:ext cx="3066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Leis de Mendel</a:t>
            </a:r>
          </a:p>
        </p:txBody>
      </p:sp>
    </p:spTree>
    <p:extLst>
      <p:ext uri="{BB962C8B-B14F-4D97-AF65-F5344CB8AC3E}">
        <p14:creationId xmlns:p14="http://schemas.microsoft.com/office/powerpoint/2010/main" val="155929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26BCF247-9FB4-8D25-B4D9-45F2ACD2B023}"/>
              </a:ext>
            </a:extLst>
          </p:cNvPr>
          <p:cNvSpPr/>
          <p:nvPr/>
        </p:nvSpPr>
        <p:spPr>
          <a:xfrm>
            <a:off x="761158" y="867888"/>
            <a:ext cx="2002133" cy="653731"/>
          </a:xfrm>
          <a:prstGeom prst="roundRect">
            <a:avLst/>
          </a:prstGeom>
          <a:solidFill>
            <a:srgbClr val="EF4768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Genética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BAAE0CF-7789-FB74-BECA-5A6445A7B190}"/>
              </a:ext>
            </a:extLst>
          </p:cNvPr>
          <p:cNvSpPr txBox="1"/>
          <p:nvPr/>
        </p:nvSpPr>
        <p:spPr>
          <a:xfrm>
            <a:off x="751579" y="2166534"/>
            <a:ext cx="5673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Alelo dominante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 o gene que determina uma característica hereditária e “encobre” o efeito do outro.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2F6085D8-127D-0496-9819-A67A0BB83E86}"/>
              </a:ext>
            </a:extLst>
          </p:cNvPr>
          <p:cNvSpPr/>
          <p:nvPr/>
        </p:nvSpPr>
        <p:spPr>
          <a:xfrm>
            <a:off x="769138" y="1586245"/>
            <a:ext cx="4000570" cy="483272"/>
          </a:xfrm>
          <a:prstGeom prst="roundRect">
            <a:avLst/>
          </a:prstGeom>
          <a:solidFill>
            <a:srgbClr val="72C436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Alelo Dominante e Recessivo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4676377-EE7C-BEDB-C1FD-3B90333FEFE6}"/>
              </a:ext>
            </a:extLst>
          </p:cNvPr>
          <p:cNvSpPr txBox="1"/>
          <p:nvPr/>
        </p:nvSpPr>
        <p:spPr>
          <a:xfrm>
            <a:off x="751580" y="3412370"/>
            <a:ext cx="50190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highlight>
                  <a:srgbClr val="17A6DA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 representado por letras maiúsculas: (AA, BB, CC,...)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566EF33-2CDC-7ACC-C217-57BA94C5F408}"/>
              </a:ext>
            </a:extLst>
          </p:cNvPr>
          <p:cNvSpPr txBox="1"/>
          <p:nvPr/>
        </p:nvSpPr>
        <p:spPr>
          <a:xfrm>
            <a:off x="742508" y="4477631"/>
            <a:ext cx="5673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Alelo recessivo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 aquele que se expressa apenas em dose dupla.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5FE5928-AE87-4E6C-58D3-ABAFF31F2C60}"/>
              </a:ext>
            </a:extLst>
          </p:cNvPr>
          <p:cNvSpPr txBox="1"/>
          <p:nvPr/>
        </p:nvSpPr>
        <p:spPr>
          <a:xfrm>
            <a:off x="742509" y="5328538"/>
            <a:ext cx="50190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highlight>
                  <a:srgbClr val="17A6DA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 representado por letras minúsculas: (aa, </a:t>
            </a:r>
            <a:r>
              <a:rPr lang="pt-BR" sz="2400" dirty="0" err="1">
                <a:solidFill>
                  <a:schemeClr val="bg1"/>
                </a:solidFill>
                <a:highlight>
                  <a:srgbClr val="17A6DA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bb</a:t>
            </a:r>
            <a:r>
              <a:rPr lang="pt-BR" sz="2400" dirty="0">
                <a:solidFill>
                  <a:schemeClr val="bg1"/>
                </a:solidFill>
                <a:highlight>
                  <a:srgbClr val="17A6DA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400" dirty="0" err="1">
                <a:solidFill>
                  <a:schemeClr val="bg1"/>
                </a:solidFill>
                <a:highlight>
                  <a:srgbClr val="17A6DA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cc</a:t>
            </a:r>
            <a:r>
              <a:rPr lang="pt-BR" sz="2400" dirty="0">
                <a:solidFill>
                  <a:schemeClr val="bg1"/>
                </a:solidFill>
                <a:highlight>
                  <a:srgbClr val="17A6DA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,...)</a:t>
            </a:r>
          </a:p>
        </p:txBody>
      </p:sp>
    </p:spTree>
    <p:extLst>
      <p:ext uri="{BB962C8B-B14F-4D97-AF65-F5344CB8AC3E}">
        <p14:creationId xmlns:p14="http://schemas.microsoft.com/office/powerpoint/2010/main" val="201350328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 animBg="1"/>
      <p:bldP spid="7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0FBE3B4F-227B-7E1D-A50A-5E192442A6E5}"/>
              </a:ext>
            </a:extLst>
          </p:cNvPr>
          <p:cNvSpPr/>
          <p:nvPr/>
        </p:nvSpPr>
        <p:spPr>
          <a:xfrm>
            <a:off x="773916" y="762930"/>
            <a:ext cx="4429680" cy="653731"/>
          </a:xfrm>
          <a:prstGeom prst="roundRect">
            <a:avLst/>
          </a:prstGeom>
          <a:solidFill>
            <a:srgbClr val="5195D3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Lei do Monoibridismo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DFD7BC1-EA55-9066-6F05-3B62BF58B69E}"/>
              </a:ext>
            </a:extLst>
          </p:cNvPr>
          <p:cNvSpPr txBox="1"/>
          <p:nvPr/>
        </p:nvSpPr>
        <p:spPr>
          <a:xfrm>
            <a:off x="772406" y="1631762"/>
            <a:ext cx="67612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Mendel decidiu fazer outro experimento, cruzando as linhagens puras das</a:t>
            </a:r>
            <a:r>
              <a:rPr lang="pt-BR" sz="2400" b="0" i="0" u="none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sementes amarelas e verdes, ou seja, a 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Geração Parental.</a:t>
            </a:r>
          </a:p>
          <a:p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resultado mostrou que 100% das sementes eram amarelas;</a:t>
            </a:r>
            <a:endParaRPr lang="pt-BR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9075CB1-CC1F-E971-C2B2-4A0954C39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3039" y="1870309"/>
            <a:ext cx="3037113" cy="3037113"/>
          </a:xfrm>
          <a:prstGeom prst="rect">
            <a:avLst/>
          </a:prstGeom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FC878CD4-B223-E20A-88E1-128D5226AA9E}"/>
              </a:ext>
            </a:extLst>
          </p:cNvPr>
          <p:cNvSpPr txBox="1"/>
          <p:nvPr/>
        </p:nvSpPr>
        <p:spPr>
          <a:xfrm>
            <a:off x="772406" y="4075773"/>
            <a:ext cx="740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Pelo fato de todas sementes serem amarelas constituindo a </a:t>
            </a:r>
            <a:r>
              <a:rPr lang="pt-BR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Geração F1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foi</a:t>
            </a:r>
            <a:r>
              <a:rPr lang="pt-BR" sz="2400" b="0" i="0" u="none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realizado a autofecundação entre elas.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557A0269-8F1E-769C-F8C7-C31811EE1D00}"/>
              </a:ext>
            </a:extLst>
          </p:cNvPr>
          <p:cNvSpPr txBox="1"/>
          <p:nvPr/>
        </p:nvSpPr>
        <p:spPr>
          <a:xfrm>
            <a:off x="772406" y="5010498"/>
            <a:ext cx="8447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Agora, na nova linhagem (Geração F2), os resultados mostraram o reaparecimento das sementes verdes. Em cada 4 sementes, 3 delas eram amarelas (75%) e uma verde (25%);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78916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8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0FBE3B4F-227B-7E1D-A50A-5E192442A6E5}"/>
              </a:ext>
            </a:extLst>
          </p:cNvPr>
          <p:cNvSpPr/>
          <p:nvPr/>
        </p:nvSpPr>
        <p:spPr>
          <a:xfrm>
            <a:off x="773916" y="836831"/>
            <a:ext cx="5005092" cy="653731"/>
          </a:xfrm>
          <a:prstGeom prst="roundRect">
            <a:avLst/>
          </a:prstGeom>
          <a:solidFill>
            <a:srgbClr val="5195D3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Experimentos de Mendel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DFD7BC1-EA55-9066-6F05-3B62BF58B69E}"/>
              </a:ext>
            </a:extLst>
          </p:cNvPr>
          <p:cNvSpPr txBox="1"/>
          <p:nvPr/>
        </p:nvSpPr>
        <p:spPr>
          <a:xfrm>
            <a:off x="772407" y="1757010"/>
            <a:ext cx="613004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Mendel estudou a herança de 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sete características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diferentes em ervilhas, incluindo altura, cor da flor, cor da semente e formato da semente. </a:t>
            </a:r>
          </a:p>
          <a:p>
            <a:pPr algn="just">
              <a:lnSpc>
                <a:spcPct val="100000"/>
              </a:lnSpc>
            </a:pPr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fazer isso, ele </a:t>
            </a:r>
            <a:r>
              <a:rPr lang="pt-BR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primeiro estabeleceu linhagens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ervilhas com duas diferentes formas de uma característica, tal como alta vs. baixa. </a:t>
            </a:r>
          </a:p>
        </p:txBody>
      </p:sp>
      <p:pic>
        <p:nvPicPr>
          <p:cNvPr id="1026" name="Picture 2" descr="Gregor Mendel – Wikipédia, a enciclopédia livre">
            <a:extLst>
              <a:ext uri="{FF2B5EF4-FFF2-40B4-BE49-F238E27FC236}">
                <a16:creationId xmlns:a16="http://schemas.microsoft.com/office/drawing/2014/main" id="{B1CB4806-80DB-B5F7-5F50-EE31CE86A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964" y="1429562"/>
            <a:ext cx="3266392" cy="44331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472BB9BC-4CD8-D804-C3FA-BFF75CB72E68}"/>
              </a:ext>
            </a:extLst>
          </p:cNvPr>
          <p:cNvSpPr/>
          <p:nvPr/>
        </p:nvSpPr>
        <p:spPr>
          <a:xfrm rot="20269099">
            <a:off x="7563748" y="1287447"/>
            <a:ext cx="706517" cy="284231"/>
          </a:xfrm>
          <a:prstGeom prst="rect">
            <a:avLst/>
          </a:prstGeom>
          <a:solidFill>
            <a:srgbClr val="DED4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2DD0B00-9095-48FC-61CE-C009AA69C718}"/>
              </a:ext>
            </a:extLst>
          </p:cNvPr>
          <p:cNvSpPr/>
          <p:nvPr/>
        </p:nvSpPr>
        <p:spPr>
          <a:xfrm rot="501464">
            <a:off x="10540263" y="5518727"/>
            <a:ext cx="706517" cy="284231"/>
          </a:xfrm>
          <a:prstGeom prst="rect">
            <a:avLst/>
          </a:prstGeom>
          <a:solidFill>
            <a:srgbClr val="DED4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D7C0970-01AB-B12B-B0BD-B0957576CE61}"/>
              </a:ext>
            </a:extLst>
          </p:cNvPr>
          <p:cNvSpPr txBox="1"/>
          <p:nvPr/>
        </p:nvSpPr>
        <p:spPr>
          <a:xfrm>
            <a:off x="772407" y="4406703"/>
            <a:ext cx="5732088" cy="16312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 cultivou essas linhagens por algumas gerações até que elas fossem </a:t>
            </a: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puras (sempre produzindo descendentes idênticos aos genitores)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então cruzou-as entre si (</a:t>
            </a: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autofecundação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e observou como as características eram </a:t>
            </a: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herdadas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28C7CE6C-9504-7BA5-26B1-E6DC2ED70BB3}"/>
              </a:ext>
            </a:extLst>
          </p:cNvPr>
          <p:cNvSpPr/>
          <p:nvPr/>
        </p:nvSpPr>
        <p:spPr>
          <a:xfrm>
            <a:off x="7948625" y="4070081"/>
            <a:ext cx="3010158" cy="2222471"/>
          </a:xfrm>
          <a:prstGeom prst="roundRect">
            <a:avLst>
              <a:gd name="adj" fmla="val 9456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autofecundação, os gametas da mesma planta se unem dentro da flor fechada, produzindo sementes que têm uma única planta como “pai” e “mãe”.</a:t>
            </a:r>
            <a:endParaRPr lang="pt-BR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74574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30" grpId="0" animBg="1"/>
      <p:bldP spid="31" grpId="0" animBg="1"/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0FBE3B4F-227B-7E1D-A50A-5E192442A6E5}"/>
              </a:ext>
            </a:extLst>
          </p:cNvPr>
          <p:cNvSpPr/>
          <p:nvPr/>
        </p:nvSpPr>
        <p:spPr>
          <a:xfrm>
            <a:off x="773916" y="762930"/>
            <a:ext cx="4429680" cy="653731"/>
          </a:xfrm>
          <a:prstGeom prst="roundRect">
            <a:avLst/>
          </a:prstGeom>
          <a:solidFill>
            <a:srgbClr val="5195D3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Lei do Monoibridismo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DFD7BC1-EA55-9066-6F05-3B62BF58B69E}"/>
              </a:ext>
            </a:extLst>
          </p:cNvPr>
          <p:cNvSpPr txBox="1"/>
          <p:nvPr/>
        </p:nvSpPr>
        <p:spPr>
          <a:xfrm>
            <a:off x="772406" y="2022659"/>
            <a:ext cx="46385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princípio,</a:t>
            </a:r>
            <a:r>
              <a:rPr lang="pt-BR" sz="2400" b="0" i="0" u="none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Mendel imaginou que a característica para cor verde havia desaparecido, mas ao realizar uma </a:t>
            </a:r>
            <a:r>
              <a:rPr lang="pt-BR" sz="2400" b="1" i="0" u="none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autofecundação</a:t>
            </a:r>
            <a:r>
              <a:rPr lang="pt-BR" sz="2400" b="0" i="0" u="none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 a geração F1, ela reapareceu </a:t>
            </a:r>
            <a:r>
              <a:rPr lang="pt-BR" sz="2400" b="1" i="0" u="none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(geração F2). </a:t>
            </a:r>
          </a:p>
          <a:p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b="0" i="0" u="none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Foi assim que Mendel percebeu a </a:t>
            </a:r>
            <a:r>
              <a:rPr lang="pt-BR" sz="2400" b="1" i="0" u="none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dominância</a:t>
            </a:r>
            <a:r>
              <a:rPr lang="pt-BR" sz="2400" b="0" i="0" u="none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 semente de cor amarela.</a:t>
            </a:r>
            <a:endParaRPr lang="pt-BR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C3F02D57-54ED-6EE1-0948-D5B00C4257F3}"/>
              </a:ext>
            </a:extLst>
          </p:cNvPr>
          <p:cNvSpPr/>
          <p:nvPr/>
        </p:nvSpPr>
        <p:spPr>
          <a:xfrm>
            <a:off x="6967065" y="2196334"/>
            <a:ext cx="360000" cy="36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77800"/>
            <a:bevelB w="177800" h="177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EE68E0EF-B705-ED58-5C9A-926BEC0433AC}"/>
              </a:ext>
            </a:extLst>
          </p:cNvPr>
          <p:cNvSpPr/>
          <p:nvPr/>
        </p:nvSpPr>
        <p:spPr>
          <a:xfrm>
            <a:off x="7903236" y="2196334"/>
            <a:ext cx="360000" cy="360000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77800"/>
            <a:bevelB w="177800" h="177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0F1B2D5F-9139-DDA2-FDDC-8E865EE86409}"/>
              </a:ext>
            </a:extLst>
          </p:cNvPr>
          <p:cNvSpPr/>
          <p:nvPr/>
        </p:nvSpPr>
        <p:spPr>
          <a:xfrm>
            <a:off x="7475972" y="3108013"/>
            <a:ext cx="360000" cy="360000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77800"/>
            <a:bevelB w="177800" h="177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1BBD4462-1276-6935-47E2-D5E15EC30E06}"/>
              </a:ext>
            </a:extLst>
          </p:cNvPr>
          <p:cNvSpPr/>
          <p:nvPr/>
        </p:nvSpPr>
        <p:spPr>
          <a:xfrm>
            <a:off x="7065037" y="3929885"/>
            <a:ext cx="360000" cy="360000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77800"/>
            <a:bevelB w="177800" h="177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1DE5094F-99E3-F3A4-2E6F-2D4A1C87DDA5}"/>
              </a:ext>
            </a:extLst>
          </p:cNvPr>
          <p:cNvSpPr/>
          <p:nvPr/>
        </p:nvSpPr>
        <p:spPr>
          <a:xfrm>
            <a:off x="7968551" y="3929885"/>
            <a:ext cx="360000" cy="360000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77800"/>
            <a:bevelB w="177800" h="177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18796724-4C0E-C32A-B2D2-F2824900F9DA}"/>
              </a:ext>
            </a:extLst>
          </p:cNvPr>
          <p:cNvSpPr/>
          <p:nvPr/>
        </p:nvSpPr>
        <p:spPr>
          <a:xfrm>
            <a:off x="6621443" y="4721820"/>
            <a:ext cx="360000" cy="360000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77800"/>
            <a:bevelB w="177800" h="177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0955F48E-56BF-0E49-61D4-341FFE28024B}"/>
              </a:ext>
            </a:extLst>
          </p:cNvPr>
          <p:cNvSpPr/>
          <p:nvPr/>
        </p:nvSpPr>
        <p:spPr>
          <a:xfrm>
            <a:off x="7214714" y="4721820"/>
            <a:ext cx="360000" cy="360000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77800"/>
            <a:bevelB w="177800" h="177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DFEE0666-AE24-B8A9-0D50-F8BCE2CD5E5E}"/>
              </a:ext>
            </a:extLst>
          </p:cNvPr>
          <p:cNvSpPr/>
          <p:nvPr/>
        </p:nvSpPr>
        <p:spPr>
          <a:xfrm>
            <a:off x="7832478" y="4721820"/>
            <a:ext cx="360000" cy="360000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77800"/>
            <a:bevelB w="177800" h="177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6B72909F-212C-D368-AA10-8C158846F985}"/>
              </a:ext>
            </a:extLst>
          </p:cNvPr>
          <p:cNvSpPr/>
          <p:nvPr/>
        </p:nvSpPr>
        <p:spPr>
          <a:xfrm>
            <a:off x="8433915" y="4719099"/>
            <a:ext cx="360000" cy="36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77800"/>
            <a:bevelB w="177800" h="177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B6C9E649-B6C0-2FBB-1F67-3484D610A5E0}"/>
              </a:ext>
            </a:extLst>
          </p:cNvPr>
          <p:cNvSpPr txBox="1"/>
          <p:nvPr/>
        </p:nvSpPr>
        <p:spPr>
          <a:xfrm>
            <a:off x="6766798" y="1712341"/>
            <a:ext cx="75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vv</a:t>
            </a:r>
            <a:endParaRPr lang="pt-B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861EB3F3-22C2-14AB-7581-A90A6440A112}"/>
              </a:ext>
            </a:extLst>
          </p:cNvPr>
          <p:cNvSpPr txBox="1"/>
          <p:nvPr/>
        </p:nvSpPr>
        <p:spPr>
          <a:xfrm>
            <a:off x="7697776" y="1718757"/>
            <a:ext cx="75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VV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524AC78D-396C-4057-EEEF-981C563F31CA}"/>
              </a:ext>
            </a:extLst>
          </p:cNvPr>
          <p:cNvSpPr txBox="1"/>
          <p:nvPr/>
        </p:nvSpPr>
        <p:spPr>
          <a:xfrm>
            <a:off x="7263379" y="2111706"/>
            <a:ext cx="75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F95C180D-77A6-2A7B-37C4-E5DF0CB46474}"/>
              </a:ext>
            </a:extLst>
          </p:cNvPr>
          <p:cNvSpPr txBox="1"/>
          <p:nvPr/>
        </p:nvSpPr>
        <p:spPr>
          <a:xfrm>
            <a:off x="7261364" y="2627846"/>
            <a:ext cx="75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Vv</a:t>
            </a:r>
            <a:endParaRPr lang="pt-B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3F25A6B1-F098-A3AB-EBFE-3426466C2FE2}"/>
              </a:ext>
            </a:extLst>
          </p:cNvPr>
          <p:cNvSpPr txBox="1"/>
          <p:nvPr/>
        </p:nvSpPr>
        <p:spPr>
          <a:xfrm>
            <a:off x="6868767" y="3489368"/>
            <a:ext cx="75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Vv</a:t>
            </a:r>
            <a:endParaRPr lang="pt-B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063C751F-57C8-1023-DE21-88E265371B5F}"/>
              </a:ext>
            </a:extLst>
          </p:cNvPr>
          <p:cNvSpPr txBox="1"/>
          <p:nvPr/>
        </p:nvSpPr>
        <p:spPr>
          <a:xfrm>
            <a:off x="7328621" y="3833306"/>
            <a:ext cx="75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2E1B1732-3BDE-EB9E-C3A0-5DA2DD4D6D3A}"/>
              </a:ext>
            </a:extLst>
          </p:cNvPr>
          <p:cNvSpPr txBox="1"/>
          <p:nvPr/>
        </p:nvSpPr>
        <p:spPr>
          <a:xfrm>
            <a:off x="7819875" y="3490152"/>
            <a:ext cx="75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Vv</a:t>
            </a:r>
            <a:endParaRPr lang="pt-B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769D4069-A8A5-D0F4-5D0A-554EE3D33CA6}"/>
              </a:ext>
            </a:extLst>
          </p:cNvPr>
          <p:cNvSpPr txBox="1"/>
          <p:nvPr/>
        </p:nvSpPr>
        <p:spPr>
          <a:xfrm>
            <a:off x="6397656" y="5042593"/>
            <a:ext cx="75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VV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3E496866-DBD4-3DA2-71E1-1CCA381F1EA8}"/>
              </a:ext>
            </a:extLst>
          </p:cNvPr>
          <p:cNvSpPr txBox="1"/>
          <p:nvPr/>
        </p:nvSpPr>
        <p:spPr>
          <a:xfrm>
            <a:off x="6991432" y="5042593"/>
            <a:ext cx="75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Vv</a:t>
            </a:r>
            <a:endParaRPr lang="pt-B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9C6916A4-D2FE-653D-EC55-E3073953E4F1}"/>
              </a:ext>
            </a:extLst>
          </p:cNvPr>
          <p:cNvSpPr txBox="1"/>
          <p:nvPr/>
        </p:nvSpPr>
        <p:spPr>
          <a:xfrm>
            <a:off x="7642934" y="5060990"/>
            <a:ext cx="75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Vv</a:t>
            </a:r>
            <a:endParaRPr lang="pt-B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47BCAF51-70F9-D4EE-C9FE-1878E5EBED31}"/>
              </a:ext>
            </a:extLst>
          </p:cNvPr>
          <p:cNvSpPr txBox="1"/>
          <p:nvPr/>
        </p:nvSpPr>
        <p:spPr>
          <a:xfrm>
            <a:off x="8236710" y="5042593"/>
            <a:ext cx="75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vv</a:t>
            </a:r>
            <a:endParaRPr lang="pt-B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FDC8935B-8673-9EDC-1E27-8631C747782C}"/>
              </a:ext>
            </a:extLst>
          </p:cNvPr>
          <p:cNvSpPr txBox="1"/>
          <p:nvPr/>
        </p:nvSpPr>
        <p:spPr>
          <a:xfrm>
            <a:off x="8468696" y="2111706"/>
            <a:ext cx="1802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Geraçã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</a:t>
            </a:r>
            <a:endParaRPr lang="pt-BR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2B0633C5-4296-A681-0F93-A957010C675D}"/>
              </a:ext>
            </a:extLst>
          </p:cNvPr>
          <p:cNvSpPr txBox="1"/>
          <p:nvPr/>
        </p:nvSpPr>
        <p:spPr>
          <a:xfrm>
            <a:off x="8468696" y="3006450"/>
            <a:ext cx="1802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Geraçã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F</a:t>
            </a: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pt-BR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40416BD-3033-DEF2-1150-5D044E467E22}"/>
              </a:ext>
            </a:extLst>
          </p:cNvPr>
          <p:cNvSpPr txBox="1"/>
          <p:nvPr/>
        </p:nvSpPr>
        <p:spPr>
          <a:xfrm>
            <a:off x="8825438" y="3823851"/>
            <a:ext cx="2247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Autofecundação</a:t>
            </a:r>
            <a:endParaRPr lang="pt-BR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CBADCB6A-5764-4FD7-F2BF-4E5CF69F1443}"/>
              </a:ext>
            </a:extLst>
          </p:cNvPr>
          <p:cNvSpPr txBox="1"/>
          <p:nvPr/>
        </p:nvSpPr>
        <p:spPr>
          <a:xfrm>
            <a:off x="9027186" y="4668266"/>
            <a:ext cx="2247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Geraçã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F</a:t>
            </a:r>
            <a:r>
              <a:rPr 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pt-BR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42679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500"/>
                            </p:stCondLst>
                            <p:childTnLst>
                              <p:par>
                                <p:cTn id="1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00"/>
                            </p:stCondLst>
                            <p:childTnLst>
                              <p:par>
                                <p:cTn id="1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500"/>
                            </p:stCondLst>
                            <p:childTnLst>
                              <p:par>
                                <p:cTn id="1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3" grpId="0" animBg="1"/>
      <p:bldP spid="6" grpId="0" animBg="1"/>
      <p:bldP spid="7" grpId="0" animBg="1"/>
      <p:bldP spid="10" grpId="0" animBg="1"/>
      <p:bldP spid="11" grpId="0" animBg="1"/>
      <p:bldP spid="19" grpId="0" animBg="1"/>
      <p:bldP spid="23" grpId="0" animBg="1"/>
      <p:bldP spid="24" grpId="0" animBg="1"/>
      <p:bldP spid="25" grpId="0" animBg="1"/>
      <p:bldP spid="26" grpId="0"/>
      <p:bldP spid="27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9" grpId="0"/>
      <p:bldP spid="40" grpId="0"/>
      <p:bldP spid="41" grpId="0"/>
      <p:bldP spid="44" grpId="0"/>
      <p:bldP spid="45" grpId="0"/>
      <p:bldP spid="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0FBE3B4F-227B-7E1D-A50A-5E192442A6E5}"/>
              </a:ext>
            </a:extLst>
          </p:cNvPr>
          <p:cNvSpPr/>
          <p:nvPr/>
        </p:nvSpPr>
        <p:spPr>
          <a:xfrm>
            <a:off x="773916" y="762930"/>
            <a:ext cx="4429680" cy="653731"/>
          </a:xfrm>
          <a:prstGeom prst="roundRect">
            <a:avLst/>
          </a:prstGeom>
          <a:solidFill>
            <a:srgbClr val="5195D3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Lei do Monoibridismo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DFD7BC1-EA55-9066-6F05-3B62BF58B69E}"/>
              </a:ext>
            </a:extLst>
          </p:cNvPr>
          <p:cNvSpPr txBox="1"/>
          <p:nvPr/>
        </p:nvSpPr>
        <p:spPr>
          <a:xfrm>
            <a:off x="772406" y="2052893"/>
            <a:ext cx="83527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Podemos dizer que a </a:t>
            </a:r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 amarela é dominante 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(e por isso a representamos com o “V” maiúsculo) e a </a:t>
            </a:r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 verde é recessiva 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 qual representamos com o “v” minúsculo).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FC878CD4-B223-E20A-88E1-128D5226AA9E}"/>
              </a:ext>
            </a:extLst>
          </p:cNvPr>
          <p:cNvSpPr txBox="1"/>
          <p:nvPr/>
        </p:nvSpPr>
        <p:spPr>
          <a:xfrm>
            <a:off x="772406" y="3432988"/>
            <a:ext cx="85884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representar o cruzamento entre essas duas plantas, usamos o quadro de </a:t>
            </a:r>
            <a:r>
              <a:rPr lang="pt-BR" sz="24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Punnett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 um diagrama que permite determinar a herança genética resultada de um cruzamento entre os pais.)</a:t>
            </a:r>
            <a:endParaRPr lang="pt-BR" sz="2400" b="0" i="0" u="none" strike="noStrike" baseline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557A0269-8F1E-769C-F8C7-C31811EE1D00}"/>
              </a:ext>
            </a:extLst>
          </p:cNvPr>
          <p:cNvSpPr txBox="1"/>
          <p:nvPr/>
        </p:nvSpPr>
        <p:spPr>
          <a:xfrm>
            <a:off x="772406" y="4978985"/>
            <a:ext cx="8447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Vale lembrar que: </a:t>
            </a:r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genótipo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é a informação presente no genoma, e </a:t>
            </a:r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fenótipo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 refere às características de organismo.</a:t>
            </a:r>
          </a:p>
        </p:txBody>
      </p:sp>
    </p:spTree>
    <p:extLst>
      <p:ext uri="{BB962C8B-B14F-4D97-AF65-F5344CB8AC3E}">
        <p14:creationId xmlns:p14="http://schemas.microsoft.com/office/powerpoint/2010/main" val="349629580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8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0FBE3B4F-227B-7E1D-A50A-5E192442A6E5}"/>
              </a:ext>
            </a:extLst>
          </p:cNvPr>
          <p:cNvSpPr/>
          <p:nvPr/>
        </p:nvSpPr>
        <p:spPr>
          <a:xfrm>
            <a:off x="773916" y="1917164"/>
            <a:ext cx="4429680" cy="653731"/>
          </a:xfrm>
          <a:prstGeom prst="roundRect">
            <a:avLst/>
          </a:prstGeom>
          <a:solidFill>
            <a:srgbClr val="5195D3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Lei do Monoibridismo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DFD7BC1-EA55-9066-6F05-3B62BF58B69E}"/>
              </a:ext>
            </a:extLst>
          </p:cNvPr>
          <p:cNvSpPr txBox="1"/>
          <p:nvPr/>
        </p:nvSpPr>
        <p:spPr>
          <a:xfrm>
            <a:off x="772406" y="2854355"/>
            <a:ext cx="58441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Como cada organismo recebe dois </a:t>
            </a:r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alelos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(um do pai e um da mãe), podemos dizer que o genótipo das plantas puras de semente amarela é “VV”, enquanto que o genótipo das de semente verde é “</a:t>
            </a:r>
            <a:r>
              <a:rPr lang="pt-BR" sz="24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vv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”. 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348493F2-3C5F-A26E-99D2-A4E2197053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04231"/>
              </p:ext>
            </p:extLst>
          </p:nvPr>
        </p:nvGraphicFramePr>
        <p:xfrm>
          <a:off x="7143304" y="2854355"/>
          <a:ext cx="3651762" cy="2217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7254">
                  <a:extLst>
                    <a:ext uri="{9D8B030D-6E8A-4147-A177-3AD203B41FA5}">
                      <a16:colId xmlns:a16="http://schemas.microsoft.com/office/drawing/2014/main" val="3675865913"/>
                    </a:ext>
                  </a:extLst>
                </a:gridCol>
                <a:gridCol w="1217254">
                  <a:extLst>
                    <a:ext uri="{9D8B030D-6E8A-4147-A177-3AD203B41FA5}">
                      <a16:colId xmlns:a16="http://schemas.microsoft.com/office/drawing/2014/main" val="1320176447"/>
                    </a:ext>
                  </a:extLst>
                </a:gridCol>
                <a:gridCol w="1217254">
                  <a:extLst>
                    <a:ext uri="{9D8B030D-6E8A-4147-A177-3AD203B41FA5}">
                      <a16:colId xmlns:a16="http://schemas.microsoft.com/office/drawing/2014/main" val="2487118283"/>
                    </a:ext>
                  </a:extLst>
                </a:gridCol>
              </a:tblGrid>
              <a:tr h="488296">
                <a:tc>
                  <a:txBody>
                    <a:bodyPr/>
                    <a:lstStyle/>
                    <a:p>
                      <a:pPr fontAlgn="ctr"/>
                      <a:endParaRPr lang="pt-BR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endParaRPr lang="pt-BR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C43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endParaRPr lang="pt-BR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C4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844158"/>
                  </a:ext>
                </a:extLst>
              </a:tr>
              <a:tr h="488296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endParaRPr lang="pt-BR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Vv</a:t>
                      </a:r>
                      <a:endParaRPr lang="pt-BR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Vv</a:t>
                      </a:r>
                      <a:endParaRPr lang="pt-BR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196365"/>
                  </a:ext>
                </a:extLst>
              </a:tr>
              <a:tr h="488296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endParaRPr lang="pt-BR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Vv</a:t>
                      </a:r>
                      <a:endParaRPr lang="pt-BR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Vv</a:t>
                      </a:r>
                      <a:endParaRPr lang="pt-BR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986172"/>
                  </a:ext>
                </a:extLst>
              </a:tr>
            </a:tbl>
          </a:graphicData>
        </a:graphic>
      </p:graphicFrame>
      <p:sp>
        <p:nvSpPr>
          <p:cNvPr id="7" name="Elipse 6">
            <a:extLst>
              <a:ext uri="{FF2B5EF4-FFF2-40B4-BE49-F238E27FC236}">
                <a16:creationId xmlns:a16="http://schemas.microsoft.com/office/drawing/2014/main" id="{22748477-4BAB-D284-B7B6-31B3D8F01085}"/>
              </a:ext>
            </a:extLst>
          </p:cNvPr>
          <p:cNvSpPr/>
          <p:nvPr/>
        </p:nvSpPr>
        <p:spPr>
          <a:xfrm>
            <a:off x="9402988" y="2390895"/>
            <a:ext cx="360000" cy="36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77800"/>
            <a:bevelB w="177800" h="177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C5CC1D65-4F24-6F92-45EB-82C7C8D1CFE9}"/>
              </a:ext>
            </a:extLst>
          </p:cNvPr>
          <p:cNvSpPr/>
          <p:nvPr/>
        </p:nvSpPr>
        <p:spPr>
          <a:xfrm>
            <a:off x="6699007" y="4176690"/>
            <a:ext cx="360000" cy="360000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77800"/>
            <a:bevelB w="177800" h="177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72405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7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0FBE3B4F-227B-7E1D-A50A-5E192442A6E5}"/>
              </a:ext>
            </a:extLst>
          </p:cNvPr>
          <p:cNvSpPr/>
          <p:nvPr/>
        </p:nvSpPr>
        <p:spPr>
          <a:xfrm>
            <a:off x="773916" y="832232"/>
            <a:ext cx="4429680" cy="653731"/>
          </a:xfrm>
          <a:prstGeom prst="roundRect">
            <a:avLst/>
          </a:prstGeom>
          <a:solidFill>
            <a:srgbClr val="5195D3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Lei do Monoibridismo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DFD7BC1-EA55-9066-6F05-3B62BF58B69E}"/>
              </a:ext>
            </a:extLst>
          </p:cNvPr>
          <p:cNvSpPr txBox="1"/>
          <p:nvPr/>
        </p:nvSpPr>
        <p:spPr>
          <a:xfrm>
            <a:off x="772406" y="1769423"/>
            <a:ext cx="58441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Perceba que todas as plantas da geração F1 são </a:t>
            </a:r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heterozigotas (</a:t>
            </a:r>
            <a:r>
              <a:rPr lang="pt-BR" sz="24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Vv</a:t>
            </a:r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ou seja, possuem um alelo dominante (que recebeu da ervilha amarela) e um alelo recessivo (que recebeu da ervilha verde).  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C5CC1D65-4F24-6F92-45EB-82C7C8D1CFE9}"/>
              </a:ext>
            </a:extLst>
          </p:cNvPr>
          <p:cNvSpPr/>
          <p:nvPr/>
        </p:nvSpPr>
        <p:spPr>
          <a:xfrm>
            <a:off x="9046281" y="2287134"/>
            <a:ext cx="464146" cy="464146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77800"/>
            <a:bevelB w="177800" h="177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3" name="Tabela 22">
            <a:extLst>
              <a:ext uri="{FF2B5EF4-FFF2-40B4-BE49-F238E27FC236}">
                <a16:creationId xmlns:a16="http://schemas.microsoft.com/office/drawing/2014/main" id="{C0B8AACB-946C-77DA-4FF4-F61299203C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502851"/>
              </p:ext>
            </p:extLst>
          </p:nvPr>
        </p:nvGraphicFramePr>
        <p:xfrm>
          <a:off x="7137221" y="2854355"/>
          <a:ext cx="3219630" cy="1897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3210">
                  <a:extLst>
                    <a:ext uri="{9D8B030D-6E8A-4147-A177-3AD203B41FA5}">
                      <a16:colId xmlns:a16="http://schemas.microsoft.com/office/drawing/2014/main" val="3893564503"/>
                    </a:ext>
                  </a:extLst>
                </a:gridCol>
                <a:gridCol w="1073210">
                  <a:extLst>
                    <a:ext uri="{9D8B030D-6E8A-4147-A177-3AD203B41FA5}">
                      <a16:colId xmlns:a16="http://schemas.microsoft.com/office/drawing/2014/main" val="1180652156"/>
                    </a:ext>
                  </a:extLst>
                </a:gridCol>
                <a:gridCol w="1073210">
                  <a:extLst>
                    <a:ext uri="{9D8B030D-6E8A-4147-A177-3AD203B41FA5}">
                      <a16:colId xmlns:a16="http://schemas.microsoft.com/office/drawing/2014/main" val="2239233449"/>
                    </a:ext>
                  </a:extLst>
                </a:gridCol>
              </a:tblGrid>
              <a:tr h="524735">
                <a:tc>
                  <a:txBody>
                    <a:bodyPr/>
                    <a:lstStyle/>
                    <a:p>
                      <a:pPr fontAlgn="ctr"/>
                      <a:endParaRPr lang="pt-BR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endParaRPr lang="pt-BR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endParaRPr lang="pt-BR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689576"/>
                  </a:ext>
                </a:extLst>
              </a:tr>
              <a:tr h="524735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endParaRPr lang="pt-BR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VV</a:t>
                      </a:r>
                      <a:endParaRPr lang="pt-BR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Vv</a:t>
                      </a:r>
                      <a:endParaRPr lang="pt-BR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1627962"/>
                  </a:ext>
                </a:extLst>
              </a:tr>
              <a:tr h="524735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endParaRPr lang="pt-BR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Vv</a:t>
                      </a:r>
                      <a:endParaRPr lang="pt-BR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vv</a:t>
                      </a:r>
                      <a:endParaRPr lang="pt-BR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0465299"/>
                  </a:ext>
                </a:extLst>
              </a:tr>
            </a:tbl>
          </a:graphicData>
        </a:graphic>
      </p:graphicFrame>
      <p:sp>
        <p:nvSpPr>
          <p:cNvPr id="24" name="Elipse 23">
            <a:extLst>
              <a:ext uri="{FF2B5EF4-FFF2-40B4-BE49-F238E27FC236}">
                <a16:creationId xmlns:a16="http://schemas.microsoft.com/office/drawing/2014/main" id="{8D906011-29CA-898F-E78B-BE4D53D46944}"/>
              </a:ext>
            </a:extLst>
          </p:cNvPr>
          <p:cNvSpPr/>
          <p:nvPr/>
        </p:nvSpPr>
        <p:spPr>
          <a:xfrm>
            <a:off x="6569981" y="3823851"/>
            <a:ext cx="464146" cy="464146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77800"/>
            <a:bevelB w="177800" h="177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576175FE-DB4E-A6A4-115D-B29CF47C901E}"/>
              </a:ext>
            </a:extLst>
          </p:cNvPr>
          <p:cNvSpPr/>
          <p:nvPr/>
        </p:nvSpPr>
        <p:spPr>
          <a:xfrm>
            <a:off x="8245182" y="3748723"/>
            <a:ext cx="304126" cy="304126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77800"/>
            <a:bevelB w="177800" h="177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204E78AA-C498-F8F6-9C3A-47F6F5711CA5}"/>
              </a:ext>
            </a:extLst>
          </p:cNvPr>
          <p:cNvSpPr/>
          <p:nvPr/>
        </p:nvSpPr>
        <p:spPr>
          <a:xfrm>
            <a:off x="8245182" y="4403660"/>
            <a:ext cx="304126" cy="304126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77800"/>
            <a:bevelB w="177800" h="177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C3DF78E7-5A2E-66E5-E6B7-94904ED2802F}"/>
              </a:ext>
            </a:extLst>
          </p:cNvPr>
          <p:cNvSpPr/>
          <p:nvPr/>
        </p:nvSpPr>
        <p:spPr>
          <a:xfrm>
            <a:off x="9310502" y="3748723"/>
            <a:ext cx="304126" cy="304126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77800"/>
            <a:bevelB w="177800" h="177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285C842-3210-75F2-E3DB-CD4D85C42403}"/>
              </a:ext>
            </a:extLst>
          </p:cNvPr>
          <p:cNvSpPr/>
          <p:nvPr/>
        </p:nvSpPr>
        <p:spPr>
          <a:xfrm>
            <a:off x="9310502" y="4363990"/>
            <a:ext cx="304126" cy="30412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77800"/>
            <a:bevelB w="177800" h="177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A9974C9F-8A5D-20C6-DC28-F865D3DD6C36}"/>
              </a:ext>
            </a:extLst>
          </p:cNvPr>
          <p:cNvSpPr txBox="1"/>
          <p:nvPr/>
        </p:nvSpPr>
        <p:spPr>
          <a:xfrm>
            <a:off x="768359" y="4151622"/>
            <a:ext cx="4838920" cy="1569660"/>
          </a:xfrm>
          <a:prstGeom prst="rect">
            <a:avLst/>
          </a:prstGeom>
          <a:solidFill>
            <a:srgbClr val="FFE56A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Como o alelo da cor amarela (V) é dominante, mesmo na presença do alelo para a cor verde (v), apenas a cor amarela se manifesta.</a:t>
            </a:r>
          </a:p>
        </p:txBody>
      </p:sp>
    </p:spTree>
    <p:extLst>
      <p:ext uri="{BB962C8B-B14F-4D97-AF65-F5344CB8AC3E}">
        <p14:creationId xmlns:p14="http://schemas.microsoft.com/office/powerpoint/2010/main" val="353855662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10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0FBE3B4F-227B-7E1D-A50A-5E192442A6E5}"/>
              </a:ext>
            </a:extLst>
          </p:cNvPr>
          <p:cNvSpPr/>
          <p:nvPr/>
        </p:nvSpPr>
        <p:spPr>
          <a:xfrm>
            <a:off x="773916" y="1102696"/>
            <a:ext cx="2828239" cy="653731"/>
          </a:xfrm>
          <a:prstGeom prst="roundRect">
            <a:avLst/>
          </a:prstGeom>
          <a:solidFill>
            <a:srgbClr val="5195D3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Resumindo...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DFD7BC1-EA55-9066-6F05-3B62BF58B69E}"/>
              </a:ext>
            </a:extLst>
          </p:cNvPr>
          <p:cNvSpPr txBox="1"/>
          <p:nvPr/>
        </p:nvSpPr>
        <p:spPr>
          <a:xfrm>
            <a:off x="772407" y="2085406"/>
            <a:ext cx="56472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Mendel concluiu que a cor das sementes era determinada por dois fatores. </a:t>
            </a:r>
          </a:p>
          <a:p>
            <a:pPr algn="just"/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 fator era </a:t>
            </a:r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dominante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condiciona sementes amarelas, o outro era </a:t>
            </a:r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recessivo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determina sementes verdes. </a:t>
            </a:r>
          </a:p>
        </p:txBody>
      </p:sp>
      <p:pic>
        <p:nvPicPr>
          <p:cNvPr id="1026" name="Picture 2" descr="Gregor Mendel – Wikipédia, a enciclopédia livre">
            <a:extLst>
              <a:ext uri="{FF2B5EF4-FFF2-40B4-BE49-F238E27FC236}">
                <a16:creationId xmlns:a16="http://schemas.microsoft.com/office/drawing/2014/main" id="{B1CB4806-80DB-B5F7-5F50-EE31CE86A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964" y="1429562"/>
            <a:ext cx="3266392" cy="44331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472BB9BC-4CD8-D804-C3FA-BFF75CB72E68}"/>
              </a:ext>
            </a:extLst>
          </p:cNvPr>
          <p:cNvSpPr/>
          <p:nvPr/>
        </p:nvSpPr>
        <p:spPr>
          <a:xfrm rot="20269099">
            <a:off x="7563748" y="1287447"/>
            <a:ext cx="706517" cy="284231"/>
          </a:xfrm>
          <a:prstGeom prst="rect">
            <a:avLst/>
          </a:prstGeom>
          <a:solidFill>
            <a:srgbClr val="DED4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2DD0B00-9095-48FC-61CE-C009AA69C718}"/>
              </a:ext>
            </a:extLst>
          </p:cNvPr>
          <p:cNvSpPr/>
          <p:nvPr/>
        </p:nvSpPr>
        <p:spPr>
          <a:xfrm rot="501464">
            <a:off x="10540263" y="5518727"/>
            <a:ext cx="706517" cy="284231"/>
          </a:xfrm>
          <a:prstGeom prst="rect">
            <a:avLst/>
          </a:prstGeom>
          <a:solidFill>
            <a:srgbClr val="DED4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D7C0970-01AB-B12B-B0BD-B0957576CE61}"/>
              </a:ext>
            </a:extLst>
          </p:cNvPr>
          <p:cNvSpPr txBox="1"/>
          <p:nvPr/>
        </p:nvSpPr>
        <p:spPr>
          <a:xfrm>
            <a:off x="772407" y="4626812"/>
            <a:ext cx="5732088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Essa conclusão é possível aplicar no estudo de uma única característica.</a:t>
            </a:r>
          </a:p>
        </p:txBody>
      </p:sp>
    </p:spTree>
    <p:extLst>
      <p:ext uri="{BB962C8B-B14F-4D97-AF65-F5344CB8AC3E}">
        <p14:creationId xmlns:p14="http://schemas.microsoft.com/office/powerpoint/2010/main" val="108712971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30" grpId="0" animBg="1"/>
      <p:bldP spid="31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DFD7BC1-EA55-9066-6F05-3B62BF58B69E}"/>
              </a:ext>
            </a:extLst>
          </p:cNvPr>
          <p:cNvSpPr txBox="1"/>
          <p:nvPr/>
        </p:nvSpPr>
        <p:spPr>
          <a:xfrm>
            <a:off x="772407" y="3351342"/>
            <a:ext cx="4946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 a imagem a seguir, com os caracteres analisados por Mendel: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6389C09-D601-3B91-0532-92795ADC6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1099" y="1769344"/>
            <a:ext cx="5513297" cy="3932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472BB9BC-4CD8-D804-C3FA-BFF75CB72E68}"/>
              </a:ext>
            </a:extLst>
          </p:cNvPr>
          <p:cNvSpPr/>
          <p:nvPr/>
        </p:nvSpPr>
        <p:spPr>
          <a:xfrm rot="20269099">
            <a:off x="5301732" y="1589823"/>
            <a:ext cx="706517" cy="284231"/>
          </a:xfrm>
          <a:prstGeom prst="rect">
            <a:avLst/>
          </a:prstGeom>
          <a:solidFill>
            <a:srgbClr val="DED4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2DD0B00-9095-48FC-61CE-C009AA69C718}"/>
              </a:ext>
            </a:extLst>
          </p:cNvPr>
          <p:cNvSpPr/>
          <p:nvPr/>
        </p:nvSpPr>
        <p:spPr>
          <a:xfrm rot="19396851">
            <a:off x="10710246" y="5522869"/>
            <a:ext cx="706517" cy="284231"/>
          </a:xfrm>
          <a:prstGeom prst="rect">
            <a:avLst/>
          </a:prstGeom>
          <a:solidFill>
            <a:srgbClr val="DED4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917998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0" grpId="0" animBg="1"/>
      <p:bldP spid="3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DD9ABB5-01A6-C0B5-D062-135F426EC944}"/>
              </a:ext>
            </a:extLst>
          </p:cNvPr>
          <p:cNvSpPr txBox="1"/>
          <p:nvPr/>
        </p:nvSpPr>
        <p:spPr>
          <a:xfrm>
            <a:off x="937134" y="2194978"/>
            <a:ext cx="86499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900"/>
              </a:spcAft>
              <a:buNone/>
            </a:pP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realizar seus experimentos, Mendel usou um organismo que apresenta curto tempo de geração, cultivo fácil e que gera grande número de descendentes. Que organismo foi esse?</a:t>
            </a:r>
          </a:p>
        </p:txBody>
      </p:sp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8ED5E8D1-10C2-9694-56DA-A862844F9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61156">
            <a:off x="406998" y="583804"/>
            <a:ext cx="2611824" cy="1741216"/>
          </a:xfrm>
          <a:prstGeom prst="rect">
            <a:avLst/>
          </a:prstGeom>
        </p:spPr>
      </p:pic>
      <p:sp>
        <p:nvSpPr>
          <p:cNvPr id="28" name="Retângulo 27">
            <a:extLst>
              <a:ext uri="{FF2B5EF4-FFF2-40B4-BE49-F238E27FC236}">
                <a16:creationId xmlns:a16="http://schemas.microsoft.com/office/drawing/2014/main" id="{FEE84064-D948-DBB6-DCA0-CA53F1ADE1ED}"/>
              </a:ext>
            </a:extLst>
          </p:cNvPr>
          <p:cNvSpPr/>
          <p:nvPr/>
        </p:nvSpPr>
        <p:spPr>
          <a:xfrm>
            <a:off x="937134" y="4426698"/>
            <a:ext cx="1410140" cy="424107"/>
          </a:xfrm>
          <a:prstGeom prst="rect">
            <a:avLst/>
          </a:prstGeom>
          <a:solidFill>
            <a:srgbClr val="E7B85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B6F019CB-6729-ECA3-DCC9-20DFA1828D3C}"/>
              </a:ext>
            </a:extLst>
          </p:cNvPr>
          <p:cNvSpPr txBox="1"/>
          <p:nvPr/>
        </p:nvSpPr>
        <p:spPr>
          <a:xfrm>
            <a:off x="937134" y="3580458"/>
            <a:ext cx="10027973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A) </a:t>
            </a: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Feijão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86F8FC97-5CA5-CC5C-C22D-AFA084A8B8EE}"/>
              </a:ext>
            </a:extLst>
          </p:cNvPr>
          <p:cNvSpPr txBox="1"/>
          <p:nvPr/>
        </p:nvSpPr>
        <p:spPr>
          <a:xfrm>
            <a:off x="937134" y="4004167"/>
            <a:ext cx="8771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B) </a:t>
            </a: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Soja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ED9E22A0-AAF2-1E67-871F-F54A68313D91}"/>
              </a:ext>
            </a:extLst>
          </p:cNvPr>
          <p:cNvSpPr txBox="1"/>
          <p:nvPr/>
        </p:nvSpPr>
        <p:spPr>
          <a:xfrm>
            <a:off x="937134" y="4811670"/>
            <a:ext cx="7989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D) </a:t>
            </a: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Milho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05532CFA-48ED-1025-77F4-7EFDF7BFC5BD}"/>
              </a:ext>
            </a:extLst>
          </p:cNvPr>
          <p:cNvSpPr txBox="1"/>
          <p:nvPr/>
        </p:nvSpPr>
        <p:spPr>
          <a:xfrm>
            <a:off x="937951" y="4399374"/>
            <a:ext cx="8770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C) </a:t>
            </a: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Ervilha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2B1FFAA-B1A2-58F5-6652-122D2B994A6B}"/>
              </a:ext>
            </a:extLst>
          </p:cNvPr>
          <p:cNvSpPr txBox="1"/>
          <p:nvPr/>
        </p:nvSpPr>
        <p:spPr>
          <a:xfrm>
            <a:off x="937134" y="5199084"/>
            <a:ext cx="7989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E) </a:t>
            </a: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Espinafre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41885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 animBg="1"/>
      <p:bldP spid="29" grpId="0"/>
      <p:bldP spid="30" grpId="0"/>
      <p:bldP spid="31" grpId="0"/>
      <p:bldP spid="32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0FBE3B4F-227B-7E1D-A50A-5E192442A6E5}"/>
              </a:ext>
            </a:extLst>
          </p:cNvPr>
          <p:cNvSpPr/>
          <p:nvPr/>
        </p:nvSpPr>
        <p:spPr>
          <a:xfrm>
            <a:off x="773916" y="2319700"/>
            <a:ext cx="3130571" cy="653731"/>
          </a:xfrm>
          <a:prstGeom prst="roundRect">
            <a:avLst/>
          </a:prstGeom>
          <a:solidFill>
            <a:srgbClr val="5195D3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Leis de Mendel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77DB23E-3F42-6864-71FF-F4687373A67A}"/>
              </a:ext>
            </a:extLst>
          </p:cNvPr>
          <p:cNvSpPr txBox="1"/>
          <p:nvPr/>
        </p:nvSpPr>
        <p:spPr>
          <a:xfrm>
            <a:off x="772407" y="3187588"/>
            <a:ext cx="86656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288" indent="-14288">
              <a:spcBef>
                <a:spcPct val="0"/>
              </a:spcBef>
            </a:pPr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Vocês já ouviram falar sobre Mendel, certo?</a:t>
            </a:r>
          </a:p>
          <a:p>
            <a:pPr marL="14288" indent="-14288">
              <a:spcBef>
                <a:spcPct val="0"/>
              </a:spcBef>
            </a:pPr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que vocês lembram?</a:t>
            </a:r>
          </a:p>
        </p:txBody>
      </p:sp>
      <p:pic>
        <p:nvPicPr>
          <p:cNvPr id="2" name="Picture 2" descr="Gregor Mendel Discovered the Basic Principles of Heredity - LabXchange">
            <a:extLst>
              <a:ext uri="{FF2B5EF4-FFF2-40B4-BE49-F238E27FC236}">
                <a16:creationId xmlns:a16="http://schemas.microsoft.com/office/drawing/2014/main" id="{5FF6F848-54F1-29B6-EAFF-5F153F292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693" y="2448103"/>
            <a:ext cx="3327944" cy="2498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472BB9BC-4CD8-D804-C3FA-BFF75CB72E68}"/>
              </a:ext>
            </a:extLst>
          </p:cNvPr>
          <p:cNvSpPr/>
          <p:nvPr/>
        </p:nvSpPr>
        <p:spPr>
          <a:xfrm rot="20269099">
            <a:off x="6897134" y="2387629"/>
            <a:ext cx="706517" cy="284231"/>
          </a:xfrm>
          <a:prstGeom prst="rect">
            <a:avLst/>
          </a:prstGeom>
          <a:solidFill>
            <a:srgbClr val="DED4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2DD0B00-9095-48FC-61CE-C009AA69C718}"/>
              </a:ext>
            </a:extLst>
          </p:cNvPr>
          <p:cNvSpPr/>
          <p:nvPr/>
        </p:nvSpPr>
        <p:spPr>
          <a:xfrm rot="501464">
            <a:off x="10131937" y="4728846"/>
            <a:ext cx="706517" cy="284231"/>
          </a:xfrm>
          <a:prstGeom prst="rect">
            <a:avLst/>
          </a:prstGeom>
          <a:solidFill>
            <a:srgbClr val="DED4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671569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30" grpId="0" animBg="1"/>
      <p:bldP spid="3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0FBE3B4F-227B-7E1D-A50A-5E192442A6E5}"/>
              </a:ext>
            </a:extLst>
          </p:cNvPr>
          <p:cNvSpPr/>
          <p:nvPr/>
        </p:nvSpPr>
        <p:spPr>
          <a:xfrm>
            <a:off x="773916" y="734656"/>
            <a:ext cx="3417819" cy="653731"/>
          </a:xfrm>
          <a:prstGeom prst="roundRect">
            <a:avLst/>
          </a:prstGeom>
          <a:solidFill>
            <a:srgbClr val="5195D3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pt-BR" sz="3600" b="1" u="sng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Lei de Mendel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DFD7BC1-EA55-9066-6F05-3B62BF58B69E}"/>
              </a:ext>
            </a:extLst>
          </p:cNvPr>
          <p:cNvSpPr txBox="1"/>
          <p:nvPr/>
        </p:nvSpPr>
        <p:spPr>
          <a:xfrm>
            <a:off x="772406" y="1603488"/>
            <a:ext cx="6130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Mendel continuou seus trabalhos, dessa vez analisando dois caracteres ao mesmo tempo, ou seja 2 pares de alelos.</a:t>
            </a:r>
          </a:p>
        </p:txBody>
      </p:sp>
      <p:pic>
        <p:nvPicPr>
          <p:cNvPr id="1026" name="Picture 2" descr="Gregor Mendel – Wikipédia, a enciclopédia livre">
            <a:extLst>
              <a:ext uri="{FF2B5EF4-FFF2-40B4-BE49-F238E27FC236}">
                <a16:creationId xmlns:a16="http://schemas.microsoft.com/office/drawing/2014/main" id="{B1CB4806-80DB-B5F7-5F50-EE31CE86A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955" y="1532133"/>
            <a:ext cx="3266392" cy="44331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472BB9BC-4CD8-D804-C3FA-BFF75CB72E68}"/>
              </a:ext>
            </a:extLst>
          </p:cNvPr>
          <p:cNvSpPr/>
          <p:nvPr/>
        </p:nvSpPr>
        <p:spPr>
          <a:xfrm rot="20269099">
            <a:off x="7241739" y="1465634"/>
            <a:ext cx="706517" cy="284231"/>
          </a:xfrm>
          <a:prstGeom prst="rect">
            <a:avLst/>
          </a:prstGeom>
          <a:solidFill>
            <a:srgbClr val="DED4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2DD0B00-9095-48FC-61CE-C009AA69C718}"/>
              </a:ext>
            </a:extLst>
          </p:cNvPr>
          <p:cNvSpPr/>
          <p:nvPr/>
        </p:nvSpPr>
        <p:spPr>
          <a:xfrm rot="501464">
            <a:off x="10218254" y="5696914"/>
            <a:ext cx="706517" cy="284231"/>
          </a:xfrm>
          <a:prstGeom prst="rect">
            <a:avLst/>
          </a:prstGeom>
          <a:solidFill>
            <a:srgbClr val="DED4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DF50713-170E-304A-2D5E-4A417BDFA0F8}"/>
              </a:ext>
            </a:extLst>
          </p:cNvPr>
          <p:cNvSpPr txBox="1"/>
          <p:nvPr/>
        </p:nvSpPr>
        <p:spPr>
          <a:xfrm>
            <a:off x="772406" y="2855216"/>
            <a:ext cx="6130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Cada um responsável por certa característica.</a:t>
            </a: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EABC73C7-E354-41AA-5C61-5DB2ED381E02}"/>
              </a:ext>
            </a:extLst>
          </p:cNvPr>
          <p:cNvSpPr/>
          <p:nvPr/>
        </p:nvSpPr>
        <p:spPr>
          <a:xfrm>
            <a:off x="3966059" y="3932338"/>
            <a:ext cx="360000" cy="36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77800"/>
            <a:bevelB w="177800" h="177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9B929E87-0DEB-D5D2-A62A-63F0C213B719}"/>
              </a:ext>
            </a:extLst>
          </p:cNvPr>
          <p:cNvSpPr/>
          <p:nvPr/>
        </p:nvSpPr>
        <p:spPr>
          <a:xfrm>
            <a:off x="1572159" y="3932338"/>
            <a:ext cx="360000" cy="360000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77800"/>
            <a:bevelB w="177800" h="177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00470562-2B88-EFB4-9642-B93B168941FF}"/>
              </a:ext>
            </a:extLst>
          </p:cNvPr>
          <p:cNvSpPr txBox="1"/>
          <p:nvPr/>
        </p:nvSpPr>
        <p:spPr>
          <a:xfrm>
            <a:off x="1258383" y="4263810"/>
            <a:ext cx="987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VVRR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DB1D8A88-5B35-7988-47E2-7C1B45084715}"/>
              </a:ext>
            </a:extLst>
          </p:cNvPr>
          <p:cNvSpPr txBox="1"/>
          <p:nvPr/>
        </p:nvSpPr>
        <p:spPr>
          <a:xfrm>
            <a:off x="2390058" y="3865549"/>
            <a:ext cx="75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268BC254-C7F5-6BE3-AA7F-032872AC6BC1}"/>
              </a:ext>
            </a:extLst>
          </p:cNvPr>
          <p:cNvSpPr txBox="1"/>
          <p:nvPr/>
        </p:nvSpPr>
        <p:spPr>
          <a:xfrm>
            <a:off x="5469985" y="3896326"/>
            <a:ext cx="1802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Geraçã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</a:t>
            </a:r>
            <a:endParaRPr lang="pt-BR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DDE8CBB4-F207-D77B-D618-F281839B19F5}"/>
              </a:ext>
            </a:extLst>
          </p:cNvPr>
          <p:cNvSpPr txBox="1"/>
          <p:nvPr/>
        </p:nvSpPr>
        <p:spPr>
          <a:xfrm>
            <a:off x="284564" y="3595710"/>
            <a:ext cx="2935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Semente amarela lisa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BB20C030-2578-84D9-E767-1377BF12FE80}"/>
              </a:ext>
            </a:extLst>
          </p:cNvPr>
          <p:cNvSpPr txBox="1"/>
          <p:nvPr/>
        </p:nvSpPr>
        <p:spPr>
          <a:xfrm>
            <a:off x="2923152" y="3605470"/>
            <a:ext cx="24395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Semente verde-rugosa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371D572-9B81-3A80-D808-41361EE0992B}"/>
              </a:ext>
            </a:extLst>
          </p:cNvPr>
          <p:cNvSpPr txBox="1"/>
          <p:nvPr/>
        </p:nvSpPr>
        <p:spPr>
          <a:xfrm>
            <a:off x="3652283" y="4234998"/>
            <a:ext cx="987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vvrr</a:t>
            </a:r>
            <a:endParaRPr lang="pt-B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E0041859-4064-B403-2300-486C5B5E5968}"/>
              </a:ext>
            </a:extLst>
          </p:cNvPr>
          <p:cNvCxnSpPr>
            <a:cxnSpLocks/>
          </p:cNvCxnSpPr>
          <p:nvPr/>
        </p:nvCxnSpPr>
        <p:spPr>
          <a:xfrm>
            <a:off x="1752159" y="4758218"/>
            <a:ext cx="0" cy="682583"/>
          </a:xfrm>
          <a:prstGeom prst="line">
            <a:avLst/>
          </a:prstGeom>
          <a:ln>
            <a:solidFill>
              <a:srgbClr val="EF47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>
            <a:extLst>
              <a:ext uri="{FF2B5EF4-FFF2-40B4-BE49-F238E27FC236}">
                <a16:creationId xmlns:a16="http://schemas.microsoft.com/office/drawing/2014/main" id="{19E7CF29-BD5A-A67C-78B8-C7E344E2D741}"/>
              </a:ext>
            </a:extLst>
          </p:cNvPr>
          <p:cNvCxnSpPr>
            <a:cxnSpLocks/>
          </p:cNvCxnSpPr>
          <p:nvPr/>
        </p:nvCxnSpPr>
        <p:spPr>
          <a:xfrm>
            <a:off x="4142931" y="4702816"/>
            <a:ext cx="0" cy="682583"/>
          </a:xfrm>
          <a:prstGeom prst="line">
            <a:avLst/>
          </a:prstGeom>
          <a:ln>
            <a:solidFill>
              <a:srgbClr val="EF47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DFB7CB8E-CFEA-461B-81A0-FE78281F7768}"/>
              </a:ext>
            </a:extLst>
          </p:cNvPr>
          <p:cNvCxnSpPr>
            <a:cxnSpLocks/>
          </p:cNvCxnSpPr>
          <p:nvPr/>
        </p:nvCxnSpPr>
        <p:spPr>
          <a:xfrm flipH="1">
            <a:off x="3000819" y="5624260"/>
            <a:ext cx="965240" cy="470713"/>
          </a:xfrm>
          <a:prstGeom prst="line">
            <a:avLst/>
          </a:prstGeom>
          <a:ln>
            <a:solidFill>
              <a:srgbClr val="EF47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to 45">
            <a:extLst>
              <a:ext uri="{FF2B5EF4-FFF2-40B4-BE49-F238E27FC236}">
                <a16:creationId xmlns:a16="http://schemas.microsoft.com/office/drawing/2014/main" id="{EB8699B2-8605-AE52-801A-9223FABE0E26}"/>
              </a:ext>
            </a:extLst>
          </p:cNvPr>
          <p:cNvCxnSpPr>
            <a:cxnSpLocks/>
          </p:cNvCxnSpPr>
          <p:nvPr/>
        </p:nvCxnSpPr>
        <p:spPr>
          <a:xfrm>
            <a:off x="1829391" y="5624259"/>
            <a:ext cx="965240" cy="470713"/>
          </a:xfrm>
          <a:prstGeom prst="line">
            <a:avLst/>
          </a:prstGeom>
          <a:ln>
            <a:solidFill>
              <a:srgbClr val="EF47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Elipse 46">
            <a:extLst>
              <a:ext uri="{FF2B5EF4-FFF2-40B4-BE49-F238E27FC236}">
                <a16:creationId xmlns:a16="http://schemas.microsoft.com/office/drawing/2014/main" id="{97302AC0-45AC-020B-914B-87B5F6B52567}"/>
              </a:ext>
            </a:extLst>
          </p:cNvPr>
          <p:cNvSpPr/>
          <p:nvPr/>
        </p:nvSpPr>
        <p:spPr>
          <a:xfrm>
            <a:off x="1465921" y="5268273"/>
            <a:ext cx="598916" cy="598916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</a:t>
            </a:r>
          </a:p>
        </p:txBody>
      </p:sp>
      <p:sp>
        <p:nvSpPr>
          <p:cNvPr id="48" name="Elipse 47">
            <a:extLst>
              <a:ext uri="{FF2B5EF4-FFF2-40B4-BE49-F238E27FC236}">
                <a16:creationId xmlns:a16="http://schemas.microsoft.com/office/drawing/2014/main" id="{B401BDCA-AE2E-4310-BA54-4837417941EB}"/>
              </a:ext>
            </a:extLst>
          </p:cNvPr>
          <p:cNvSpPr/>
          <p:nvPr/>
        </p:nvSpPr>
        <p:spPr>
          <a:xfrm>
            <a:off x="3751364" y="5249990"/>
            <a:ext cx="598916" cy="598916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VT</a:t>
            </a:r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id="{03297659-B6FE-F6C6-8B80-12E4DBF521E5}"/>
              </a:ext>
            </a:extLst>
          </p:cNvPr>
          <p:cNvSpPr/>
          <p:nvPr/>
        </p:nvSpPr>
        <p:spPr>
          <a:xfrm>
            <a:off x="2722884" y="5898764"/>
            <a:ext cx="360000" cy="360000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177800" h="177800"/>
            <a:bevelB w="177800" h="1778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2E79CC78-E98F-C934-44DE-2C3E2F4BC587}"/>
              </a:ext>
            </a:extLst>
          </p:cNvPr>
          <p:cNvSpPr txBox="1"/>
          <p:nvPr/>
        </p:nvSpPr>
        <p:spPr>
          <a:xfrm>
            <a:off x="4535422" y="5371325"/>
            <a:ext cx="1802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Gametas</a:t>
            </a:r>
            <a:endParaRPr lang="pt-BR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709308D9-B413-6C01-BF15-8E20E5593248}"/>
              </a:ext>
            </a:extLst>
          </p:cNvPr>
          <p:cNvSpPr txBox="1"/>
          <p:nvPr/>
        </p:nvSpPr>
        <p:spPr>
          <a:xfrm>
            <a:off x="3519454" y="5829953"/>
            <a:ext cx="1802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Geração</a:t>
            </a:r>
            <a:r>
              <a:rPr lang="pt-BR" sz="2400" b="0" i="0" u="none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F1</a:t>
            </a:r>
            <a:endParaRPr lang="pt-BR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96791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500"/>
                            </p:stCondLst>
                            <p:childTnLst>
                              <p:par>
                                <p:cTn id="1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30" grpId="0" animBg="1"/>
      <p:bldP spid="31" grpId="0" animBg="1"/>
      <p:bldP spid="2" grpId="0" animBg="1"/>
      <p:bldP spid="28" grpId="0" animBg="1"/>
      <p:bldP spid="29" grpId="0" animBg="1"/>
      <p:bldP spid="33" grpId="0"/>
      <p:bldP spid="34" grpId="0"/>
      <p:bldP spid="35" grpId="0"/>
      <p:bldP spid="38" grpId="0"/>
      <p:bldP spid="39" grpId="0"/>
      <p:bldP spid="40" grpId="0"/>
      <p:bldP spid="47" grpId="0" animBg="1"/>
      <p:bldP spid="48" grpId="0" animBg="1"/>
      <p:bldP spid="49" grpId="0" animBg="1"/>
      <p:bldP spid="50" grpId="0"/>
      <p:bldP spid="5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097BFB59-24B8-F8A3-2CA7-3F1A8121D897}"/>
              </a:ext>
            </a:extLst>
          </p:cNvPr>
          <p:cNvGrpSpPr/>
          <p:nvPr/>
        </p:nvGrpSpPr>
        <p:grpSpPr>
          <a:xfrm>
            <a:off x="3881929" y="958957"/>
            <a:ext cx="4489460" cy="5066020"/>
            <a:chOff x="3881929" y="958957"/>
            <a:chExt cx="4489460" cy="5066020"/>
          </a:xfrm>
        </p:grpSpPr>
        <p:pic>
          <p:nvPicPr>
            <p:cNvPr id="2" name="Picture 2" descr="http://www.brasilescola.com/upload/e/ervilha.jpg">
              <a:extLst>
                <a:ext uri="{FF2B5EF4-FFF2-40B4-BE49-F238E27FC236}">
                  <a16:creationId xmlns:a16="http://schemas.microsoft.com/office/drawing/2014/main" id="{70E13B47-E0A6-6A84-FF0D-F046169260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1929" y="958957"/>
              <a:ext cx="4489460" cy="506602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6" descr="http://i1182.photobucket.com/albums/x443/aergforever/guisanteal.gif">
              <a:extLst>
                <a:ext uri="{FF2B5EF4-FFF2-40B4-BE49-F238E27FC236}">
                  <a16:creationId xmlns:a16="http://schemas.microsoft.com/office/drawing/2014/main" id="{5E0608D0-DAC1-911E-9540-23179C9400F6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2599" y="3587457"/>
              <a:ext cx="594123" cy="594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 descr="http://i1182.photobucket.com/albums/x443/aergforever/guisanteal.gif">
              <a:extLst>
                <a:ext uri="{FF2B5EF4-FFF2-40B4-BE49-F238E27FC236}">
                  <a16:creationId xmlns:a16="http://schemas.microsoft.com/office/drawing/2014/main" id="{60F82893-B0CD-E000-1223-7B1B0A435B7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2672" y="1477058"/>
              <a:ext cx="656001" cy="656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6" descr="http://i1182.photobucket.com/albums/x443/aergforever/guisanteal.gif">
              <a:extLst>
                <a:ext uri="{FF2B5EF4-FFF2-40B4-BE49-F238E27FC236}">
                  <a16:creationId xmlns:a16="http://schemas.microsoft.com/office/drawing/2014/main" id="{C5204A44-8FF9-9818-674C-91AF8FD49330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0955" y="1477058"/>
              <a:ext cx="656001" cy="654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6" descr="http://i1182.photobucket.com/albums/x443/aergforever/guisanteal.gif">
              <a:extLst>
                <a:ext uri="{FF2B5EF4-FFF2-40B4-BE49-F238E27FC236}">
                  <a16:creationId xmlns:a16="http://schemas.microsoft.com/office/drawing/2014/main" id="{A983B1BF-9B17-E868-55D1-04026E507E2C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8242" y="1512715"/>
              <a:ext cx="656001" cy="654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6" descr="http://i1182.photobucket.com/albums/x443/aergforever/guisanteal.gif">
              <a:extLst>
                <a:ext uri="{FF2B5EF4-FFF2-40B4-BE49-F238E27FC236}">
                  <a16:creationId xmlns:a16="http://schemas.microsoft.com/office/drawing/2014/main" id="{67BA03CD-F4A7-945C-F79C-E1521298442E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4966" y="1519635"/>
              <a:ext cx="647700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6" descr="http://i1182.photobucket.com/albums/x443/aergforever/guisanteal.gif">
              <a:extLst>
                <a:ext uri="{FF2B5EF4-FFF2-40B4-BE49-F238E27FC236}">
                  <a16:creationId xmlns:a16="http://schemas.microsoft.com/office/drawing/2014/main" id="{B5EEE113-FCA8-4960-70F3-F31086EDAF52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1770" y="2424820"/>
              <a:ext cx="762473" cy="762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6" descr="http://i1182.photobucket.com/albums/x443/aergforever/guisanteal.gif">
              <a:extLst>
                <a:ext uri="{FF2B5EF4-FFF2-40B4-BE49-F238E27FC236}">
                  <a16:creationId xmlns:a16="http://schemas.microsoft.com/office/drawing/2014/main" id="{761BE13A-0D17-37C0-93EF-BB46B12F1F6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3841" y="2462854"/>
              <a:ext cx="672647" cy="6726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6" descr="http://i1182.photobucket.com/albums/x443/aergforever/guisanteal.gif">
              <a:extLst>
                <a:ext uri="{FF2B5EF4-FFF2-40B4-BE49-F238E27FC236}">
                  <a16:creationId xmlns:a16="http://schemas.microsoft.com/office/drawing/2014/main" id="{CDD76C39-1F87-9C22-A3A0-6075FE00FE31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2599" y="4556593"/>
              <a:ext cx="594123" cy="594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4" descr="http://i1182.photobucket.com/albums/x443/aergforever/guisantevr.gif">
              <a:extLst>
                <a:ext uri="{FF2B5EF4-FFF2-40B4-BE49-F238E27FC236}">
                  <a16:creationId xmlns:a16="http://schemas.microsoft.com/office/drawing/2014/main" id="{BB174254-CC2E-920F-CD99-681C445ABB8B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9470" y="4595708"/>
              <a:ext cx="594123" cy="594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6" descr="http://i1182.photobucket.com/albums/x443/aergforever/guisanteal.gif">
              <a:extLst>
                <a:ext uri="{FF2B5EF4-FFF2-40B4-BE49-F238E27FC236}">
                  <a16:creationId xmlns:a16="http://schemas.microsoft.com/office/drawing/2014/main" id="{97F780F1-81C5-5FFA-5469-B2FC2D2D254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3438" y="3518784"/>
              <a:ext cx="647700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" name="Retângulo 29">
            <a:extLst>
              <a:ext uri="{FF2B5EF4-FFF2-40B4-BE49-F238E27FC236}">
                <a16:creationId xmlns:a16="http://schemas.microsoft.com/office/drawing/2014/main" id="{472BB9BC-4CD8-D804-C3FA-BFF75CB72E68}"/>
              </a:ext>
            </a:extLst>
          </p:cNvPr>
          <p:cNvSpPr/>
          <p:nvPr/>
        </p:nvSpPr>
        <p:spPr>
          <a:xfrm rot="20269099">
            <a:off x="3564272" y="869702"/>
            <a:ext cx="706517" cy="284231"/>
          </a:xfrm>
          <a:prstGeom prst="rect">
            <a:avLst/>
          </a:prstGeom>
          <a:solidFill>
            <a:srgbClr val="DED4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2DD0B00-9095-48FC-61CE-C009AA69C718}"/>
              </a:ext>
            </a:extLst>
          </p:cNvPr>
          <p:cNvSpPr/>
          <p:nvPr/>
        </p:nvSpPr>
        <p:spPr>
          <a:xfrm rot="19396851">
            <a:off x="7892045" y="5790816"/>
            <a:ext cx="706517" cy="284231"/>
          </a:xfrm>
          <a:prstGeom prst="rect">
            <a:avLst/>
          </a:prstGeom>
          <a:solidFill>
            <a:srgbClr val="DED4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991914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0FBE3B4F-227B-7E1D-A50A-5E192442A6E5}"/>
              </a:ext>
            </a:extLst>
          </p:cNvPr>
          <p:cNvSpPr/>
          <p:nvPr/>
        </p:nvSpPr>
        <p:spPr>
          <a:xfrm>
            <a:off x="4387091" y="1279504"/>
            <a:ext cx="3417819" cy="653731"/>
          </a:xfrm>
          <a:prstGeom prst="roundRect">
            <a:avLst/>
          </a:prstGeom>
          <a:solidFill>
            <a:srgbClr val="5195D3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pt-BR" sz="3600" b="1" u="sng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Lei de Mendel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DFD7BC1-EA55-9066-6F05-3B62BF58B69E}"/>
              </a:ext>
            </a:extLst>
          </p:cNvPr>
          <p:cNvSpPr txBox="1"/>
          <p:nvPr/>
        </p:nvSpPr>
        <p:spPr>
          <a:xfrm>
            <a:off x="2909956" y="2430242"/>
            <a:ext cx="6130041" cy="1200329"/>
          </a:xfrm>
          <a:prstGeom prst="rect">
            <a:avLst/>
          </a:prstGeom>
          <a:solidFill>
            <a:srgbClr val="72C43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74320" indent="-192024" algn="ctr">
              <a:buClr>
                <a:schemeClr val="accent3"/>
              </a:buClr>
              <a:buNone/>
              <a:defRPr/>
            </a:pPr>
            <a:r>
              <a:rPr lang="pt-B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“Fatores para dois ou mais caracteres são transmitidos para os gametas de modo totalmente independente”.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DF50713-170E-304A-2D5E-4A417BDFA0F8}"/>
              </a:ext>
            </a:extLst>
          </p:cNvPr>
          <p:cNvSpPr txBox="1"/>
          <p:nvPr/>
        </p:nvSpPr>
        <p:spPr>
          <a:xfrm>
            <a:off x="2909956" y="3681970"/>
            <a:ext cx="6130041" cy="1569660"/>
          </a:xfrm>
          <a:prstGeom prst="rect">
            <a:avLst/>
          </a:prstGeom>
          <a:solidFill>
            <a:srgbClr val="72C436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74320" indent="-192024" algn="ctr">
              <a:spcBef>
                <a:spcPts val="225"/>
              </a:spcBef>
              <a:buClr>
                <a:schemeClr val="accent3"/>
              </a:buClr>
              <a:defRPr/>
            </a:pPr>
            <a:r>
              <a:rPr lang="pt-B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“Os pares de alelos localizados em cromossomos não-homólogos separam-se independentemente na formação dos gametas”.</a:t>
            </a:r>
          </a:p>
        </p:txBody>
      </p:sp>
    </p:spTree>
    <p:extLst>
      <p:ext uri="{BB962C8B-B14F-4D97-AF65-F5344CB8AC3E}">
        <p14:creationId xmlns:p14="http://schemas.microsoft.com/office/powerpoint/2010/main" val="174796941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0FBE3B4F-227B-7E1D-A50A-5E192442A6E5}"/>
              </a:ext>
            </a:extLst>
          </p:cNvPr>
          <p:cNvSpPr/>
          <p:nvPr/>
        </p:nvSpPr>
        <p:spPr>
          <a:xfrm>
            <a:off x="773916" y="1102696"/>
            <a:ext cx="2940245" cy="653731"/>
          </a:xfrm>
          <a:prstGeom prst="roundRect">
            <a:avLst/>
          </a:prstGeom>
          <a:solidFill>
            <a:srgbClr val="5195D3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Probabilidade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DFD7BC1-EA55-9066-6F05-3B62BF58B69E}"/>
              </a:ext>
            </a:extLst>
          </p:cNvPr>
          <p:cNvSpPr txBox="1"/>
          <p:nvPr/>
        </p:nvSpPr>
        <p:spPr>
          <a:xfrm>
            <a:off x="772407" y="2177918"/>
            <a:ext cx="56472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segregação é um evento independente e simultâneo;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D7C0970-01AB-B12B-B0BD-B0957576CE61}"/>
              </a:ext>
            </a:extLst>
          </p:cNvPr>
          <p:cNvSpPr txBox="1"/>
          <p:nvPr/>
        </p:nvSpPr>
        <p:spPr>
          <a:xfrm>
            <a:off x="772407" y="3215066"/>
            <a:ext cx="5732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 amarelo ou verde não depende de ser liso ou rugosa;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80554B3-ACC0-C85A-3470-D41082948EE4}"/>
              </a:ext>
            </a:extLst>
          </p:cNvPr>
          <p:cNvSpPr txBox="1"/>
          <p:nvPr/>
        </p:nvSpPr>
        <p:spPr>
          <a:xfrm>
            <a:off x="772407" y="4235505"/>
            <a:ext cx="5732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probabilidade de ser lisa é ¾ e amarela ¾: Assim a probabilidade da semente ser lisa E amarela é de 9/16.</a:t>
            </a:r>
          </a:p>
        </p:txBody>
      </p:sp>
    </p:spTree>
    <p:extLst>
      <p:ext uri="{BB962C8B-B14F-4D97-AF65-F5344CB8AC3E}">
        <p14:creationId xmlns:p14="http://schemas.microsoft.com/office/powerpoint/2010/main" val="62747516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" grpId="0" animBg="1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DD9ABB5-01A6-C0B5-D062-135F426EC944}"/>
              </a:ext>
            </a:extLst>
          </p:cNvPr>
          <p:cNvSpPr txBox="1"/>
          <p:nvPr/>
        </p:nvSpPr>
        <p:spPr>
          <a:xfrm>
            <a:off x="937134" y="2956203"/>
            <a:ext cx="86499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segunda experiência Mendel concluiu que a  herança da cor era dependente da herança da superfície da semente. </a:t>
            </a:r>
            <a:endParaRPr lang="pt-BR" sz="2400" dirty="0"/>
          </a:p>
        </p:txBody>
      </p:sp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8ED5E8D1-10C2-9694-56DA-A862844F9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61156">
            <a:off x="406998" y="1399946"/>
            <a:ext cx="2611824" cy="1741216"/>
          </a:xfrm>
          <a:prstGeom prst="rect">
            <a:avLst/>
          </a:prstGeom>
        </p:spPr>
      </p:pic>
      <p:sp>
        <p:nvSpPr>
          <p:cNvPr id="28" name="Retângulo 27">
            <a:extLst>
              <a:ext uri="{FF2B5EF4-FFF2-40B4-BE49-F238E27FC236}">
                <a16:creationId xmlns:a16="http://schemas.microsoft.com/office/drawing/2014/main" id="{FEE84064-D948-DBB6-DCA0-CA53F1ADE1ED}"/>
              </a:ext>
            </a:extLst>
          </p:cNvPr>
          <p:cNvSpPr/>
          <p:nvPr/>
        </p:nvSpPr>
        <p:spPr>
          <a:xfrm>
            <a:off x="937134" y="4224322"/>
            <a:ext cx="1196466" cy="424107"/>
          </a:xfrm>
          <a:prstGeom prst="rect">
            <a:avLst/>
          </a:prstGeom>
          <a:solidFill>
            <a:srgbClr val="E7B85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B6F019CB-6729-ECA3-DCC9-20DFA1828D3C}"/>
              </a:ext>
            </a:extLst>
          </p:cNvPr>
          <p:cNvSpPr txBox="1"/>
          <p:nvPr/>
        </p:nvSpPr>
        <p:spPr>
          <a:xfrm>
            <a:off x="937134" y="4192983"/>
            <a:ext cx="10027973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A) </a:t>
            </a: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Falso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86F8FC97-5CA5-CC5C-C22D-AFA084A8B8EE}"/>
              </a:ext>
            </a:extLst>
          </p:cNvPr>
          <p:cNvSpPr txBox="1"/>
          <p:nvPr/>
        </p:nvSpPr>
        <p:spPr>
          <a:xfrm>
            <a:off x="937134" y="4616692"/>
            <a:ext cx="8771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B) </a:t>
            </a:r>
            <a:r>
              <a:rPr lang="pt-B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Verdadeiro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51543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 animBg="1"/>
      <p:bldP spid="29" grpId="0"/>
      <p:bldP spid="3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B593880-61BD-D52C-F1F2-83FFA82B7C1D}"/>
              </a:ext>
            </a:extLst>
          </p:cNvPr>
          <p:cNvSpPr txBox="1">
            <a:spLocks/>
          </p:cNvSpPr>
          <p:nvPr/>
        </p:nvSpPr>
        <p:spPr>
          <a:xfrm>
            <a:off x="745136" y="1758145"/>
            <a:ext cx="6225934" cy="647786"/>
          </a:xfrm>
          <a:prstGeom prst="round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Referencias bibliográfica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120E936-AF6E-5F01-4AA0-55998A91BD7E}"/>
              </a:ext>
            </a:extLst>
          </p:cNvPr>
          <p:cNvSpPr txBox="1"/>
          <p:nvPr/>
        </p:nvSpPr>
        <p:spPr>
          <a:xfrm>
            <a:off x="782584" y="2740158"/>
            <a:ext cx="85591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Michelan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Vanessa.SuperAÇÃO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 ciências : 9º ano: manual do professor / Vanessa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Michelan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Elisangela Andrade. 1. ed. – São Paulo : Moderna, 2022.</a:t>
            </a:r>
          </a:p>
        </p:txBody>
      </p:sp>
    </p:spTree>
    <p:extLst>
      <p:ext uri="{BB962C8B-B14F-4D97-AF65-F5344CB8AC3E}">
        <p14:creationId xmlns:p14="http://schemas.microsoft.com/office/powerpoint/2010/main" val="3102903396"/>
      </p:ext>
    </p:extLst>
  </p:cSld>
  <p:clrMapOvr>
    <a:masterClrMapping/>
  </p:clrMapOvr>
  <p:transition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9EDBCF3C-6316-F5D5-BCC0-BA9B02CB56E1}"/>
              </a:ext>
            </a:extLst>
          </p:cNvPr>
          <p:cNvSpPr/>
          <p:nvPr/>
        </p:nvSpPr>
        <p:spPr>
          <a:xfrm>
            <a:off x="3966435" y="3102135"/>
            <a:ext cx="4259131" cy="653731"/>
          </a:xfrm>
          <a:prstGeom prst="roundRect">
            <a:avLst/>
          </a:prstGeom>
          <a:solidFill>
            <a:srgbClr val="EF4768"/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Até a próxima aula!</a:t>
            </a:r>
          </a:p>
        </p:txBody>
      </p:sp>
    </p:spTree>
    <p:extLst>
      <p:ext uri="{BB962C8B-B14F-4D97-AF65-F5344CB8AC3E}">
        <p14:creationId xmlns:p14="http://schemas.microsoft.com/office/powerpoint/2010/main" val="143842571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0FBE3B4F-227B-7E1D-A50A-5E192442A6E5}"/>
              </a:ext>
            </a:extLst>
          </p:cNvPr>
          <p:cNvSpPr/>
          <p:nvPr/>
        </p:nvSpPr>
        <p:spPr>
          <a:xfrm>
            <a:off x="773916" y="919587"/>
            <a:ext cx="3798084" cy="653731"/>
          </a:xfrm>
          <a:prstGeom prst="roundRect">
            <a:avLst/>
          </a:prstGeom>
          <a:solidFill>
            <a:srgbClr val="5195D3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Quem foi Mendel?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77DB23E-3F42-6864-71FF-F4687373A67A}"/>
              </a:ext>
            </a:extLst>
          </p:cNvPr>
          <p:cNvSpPr txBox="1"/>
          <p:nvPr/>
        </p:nvSpPr>
        <p:spPr>
          <a:xfrm>
            <a:off x="772407" y="1787475"/>
            <a:ext cx="63950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Vários trabalhos foram realizados por Mendel, porém o mais</a:t>
            </a:r>
            <a:r>
              <a:rPr lang="pt-BR" sz="2400" b="0" i="0" u="none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importante deles, e que garantiu o reconhecimento do pesquisador, foi</a:t>
            </a:r>
            <a:r>
              <a:rPr lang="pt-BR" sz="2400" b="0" i="0" u="none" strike="noStrik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estudo feito com ervilhas;</a:t>
            </a:r>
          </a:p>
        </p:txBody>
      </p:sp>
      <p:pic>
        <p:nvPicPr>
          <p:cNvPr id="2" name="Picture 2" descr="Gregor Mendel Discovered the Basic Principles of Heredity - LabXchange">
            <a:extLst>
              <a:ext uri="{FF2B5EF4-FFF2-40B4-BE49-F238E27FC236}">
                <a16:creationId xmlns:a16="http://schemas.microsoft.com/office/drawing/2014/main" id="{5FF6F848-54F1-29B6-EAFF-5F153F292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578" y="2499632"/>
            <a:ext cx="3327944" cy="2498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472BB9BC-4CD8-D804-C3FA-BFF75CB72E68}"/>
              </a:ext>
            </a:extLst>
          </p:cNvPr>
          <p:cNvSpPr/>
          <p:nvPr/>
        </p:nvSpPr>
        <p:spPr>
          <a:xfrm rot="20269099">
            <a:off x="7420019" y="2439158"/>
            <a:ext cx="706517" cy="284231"/>
          </a:xfrm>
          <a:prstGeom prst="rect">
            <a:avLst/>
          </a:prstGeom>
          <a:solidFill>
            <a:srgbClr val="DED4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2DD0B00-9095-48FC-61CE-C009AA69C718}"/>
              </a:ext>
            </a:extLst>
          </p:cNvPr>
          <p:cNvSpPr/>
          <p:nvPr/>
        </p:nvSpPr>
        <p:spPr>
          <a:xfrm rot="501464">
            <a:off x="10654822" y="4780375"/>
            <a:ext cx="706517" cy="284231"/>
          </a:xfrm>
          <a:prstGeom prst="rect">
            <a:avLst/>
          </a:prstGeom>
          <a:solidFill>
            <a:srgbClr val="DED4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D32EBFF-3532-1B1C-2E15-7D0E14BC1DC7}"/>
              </a:ext>
            </a:extLst>
          </p:cNvPr>
          <p:cNvSpPr txBox="1"/>
          <p:nvPr/>
        </p:nvSpPr>
        <p:spPr>
          <a:xfrm>
            <a:off x="772407" y="3316503"/>
            <a:ext cx="63950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0" i="0" u="none" strike="noStrike" baseline="0" dirty="0">
                <a:latin typeface="OpenSans-Regular"/>
              </a:rPr>
              <a:t>Gregor Mendel (1822-1884) foi um biólogo, botânico e monge austríaco;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CB3DAD8-CE75-E4A4-0AA3-22F541D68811}"/>
              </a:ext>
            </a:extLst>
          </p:cNvPr>
          <p:cNvSpPr txBox="1"/>
          <p:nvPr/>
        </p:nvSpPr>
        <p:spPr>
          <a:xfrm>
            <a:off x="772407" y="4101924"/>
            <a:ext cx="47505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0" i="0" u="none" strike="noStrike" baseline="0" dirty="0">
                <a:latin typeface="OpenSans-Regular"/>
              </a:rPr>
              <a:t>Filho de camponeses, observava e estudava as plantas;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F24A0FB-D35D-54D9-5BDB-43569B71A85E}"/>
              </a:ext>
            </a:extLst>
          </p:cNvPr>
          <p:cNvSpPr txBox="1"/>
          <p:nvPr/>
        </p:nvSpPr>
        <p:spPr>
          <a:xfrm>
            <a:off x="772407" y="4889181"/>
            <a:ext cx="6021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Descobriu as leis da genética, que mudaram o rumo da biologia;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3AC982D-787D-322D-B975-64C7582563A6}"/>
              </a:ext>
            </a:extLst>
          </p:cNvPr>
          <p:cNvSpPr txBox="1"/>
          <p:nvPr/>
        </p:nvSpPr>
        <p:spPr>
          <a:xfrm>
            <a:off x="772406" y="5674602"/>
            <a:ext cx="6620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0" i="0" u="none" strike="noStrike" baseline="0" dirty="0">
                <a:latin typeface="OpenSans-Regular"/>
              </a:rPr>
              <a:t>Sua obra permaneceu ignorada até o século XX.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59189147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30" grpId="0" animBg="1"/>
      <p:bldP spid="31" grpId="0" animBg="1"/>
      <p:bldP spid="3" grpId="0" animBg="1"/>
      <p:bldP spid="6" grpId="0" animBg="1"/>
      <p:bldP spid="7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0FBE3B4F-227B-7E1D-A50A-5E192442A6E5}"/>
              </a:ext>
            </a:extLst>
          </p:cNvPr>
          <p:cNvSpPr/>
          <p:nvPr/>
        </p:nvSpPr>
        <p:spPr>
          <a:xfrm>
            <a:off x="773916" y="821376"/>
            <a:ext cx="3798084" cy="653731"/>
          </a:xfrm>
          <a:prstGeom prst="roundRect">
            <a:avLst/>
          </a:prstGeom>
          <a:solidFill>
            <a:srgbClr val="5195D3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Quem foi Mendel?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77DB23E-3F42-6864-71FF-F4687373A67A}"/>
              </a:ext>
            </a:extLst>
          </p:cNvPr>
          <p:cNvSpPr txBox="1"/>
          <p:nvPr/>
        </p:nvSpPr>
        <p:spPr>
          <a:xfrm>
            <a:off x="772406" y="1630178"/>
            <a:ext cx="8828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Mendel é considerado 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“Pai da genética”.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1856, iniciou um projeto de pesquisa para investigar padrões de herança. </a:t>
            </a: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Estudou a herança de sete características diferentes em ervilhas, incluindo: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CB3DAD8-CE75-E4A4-0AA3-22F541D68811}"/>
              </a:ext>
            </a:extLst>
          </p:cNvPr>
          <p:cNvSpPr txBox="1"/>
          <p:nvPr/>
        </p:nvSpPr>
        <p:spPr>
          <a:xfrm>
            <a:off x="772407" y="2842897"/>
            <a:ext cx="4750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Altura;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F24A0FB-D35D-54D9-5BDB-43569B71A85E}"/>
              </a:ext>
            </a:extLst>
          </p:cNvPr>
          <p:cNvSpPr txBox="1"/>
          <p:nvPr/>
        </p:nvSpPr>
        <p:spPr>
          <a:xfrm>
            <a:off x="772407" y="3202820"/>
            <a:ext cx="6021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 da flor e da semente;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3AC982D-787D-322D-B975-64C7582563A6}"/>
              </a:ext>
            </a:extLst>
          </p:cNvPr>
          <p:cNvSpPr txBox="1"/>
          <p:nvPr/>
        </p:nvSpPr>
        <p:spPr>
          <a:xfrm>
            <a:off x="772406" y="3564991"/>
            <a:ext cx="6620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 e cor da vagem;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DCE8E28-248D-D754-7D50-1E02168035D7}"/>
              </a:ext>
            </a:extLst>
          </p:cNvPr>
          <p:cNvSpPr txBox="1"/>
          <p:nvPr/>
        </p:nvSpPr>
        <p:spPr>
          <a:xfrm>
            <a:off x="772406" y="3924912"/>
            <a:ext cx="6620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Posição da flor no caule;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D8069A0B-8BFC-A064-4870-DE1DC6DD6E98}"/>
              </a:ext>
            </a:extLst>
          </p:cNvPr>
          <p:cNvSpPr txBox="1"/>
          <p:nvPr/>
        </p:nvSpPr>
        <p:spPr>
          <a:xfrm>
            <a:off x="772406" y="4299818"/>
            <a:ext cx="6620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Formato da semente.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2B5A2AE1-D27F-5F2E-57CE-D60E17F9759E}"/>
              </a:ext>
            </a:extLst>
          </p:cNvPr>
          <p:cNvSpPr txBox="1"/>
          <p:nvPr/>
        </p:nvSpPr>
        <p:spPr>
          <a:xfrm>
            <a:off x="772951" y="4836295"/>
            <a:ext cx="5170649" cy="1200329"/>
          </a:xfrm>
          <a:prstGeom prst="rect">
            <a:avLst/>
          </a:prstGeom>
          <a:solidFill>
            <a:srgbClr val="FFE56A"/>
          </a:solidFill>
        </p:spPr>
        <p:txBody>
          <a:bodyPr wrap="square" rtlCol="0">
            <a:spAutoFit/>
          </a:bodyPr>
          <a:lstStyle/>
          <a:p>
            <a:r>
              <a:rPr lang="pt-BR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Primeiro ele estabeleceu linhagens de ervilhas com duas diferentes formas de uma característica;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2C312F29-EDA5-60C0-1575-76220CC04D53}"/>
              </a:ext>
            </a:extLst>
          </p:cNvPr>
          <p:cNvCxnSpPr>
            <a:cxnSpLocks/>
            <a:endCxn id="32" idx="1"/>
          </p:cNvCxnSpPr>
          <p:nvPr/>
        </p:nvCxnSpPr>
        <p:spPr>
          <a:xfrm flipV="1">
            <a:off x="5952744" y="4736402"/>
            <a:ext cx="865578" cy="878014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>
            <a:extLst>
              <a:ext uri="{FF2B5EF4-FFF2-40B4-BE49-F238E27FC236}">
                <a16:creationId xmlns:a16="http://schemas.microsoft.com/office/drawing/2014/main" id="{40AA26E9-5C4D-6812-0916-D8635D21E965}"/>
              </a:ext>
            </a:extLst>
          </p:cNvPr>
          <p:cNvCxnSpPr>
            <a:cxnSpLocks/>
            <a:endCxn id="34" idx="1"/>
          </p:cNvCxnSpPr>
          <p:nvPr/>
        </p:nvCxnSpPr>
        <p:spPr>
          <a:xfrm>
            <a:off x="5943600" y="5614416"/>
            <a:ext cx="874721" cy="167404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325E68A5-73F7-2260-C9DF-793A8F3EF250}"/>
              </a:ext>
            </a:extLst>
          </p:cNvPr>
          <p:cNvSpPr txBox="1"/>
          <p:nvPr/>
        </p:nvSpPr>
        <p:spPr>
          <a:xfrm>
            <a:off x="6818322" y="4351681"/>
            <a:ext cx="4407966" cy="769441"/>
          </a:xfrm>
          <a:prstGeom prst="rect">
            <a:avLst/>
          </a:prstGeom>
          <a:solidFill>
            <a:srgbClr val="FFE56A"/>
          </a:solidFill>
        </p:spPr>
        <p:txBody>
          <a:bodyPr wrap="square" rtlCol="0">
            <a:spAutoFit/>
          </a:bodyPr>
          <a:lstStyle/>
          <a:p>
            <a:r>
              <a:rPr lang="pt-BR" sz="22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Cultivou estas linhagens por algumas gerações até que elas fossem puras;</a:t>
            </a:r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C49CC249-48AF-B127-473A-21D8555F7B82}"/>
              </a:ext>
            </a:extLst>
          </p:cNvPr>
          <p:cNvSpPr txBox="1"/>
          <p:nvPr/>
        </p:nvSpPr>
        <p:spPr>
          <a:xfrm>
            <a:off x="6818321" y="5227822"/>
            <a:ext cx="4407965" cy="1107996"/>
          </a:xfrm>
          <a:prstGeom prst="rect">
            <a:avLst/>
          </a:prstGeom>
          <a:solidFill>
            <a:srgbClr val="FFE56A"/>
          </a:solidFill>
        </p:spPr>
        <p:txBody>
          <a:bodyPr wrap="square" rtlCol="0">
            <a:spAutoFit/>
          </a:bodyPr>
          <a:lstStyle/>
          <a:p>
            <a:r>
              <a:rPr lang="pt-BR" sz="22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Então cruzou-as entre si e observou como as características eram herdadas.</a:t>
            </a:r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54095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6" grpId="0" animBg="1"/>
      <p:bldP spid="7" grpId="0" animBg="1"/>
      <p:bldP spid="11" grpId="0" animBg="1"/>
      <p:bldP spid="19" grpId="0" animBg="1"/>
      <p:bldP spid="22" grpId="0" animBg="1"/>
      <p:bldP spid="23" grpId="0" animBg="1"/>
      <p:bldP spid="32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0FBE3B4F-227B-7E1D-A50A-5E192442A6E5}"/>
              </a:ext>
            </a:extLst>
          </p:cNvPr>
          <p:cNvSpPr/>
          <p:nvPr/>
        </p:nvSpPr>
        <p:spPr>
          <a:xfrm>
            <a:off x="773916" y="1369333"/>
            <a:ext cx="3798084" cy="653731"/>
          </a:xfrm>
          <a:prstGeom prst="roundRect">
            <a:avLst/>
          </a:prstGeom>
          <a:solidFill>
            <a:srgbClr val="5195D3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Quem foi Mendel?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77DB23E-3F42-6864-71FF-F4687373A67A}"/>
              </a:ext>
            </a:extLst>
          </p:cNvPr>
          <p:cNvSpPr txBox="1"/>
          <p:nvPr/>
        </p:nvSpPr>
        <p:spPr>
          <a:xfrm>
            <a:off x="772406" y="2206565"/>
            <a:ext cx="6862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razão do sucesso de Mendel foi escolher, para suas pesquisas, a ervilha-de-cheiro, pois esta: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D32EBFF-3532-1B1C-2E15-7D0E14BC1DC7}"/>
              </a:ext>
            </a:extLst>
          </p:cNvPr>
          <p:cNvSpPr txBox="1"/>
          <p:nvPr/>
        </p:nvSpPr>
        <p:spPr>
          <a:xfrm>
            <a:off x="772407" y="3198166"/>
            <a:ext cx="6395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72C436"/>
              </a:buClr>
              <a:buFont typeface="Arial" panose="020B0604020202020204" pitchFamily="34" charset="0"/>
              <a:buChar char="•"/>
            </a:pPr>
            <a:r>
              <a:rPr lang="pt-BR" sz="2400" b="0" i="0" u="none" strike="noStrike" baseline="0" dirty="0">
                <a:latin typeface="OpenSans-Regular"/>
              </a:rPr>
              <a:t>É de fácil cultivo;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614E64CD-24E6-4C0A-9DD9-A1BABF750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0234" y="2600027"/>
            <a:ext cx="3037113" cy="3037113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092EFE34-129B-5D6F-6B1D-31A8443EA9FE}"/>
              </a:ext>
            </a:extLst>
          </p:cNvPr>
          <p:cNvSpPr txBox="1"/>
          <p:nvPr/>
        </p:nvSpPr>
        <p:spPr>
          <a:xfrm>
            <a:off x="772406" y="3560337"/>
            <a:ext cx="6395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72C436"/>
              </a:buClr>
              <a:buFont typeface="Arial" panose="020B0604020202020204" pitchFamily="34" charset="0"/>
              <a:buChar char="•"/>
            </a:pPr>
            <a:r>
              <a:rPr lang="pt-BR" sz="2400" b="0" i="0" u="none" strike="noStrike" baseline="0" dirty="0">
                <a:latin typeface="OpenSans-Regular"/>
              </a:rPr>
              <a:t>Ciclo reprodutivo</a:t>
            </a:r>
            <a:r>
              <a:rPr lang="pt-BR" sz="2400" b="0" i="0" u="none" strike="noStrike" dirty="0">
                <a:latin typeface="OpenSans-Regular"/>
              </a:rPr>
              <a:t> curto;</a:t>
            </a:r>
            <a:endParaRPr lang="pt-BR" sz="2400" b="0" i="0" u="none" strike="noStrike" baseline="0" dirty="0">
              <a:latin typeface="OpenSans-Regular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CDE7301-4D57-80F1-186A-77053E6DA05F}"/>
              </a:ext>
            </a:extLst>
          </p:cNvPr>
          <p:cNvSpPr txBox="1"/>
          <p:nvPr/>
        </p:nvSpPr>
        <p:spPr>
          <a:xfrm>
            <a:off x="772405" y="3919737"/>
            <a:ext cx="6395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72C436"/>
              </a:buClr>
              <a:buFont typeface="Arial" panose="020B0604020202020204" pitchFamily="34" charset="0"/>
              <a:buChar char="•"/>
            </a:pPr>
            <a:r>
              <a:rPr lang="pt-BR" sz="2400" b="0" i="0" u="none" strike="noStrike" baseline="0" dirty="0">
                <a:latin typeface="OpenSans-Regular"/>
              </a:rPr>
              <a:t>Produz mais sementes</a:t>
            </a:r>
            <a:r>
              <a:rPr lang="pt-BR" sz="2400" b="0" i="0" u="none" strike="noStrike" dirty="0">
                <a:latin typeface="OpenSans-Regular"/>
              </a:rPr>
              <a:t>;</a:t>
            </a:r>
            <a:endParaRPr lang="pt-BR" sz="2400" b="0" i="0" u="none" strike="noStrike" baseline="0" dirty="0">
              <a:latin typeface="OpenSans-Regular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B7AA519-A517-D8E2-AB85-B4309AB8CE11}"/>
              </a:ext>
            </a:extLst>
          </p:cNvPr>
          <p:cNvSpPr txBox="1"/>
          <p:nvPr/>
        </p:nvSpPr>
        <p:spPr>
          <a:xfrm>
            <a:off x="772405" y="4276347"/>
            <a:ext cx="6395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72C436"/>
              </a:buClr>
              <a:buFont typeface="Arial" panose="020B0604020202020204" pitchFamily="34" charset="0"/>
              <a:buChar char="•"/>
            </a:pPr>
            <a:r>
              <a:rPr lang="pt-BR" sz="2400" b="0" i="0" u="none" strike="noStrike" baseline="0" dirty="0">
                <a:latin typeface="OpenSans-Regular"/>
              </a:rPr>
              <a:t>Muitas características visíveis a olho nu</a:t>
            </a:r>
            <a:r>
              <a:rPr lang="pt-BR" sz="2400" b="0" i="0" u="none" strike="noStrike" dirty="0">
                <a:latin typeface="OpenSans-Regular"/>
              </a:rPr>
              <a:t>;</a:t>
            </a:r>
            <a:endParaRPr lang="pt-BR" sz="2400" b="0" i="0" u="none" strike="noStrike" baseline="0" dirty="0">
              <a:latin typeface="OpenSans-Regular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689090F-756C-FA6B-64FB-550859421401}"/>
              </a:ext>
            </a:extLst>
          </p:cNvPr>
          <p:cNvSpPr txBox="1"/>
          <p:nvPr/>
        </p:nvSpPr>
        <p:spPr>
          <a:xfrm>
            <a:off x="772405" y="4655319"/>
            <a:ext cx="6395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72C436"/>
              </a:buClr>
              <a:buFont typeface="Arial" panose="020B0604020202020204" pitchFamily="34" charset="0"/>
              <a:buChar char="•"/>
            </a:pPr>
            <a:r>
              <a:rPr lang="pt-BR" sz="2400" b="0" i="0" u="none" strike="noStrike" baseline="0" dirty="0">
                <a:latin typeface="OpenSans-Regular"/>
              </a:rPr>
              <a:t>Fácil autopolinização</a:t>
            </a:r>
            <a:r>
              <a:rPr lang="pt-BR" sz="2400" b="0" i="0" u="none" strike="noStrike" dirty="0">
                <a:latin typeface="OpenSans-Regular"/>
              </a:rPr>
              <a:t>;</a:t>
            </a:r>
            <a:endParaRPr lang="pt-BR" sz="2400" b="0" i="0" u="none" strike="noStrike" baseline="0" dirty="0">
              <a:latin typeface="OpenSans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02415629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3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DD9ABB5-01A6-C0B5-D062-135F426EC944}"/>
              </a:ext>
            </a:extLst>
          </p:cNvPr>
          <p:cNvSpPr txBox="1"/>
          <p:nvPr/>
        </p:nvSpPr>
        <p:spPr>
          <a:xfrm>
            <a:off x="937135" y="2439918"/>
            <a:ext cx="5299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Assinale a alternativa que indica quem é considerado o “pai da Genética”</a:t>
            </a:r>
          </a:p>
        </p:txBody>
      </p:sp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8ED5E8D1-10C2-9694-56DA-A862844F9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61156">
            <a:off x="406998" y="583804"/>
            <a:ext cx="2611824" cy="1741216"/>
          </a:xfrm>
          <a:prstGeom prst="rect">
            <a:avLst/>
          </a:prstGeom>
        </p:spPr>
      </p:pic>
      <p:sp>
        <p:nvSpPr>
          <p:cNvPr id="28" name="Retângulo 27">
            <a:extLst>
              <a:ext uri="{FF2B5EF4-FFF2-40B4-BE49-F238E27FC236}">
                <a16:creationId xmlns:a16="http://schemas.microsoft.com/office/drawing/2014/main" id="{FEE84064-D948-DBB6-DCA0-CA53F1ADE1ED}"/>
              </a:ext>
            </a:extLst>
          </p:cNvPr>
          <p:cNvSpPr/>
          <p:nvPr/>
        </p:nvSpPr>
        <p:spPr>
          <a:xfrm>
            <a:off x="949510" y="4018406"/>
            <a:ext cx="2369762" cy="424107"/>
          </a:xfrm>
          <a:prstGeom prst="rect">
            <a:avLst/>
          </a:prstGeom>
          <a:solidFill>
            <a:srgbClr val="E7B85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B6F019CB-6729-ECA3-DCC9-20DFA1828D3C}"/>
              </a:ext>
            </a:extLst>
          </p:cNvPr>
          <p:cNvSpPr txBox="1"/>
          <p:nvPr/>
        </p:nvSpPr>
        <p:spPr>
          <a:xfrm>
            <a:off x="937134" y="3580458"/>
            <a:ext cx="10027973" cy="473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Louis Pasteur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86F8FC97-5CA5-CC5C-C22D-AFA084A8B8EE}"/>
              </a:ext>
            </a:extLst>
          </p:cNvPr>
          <p:cNvSpPr txBox="1"/>
          <p:nvPr/>
        </p:nvSpPr>
        <p:spPr>
          <a:xfrm>
            <a:off x="937134" y="4004167"/>
            <a:ext cx="8771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Gregor Mendel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ED9E22A0-AAF2-1E67-871F-F54A68313D91}"/>
              </a:ext>
            </a:extLst>
          </p:cNvPr>
          <p:cNvSpPr txBox="1"/>
          <p:nvPr/>
        </p:nvSpPr>
        <p:spPr>
          <a:xfrm>
            <a:off x="937134" y="4811670"/>
            <a:ext cx="7989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Jean B. Lamarck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05532CFA-48ED-1025-77F4-7EFDF7BFC5BD}"/>
              </a:ext>
            </a:extLst>
          </p:cNvPr>
          <p:cNvSpPr txBox="1"/>
          <p:nvPr/>
        </p:nvSpPr>
        <p:spPr>
          <a:xfrm>
            <a:off x="937951" y="4399374"/>
            <a:ext cx="8770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C)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Francesco </a:t>
            </a:r>
            <a:r>
              <a:rPr lang="pt-BR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52000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 animBg="1"/>
      <p:bldP spid="29" grpId="0"/>
      <p:bldP spid="30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0FBE3B4F-227B-7E1D-A50A-5E192442A6E5}"/>
              </a:ext>
            </a:extLst>
          </p:cNvPr>
          <p:cNvSpPr/>
          <p:nvPr/>
        </p:nvSpPr>
        <p:spPr>
          <a:xfrm>
            <a:off x="773916" y="919587"/>
            <a:ext cx="5005092" cy="653731"/>
          </a:xfrm>
          <a:prstGeom prst="roundRect">
            <a:avLst/>
          </a:prstGeom>
          <a:solidFill>
            <a:srgbClr val="5195D3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Experimentos de Mendel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DFD7BC1-EA55-9066-6F05-3B62BF58B69E}"/>
              </a:ext>
            </a:extLst>
          </p:cNvPr>
          <p:cNvSpPr txBox="1"/>
          <p:nvPr/>
        </p:nvSpPr>
        <p:spPr>
          <a:xfrm>
            <a:off x="772407" y="2263706"/>
            <a:ext cx="526869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288" indent="-14288" algn="just">
              <a:spcBef>
                <a:spcPct val="0"/>
              </a:spcBef>
            </a:pPr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Gregor Johann Mendel (1822-1884), popularmente conhecido como Mendel, foi um monge que, ao </a:t>
            </a:r>
            <a:r>
              <a:rPr lang="pt-BR" alt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cruzar ervilhas </a:t>
            </a:r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 características diferentes, como cores da flor ou formato da semente, conseguiu identificar a existência do que chamou de </a:t>
            </a:r>
            <a:r>
              <a:rPr lang="pt-BR" alt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fatores genéticos </a:t>
            </a:r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(que hoje denominados </a:t>
            </a:r>
            <a:r>
              <a:rPr lang="pt-BR" altLang="pt-B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alelos</a:t>
            </a:r>
            <a:r>
              <a:rPr lang="pt-BR" altLang="pt-B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</a:p>
        </p:txBody>
      </p:sp>
      <p:pic>
        <p:nvPicPr>
          <p:cNvPr id="1026" name="Picture 2" descr="Gregor Mendel – Wikipédia, a enciclopédia livre">
            <a:extLst>
              <a:ext uri="{FF2B5EF4-FFF2-40B4-BE49-F238E27FC236}">
                <a16:creationId xmlns:a16="http://schemas.microsoft.com/office/drawing/2014/main" id="{B1CB4806-80DB-B5F7-5F50-EE31CE86A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955" y="1532133"/>
            <a:ext cx="3266392" cy="44331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472BB9BC-4CD8-D804-C3FA-BFF75CB72E68}"/>
              </a:ext>
            </a:extLst>
          </p:cNvPr>
          <p:cNvSpPr/>
          <p:nvPr/>
        </p:nvSpPr>
        <p:spPr>
          <a:xfrm rot="20269099">
            <a:off x="7241739" y="1465634"/>
            <a:ext cx="706517" cy="284231"/>
          </a:xfrm>
          <a:prstGeom prst="rect">
            <a:avLst/>
          </a:prstGeom>
          <a:solidFill>
            <a:srgbClr val="DED4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2DD0B00-9095-48FC-61CE-C009AA69C718}"/>
              </a:ext>
            </a:extLst>
          </p:cNvPr>
          <p:cNvSpPr/>
          <p:nvPr/>
        </p:nvSpPr>
        <p:spPr>
          <a:xfrm rot="501464">
            <a:off x="10218254" y="5696914"/>
            <a:ext cx="706517" cy="284231"/>
          </a:xfrm>
          <a:prstGeom prst="rect">
            <a:avLst/>
          </a:prstGeom>
          <a:solidFill>
            <a:srgbClr val="DED4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178802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0FBE3B4F-227B-7E1D-A50A-5E192442A6E5}"/>
              </a:ext>
            </a:extLst>
          </p:cNvPr>
          <p:cNvSpPr/>
          <p:nvPr/>
        </p:nvSpPr>
        <p:spPr>
          <a:xfrm>
            <a:off x="773916" y="919587"/>
            <a:ext cx="3417819" cy="653731"/>
          </a:xfrm>
          <a:prstGeom prst="roundRect">
            <a:avLst/>
          </a:prstGeom>
          <a:solidFill>
            <a:srgbClr val="5195D3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pt-BR" sz="3600" b="1" u="sng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Lei de Mendel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DFD7BC1-EA55-9066-6F05-3B62BF58B69E}"/>
              </a:ext>
            </a:extLst>
          </p:cNvPr>
          <p:cNvSpPr txBox="1"/>
          <p:nvPr/>
        </p:nvSpPr>
        <p:spPr>
          <a:xfrm>
            <a:off x="772407" y="1788419"/>
            <a:ext cx="58291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Também conhecida como </a:t>
            </a:r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lei da segregação dos caracteres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</a:t>
            </a:r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pt-BR" sz="2400" b="1" u="sng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Lei de Mendel 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afirma que cada característica é condicionada por dois fatores, que se separam na formação dos gametas. </a:t>
            </a:r>
          </a:p>
        </p:txBody>
      </p:sp>
      <p:pic>
        <p:nvPicPr>
          <p:cNvPr id="1026" name="Picture 2" descr="Gregor Mendel – Wikipédia, a enciclopédia livre">
            <a:extLst>
              <a:ext uri="{FF2B5EF4-FFF2-40B4-BE49-F238E27FC236}">
                <a16:creationId xmlns:a16="http://schemas.microsoft.com/office/drawing/2014/main" id="{B1CB4806-80DB-B5F7-5F50-EE31CE86A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955" y="1532133"/>
            <a:ext cx="3266392" cy="44331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472BB9BC-4CD8-D804-C3FA-BFF75CB72E68}"/>
              </a:ext>
            </a:extLst>
          </p:cNvPr>
          <p:cNvSpPr/>
          <p:nvPr/>
        </p:nvSpPr>
        <p:spPr>
          <a:xfrm rot="20269099">
            <a:off x="7241739" y="1465634"/>
            <a:ext cx="706517" cy="284231"/>
          </a:xfrm>
          <a:prstGeom prst="rect">
            <a:avLst/>
          </a:prstGeom>
          <a:solidFill>
            <a:srgbClr val="DED4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2DD0B00-9095-48FC-61CE-C009AA69C718}"/>
              </a:ext>
            </a:extLst>
          </p:cNvPr>
          <p:cNvSpPr/>
          <p:nvPr/>
        </p:nvSpPr>
        <p:spPr>
          <a:xfrm rot="501464">
            <a:off x="10218254" y="5696914"/>
            <a:ext cx="706517" cy="284231"/>
          </a:xfrm>
          <a:prstGeom prst="rect">
            <a:avLst/>
          </a:prstGeom>
          <a:solidFill>
            <a:srgbClr val="DED4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A6277D8-466A-99AE-E8F3-F460AD977643}"/>
              </a:ext>
            </a:extLst>
          </p:cNvPr>
          <p:cNvSpPr txBox="1"/>
          <p:nvPr/>
        </p:nvSpPr>
        <p:spPr>
          <a:xfrm>
            <a:off x="772407" y="3793080"/>
            <a:ext cx="5829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ilustrar, podemos usar o exemplo da cor das sementes: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2374D0DF-FDC0-8B0C-F391-F351F54EDFEA}"/>
              </a:ext>
            </a:extLst>
          </p:cNvPr>
          <p:cNvSpPr/>
          <p:nvPr/>
        </p:nvSpPr>
        <p:spPr>
          <a:xfrm>
            <a:off x="1369693" y="5240863"/>
            <a:ext cx="720000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355600" h="355600"/>
            <a:bevelB w="355600" h="3556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13BBF428-40A7-5311-E3E7-89F117696AC9}"/>
              </a:ext>
            </a:extLst>
          </p:cNvPr>
          <p:cNvSpPr/>
          <p:nvPr/>
        </p:nvSpPr>
        <p:spPr>
          <a:xfrm>
            <a:off x="3022965" y="5235584"/>
            <a:ext cx="720000" cy="720000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355600" h="355600"/>
            <a:bevelB w="355600" h="3556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35C41F6-95DF-BBE7-0755-EAE930AB0ED0}"/>
              </a:ext>
            </a:extLst>
          </p:cNvPr>
          <p:cNvSpPr txBox="1"/>
          <p:nvPr/>
        </p:nvSpPr>
        <p:spPr>
          <a:xfrm>
            <a:off x="2200486" y="5339253"/>
            <a:ext cx="75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DB54006-D94F-F631-4A1B-862ECFBAB7FD}"/>
              </a:ext>
            </a:extLst>
          </p:cNvPr>
          <p:cNvSpPr txBox="1"/>
          <p:nvPr/>
        </p:nvSpPr>
        <p:spPr>
          <a:xfrm>
            <a:off x="1354992" y="4746004"/>
            <a:ext cx="75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vv</a:t>
            </a:r>
            <a:endParaRPr lang="pt-B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B2BDACC-9646-0577-28A2-8B7129E33DA5}"/>
              </a:ext>
            </a:extLst>
          </p:cNvPr>
          <p:cNvSpPr txBox="1"/>
          <p:nvPr/>
        </p:nvSpPr>
        <p:spPr>
          <a:xfrm>
            <a:off x="3006552" y="4791654"/>
            <a:ext cx="75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VV</a:t>
            </a:r>
          </a:p>
        </p:txBody>
      </p:sp>
    </p:spTree>
    <p:extLst>
      <p:ext uri="{BB962C8B-B14F-4D97-AF65-F5344CB8AC3E}">
        <p14:creationId xmlns:p14="http://schemas.microsoft.com/office/powerpoint/2010/main" val="327469948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30" grpId="0" animBg="1"/>
      <p:bldP spid="31" grpId="0" animBg="1"/>
      <p:bldP spid="2" grpId="0" animBg="1"/>
      <p:bldP spid="3" grpId="0" animBg="1"/>
      <p:bldP spid="6" grpId="0" animBg="1"/>
      <p:bldP spid="7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Imagem em branco e preto&#10;&#10;O conteúdo gerado por IA pode estar incorreto.">
            <a:extLst>
              <a:ext uri="{FF2B5EF4-FFF2-40B4-BE49-F238E27FC236}">
                <a16:creationId xmlns:a16="http://schemas.microsoft.com/office/drawing/2014/main" id="{E0145EC5-FB29-DBDE-DAB7-A6C19AB0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2C1C2B9-3A49-D649-995E-FA9506FC27A1}"/>
              </a:ext>
            </a:extLst>
          </p:cNvPr>
          <p:cNvSpPr/>
          <p:nvPr/>
        </p:nvSpPr>
        <p:spPr>
          <a:xfrm>
            <a:off x="206188" y="233082"/>
            <a:ext cx="11779624" cy="6391836"/>
          </a:xfrm>
          <a:prstGeom prst="roundRect">
            <a:avLst>
              <a:gd name="adj" fmla="val 2062"/>
            </a:avLst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7C2F2E9-D878-9CFA-54A2-26B2D37DB13C}"/>
              </a:ext>
            </a:extLst>
          </p:cNvPr>
          <p:cNvSpPr/>
          <p:nvPr/>
        </p:nvSpPr>
        <p:spPr>
          <a:xfrm>
            <a:off x="448236" y="364421"/>
            <a:ext cx="11295529" cy="6129157"/>
          </a:xfrm>
          <a:prstGeom prst="roundRect">
            <a:avLst>
              <a:gd name="adj" fmla="val 1273"/>
            </a:avLst>
          </a:prstGeom>
          <a:solidFill>
            <a:srgbClr val="DED4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06838C18-48C7-BA0B-0189-B4E3355D891C}"/>
              </a:ext>
            </a:extLst>
          </p:cNvPr>
          <p:cNvSpPr/>
          <p:nvPr/>
        </p:nvSpPr>
        <p:spPr>
          <a:xfrm>
            <a:off x="10998260" y="1089796"/>
            <a:ext cx="987552" cy="1335024"/>
          </a:xfrm>
          <a:prstGeom prst="roundRect">
            <a:avLst/>
          </a:prstGeom>
          <a:solidFill>
            <a:srgbClr val="FFE5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4D9CB9F3-08F7-A4FC-F68B-EABBBF123A99}"/>
              </a:ext>
            </a:extLst>
          </p:cNvPr>
          <p:cNvSpPr/>
          <p:nvPr/>
        </p:nvSpPr>
        <p:spPr>
          <a:xfrm rot="700255">
            <a:off x="11250434" y="2805543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A3CFE-A919-8AB8-D43C-3EA63997F864}"/>
              </a:ext>
            </a:extLst>
          </p:cNvPr>
          <p:cNvSpPr/>
          <p:nvPr/>
        </p:nvSpPr>
        <p:spPr>
          <a:xfrm rot="20930265">
            <a:off x="11438236" y="3354707"/>
            <a:ext cx="795528" cy="320040"/>
          </a:xfrm>
          <a:prstGeom prst="rect">
            <a:avLst/>
          </a:prstGeom>
          <a:solidFill>
            <a:srgbClr val="FFE56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BFD2AF-005E-5DE7-0070-51D64AD1F2DD}"/>
              </a:ext>
            </a:extLst>
          </p:cNvPr>
          <p:cNvSpPr/>
          <p:nvPr/>
        </p:nvSpPr>
        <p:spPr>
          <a:xfrm rot="700255">
            <a:off x="11346001" y="4243640"/>
            <a:ext cx="795528" cy="320040"/>
          </a:xfrm>
          <a:prstGeom prst="rect">
            <a:avLst/>
          </a:prstGeom>
          <a:solidFill>
            <a:srgbClr val="EF7F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E33FEFC-7383-A7FE-D422-06D8298C15C5}"/>
              </a:ext>
            </a:extLst>
          </p:cNvPr>
          <p:cNvSpPr/>
          <p:nvPr/>
        </p:nvSpPr>
        <p:spPr>
          <a:xfrm>
            <a:off x="26324" y="3503811"/>
            <a:ext cx="795528" cy="320040"/>
          </a:xfrm>
          <a:prstGeom prst="rect">
            <a:avLst/>
          </a:prstGeom>
          <a:solidFill>
            <a:srgbClr val="EF47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D029CF8-3BFF-3BD4-3CC5-1E16F57F01F6}"/>
              </a:ext>
            </a:extLst>
          </p:cNvPr>
          <p:cNvSpPr/>
          <p:nvPr/>
        </p:nvSpPr>
        <p:spPr>
          <a:xfrm>
            <a:off x="106143" y="1388387"/>
            <a:ext cx="795528" cy="320040"/>
          </a:xfrm>
          <a:prstGeom prst="rect">
            <a:avLst/>
          </a:prstGeom>
          <a:solidFill>
            <a:srgbClr val="5195D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5B9269F-00CA-E3C2-1FA2-91BBC65D0C5C}"/>
              </a:ext>
            </a:extLst>
          </p:cNvPr>
          <p:cNvSpPr/>
          <p:nvPr/>
        </p:nvSpPr>
        <p:spPr>
          <a:xfrm>
            <a:off x="147348" y="1011819"/>
            <a:ext cx="795528" cy="320040"/>
          </a:xfrm>
          <a:prstGeom prst="rect">
            <a:avLst/>
          </a:prstGeom>
          <a:solidFill>
            <a:srgbClr val="72C4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2D7A431-A622-3821-EC5F-06C7AFE895D4}"/>
              </a:ext>
            </a:extLst>
          </p:cNvPr>
          <p:cNvSpPr/>
          <p:nvPr/>
        </p:nvSpPr>
        <p:spPr>
          <a:xfrm>
            <a:off x="75483" y="4655088"/>
            <a:ext cx="987552" cy="1335024"/>
          </a:xfrm>
          <a:prstGeom prst="roundRect">
            <a:avLst/>
          </a:prstGeom>
          <a:solidFill>
            <a:srgbClr val="72C4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133B40E-200D-B390-95BF-E7E311F754C2}"/>
              </a:ext>
            </a:extLst>
          </p:cNvPr>
          <p:cNvSpPr/>
          <p:nvPr/>
        </p:nvSpPr>
        <p:spPr>
          <a:xfrm>
            <a:off x="327212" y="439233"/>
            <a:ext cx="11295529" cy="6129157"/>
          </a:xfrm>
          <a:prstGeom prst="roundRect">
            <a:avLst>
              <a:gd name="adj" fmla="val 12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0FBE3B4F-227B-7E1D-A50A-5E192442A6E5}"/>
              </a:ext>
            </a:extLst>
          </p:cNvPr>
          <p:cNvSpPr/>
          <p:nvPr/>
        </p:nvSpPr>
        <p:spPr>
          <a:xfrm>
            <a:off x="773916" y="734656"/>
            <a:ext cx="3417819" cy="653731"/>
          </a:xfrm>
          <a:prstGeom prst="roundRect">
            <a:avLst/>
          </a:prstGeom>
          <a:solidFill>
            <a:srgbClr val="5195D3"/>
          </a:solidFill>
          <a:ln>
            <a:solidFill>
              <a:schemeClr val="tx1"/>
            </a:solidFill>
          </a:ln>
          <a:effectLst>
            <a:outerShdw dist="101600" dir="1680000" algn="ctr" rotWithShape="0">
              <a:schemeClr val="tx1">
                <a:lumMod val="85000"/>
                <a:lumOff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pt-BR" sz="3600" b="1" u="sng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BR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Lei de Mendel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DFD7BC1-EA55-9066-6F05-3B62BF58B69E}"/>
              </a:ext>
            </a:extLst>
          </p:cNvPr>
          <p:cNvSpPr txBox="1"/>
          <p:nvPr/>
        </p:nvSpPr>
        <p:spPr>
          <a:xfrm>
            <a:off x="772406" y="1603488"/>
            <a:ext cx="61300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Mendel cruzou ervilhas </a:t>
            </a:r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puras amarelas 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 ervilhas </a:t>
            </a:r>
            <a:r>
              <a:rPr lang="pt-B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puras verdes (Chamando de geração P) </a:t>
            </a: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observou que todas as plantas da geração F1 eram amarelas.</a:t>
            </a:r>
          </a:p>
        </p:txBody>
      </p:sp>
      <p:pic>
        <p:nvPicPr>
          <p:cNvPr id="1026" name="Picture 2" descr="Gregor Mendel – Wikipédia, a enciclopédia livre">
            <a:extLst>
              <a:ext uri="{FF2B5EF4-FFF2-40B4-BE49-F238E27FC236}">
                <a16:creationId xmlns:a16="http://schemas.microsoft.com/office/drawing/2014/main" id="{B1CB4806-80DB-B5F7-5F50-EE31CE86A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955" y="1532133"/>
            <a:ext cx="3266392" cy="44331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0" name="Retângulo 29">
            <a:extLst>
              <a:ext uri="{FF2B5EF4-FFF2-40B4-BE49-F238E27FC236}">
                <a16:creationId xmlns:a16="http://schemas.microsoft.com/office/drawing/2014/main" id="{472BB9BC-4CD8-D804-C3FA-BFF75CB72E68}"/>
              </a:ext>
            </a:extLst>
          </p:cNvPr>
          <p:cNvSpPr/>
          <p:nvPr/>
        </p:nvSpPr>
        <p:spPr>
          <a:xfrm rot="20269099">
            <a:off x="7241739" y="1465634"/>
            <a:ext cx="706517" cy="284231"/>
          </a:xfrm>
          <a:prstGeom prst="rect">
            <a:avLst/>
          </a:prstGeom>
          <a:solidFill>
            <a:srgbClr val="DED4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2DD0B00-9095-48FC-61CE-C009AA69C718}"/>
              </a:ext>
            </a:extLst>
          </p:cNvPr>
          <p:cNvSpPr/>
          <p:nvPr/>
        </p:nvSpPr>
        <p:spPr>
          <a:xfrm rot="501464">
            <a:off x="10218254" y="5696914"/>
            <a:ext cx="706517" cy="284231"/>
          </a:xfrm>
          <a:prstGeom prst="rect">
            <a:avLst/>
          </a:prstGeom>
          <a:solidFill>
            <a:srgbClr val="DED4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2374D0DF-FDC0-8B0C-F391-F351F54EDFEA}"/>
              </a:ext>
            </a:extLst>
          </p:cNvPr>
          <p:cNvSpPr/>
          <p:nvPr/>
        </p:nvSpPr>
        <p:spPr>
          <a:xfrm>
            <a:off x="1369693" y="3799346"/>
            <a:ext cx="720000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355600" h="355600"/>
            <a:bevelB w="355600" h="3556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13BBF428-40A7-5311-E3E7-89F117696AC9}"/>
              </a:ext>
            </a:extLst>
          </p:cNvPr>
          <p:cNvSpPr/>
          <p:nvPr/>
        </p:nvSpPr>
        <p:spPr>
          <a:xfrm>
            <a:off x="3022965" y="3794067"/>
            <a:ext cx="720000" cy="720000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355600" h="355600"/>
            <a:bevelB w="355600" h="3556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35C41F6-95DF-BBE7-0755-EAE930AB0ED0}"/>
              </a:ext>
            </a:extLst>
          </p:cNvPr>
          <p:cNvSpPr txBox="1"/>
          <p:nvPr/>
        </p:nvSpPr>
        <p:spPr>
          <a:xfrm>
            <a:off x="2200486" y="3897736"/>
            <a:ext cx="75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DB54006-D94F-F631-4A1B-862ECFBAB7FD}"/>
              </a:ext>
            </a:extLst>
          </p:cNvPr>
          <p:cNvSpPr txBox="1"/>
          <p:nvPr/>
        </p:nvSpPr>
        <p:spPr>
          <a:xfrm>
            <a:off x="1354992" y="3304487"/>
            <a:ext cx="75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vv</a:t>
            </a:r>
            <a:endParaRPr lang="pt-B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B2BDACC-9646-0577-28A2-8B7129E33DA5}"/>
              </a:ext>
            </a:extLst>
          </p:cNvPr>
          <p:cNvSpPr txBox="1"/>
          <p:nvPr/>
        </p:nvSpPr>
        <p:spPr>
          <a:xfrm>
            <a:off x="3006552" y="3350137"/>
            <a:ext cx="75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VV</a:t>
            </a: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D905FD9B-AB5A-ABD0-AE6F-7D80EF7A2BDB}"/>
              </a:ext>
            </a:extLst>
          </p:cNvPr>
          <p:cNvCxnSpPr>
            <a:cxnSpLocks/>
          </p:cNvCxnSpPr>
          <p:nvPr/>
        </p:nvCxnSpPr>
        <p:spPr>
          <a:xfrm>
            <a:off x="1729693" y="4669047"/>
            <a:ext cx="359229" cy="77560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AC1F185C-29E2-F634-CABC-5086C3A18068}"/>
              </a:ext>
            </a:extLst>
          </p:cNvPr>
          <p:cNvCxnSpPr>
            <a:cxnSpLocks/>
          </p:cNvCxnSpPr>
          <p:nvPr/>
        </p:nvCxnSpPr>
        <p:spPr>
          <a:xfrm flipH="1">
            <a:off x="3071867" y="4696701"/>
            <a:ext cx="310242" cy="80826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Elipse 23">
            <a:extLst>
              <a:ext uri="{FF2B5EF4-FFF2-40B4-BE49-F238E27FC236}">
                <a16:creationId xmlns:a16="http://schemas.microsoft.com/office/drawing/2014/main" id="{61CAC231-E7B8-D224-E84E-0B7359E6A684}"/>
              </a:ext>
            </a:extLst>
          </p:cNvPr>
          <p:cNvSpPr/>
          <p:nvPr/>
        </p:nvSpPr>
        <p:spPr>
          <a:xfrm>
            <a:off x="2220640" y="5350103"/>
            <a:ext cx="720000" cy="720000"/>
          </a:xfrm>
          <a:prstGeom prst="ellipse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 w="355600" h="355600"/>
            <a:bevelB w="355600" h="3556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7BB3E68-67E2-CEEA-FBC0-6F59EAE78ED6}"/>
              </a:ext>
            </a:extLst>
          </p:cNvPr>
          <p:cNvSpPr txBox="1"/>
          <p:nvPr/>
        </p:nvSpPr>
        <p:spPr>
          <a:xfrm>
            <a:off x="2200749" y="4883934"/>
            <a:ext cx="751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vV</a:t>
            </a:r>
            <a:endParaRPr lang="pt-B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FC56A587-B7D7-0D49-E9E0-F7CFD1D2584C}"/>
              </a:ext>
            </a:extLst>
          </p:cNvPr>
          <p:cNvSpPr txBox="1"/>
          <p:nvPr/>
        </p:nvSpPr>
        <p:spPr>
          <a:xfrm>
            <a:off x="3922786" y="3875738"/>
            <a:ext cx="15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Geração P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BD58BA52-DF8D-EACA-359D-C3B337840EA9}"/>
              </a:ext>
            </a:extLst>
          </p:cNvPr>
          <p:cNvSpPr txBox="1"/>
          <p:nvPr/>
        </p:nvSpPr>
        <p:spPr>
          <a:xfrm>
            <a:off x="3922786" y="5444655"/>
            <a:ext cx="15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pt-B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Geração F</a:t>
            </a:r>
            <a:r>
              <a:rPr lang="pt-B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3482469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30" grpId="0" animBg="1"/>
      <p:bldP spid="31" grpId="0" animBg="1"/>
      <p:bldP spid="3" grpId="0" animBg="1"/>
      <p:bldP spid="6" grpId="0" animBg="1"/>
      <p:bldP spid="7" grpId="0"/>
      <p:bldP spid="10" grpId="0"/>
      <p:bldP spid="11" grpId="0"/>
      <p:bldP spid="24" grpId="0" animBg="1"/>
      <p:bldP spid="25" grpId="0"/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1293</Words>
  <Application>Microsoft Office PowerPoint</Application>
  <PresentationFormat>Widescreen</PresentationFormat>
  <Paragraphs>150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3" baseType="lpstr">
      <vt:lpstr>Aptos</vt:lpstr>
      <vt:lpstr>Aptos Display</vt:lpstr>
      <vt:lpstr>Arial</vt:lpstr>
      <vt:lpstr>Calibri</vt:lpstr>
      <vt:lpstr>OpenSans-Regular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Lívio Batista</dc:creator>
  <cp:lastModifiedBy>Lívio Batista</cp:lastModifiedBy>
  <cp:revision>6</cp:revision>
  <dcterms:created xsi:type="dcterms:W3CDTF">2026-01-26T17:00:46Z</dcterms:created>
  <dcterms:modified xsi:type="dcterms:W3CDTF">2026-03-23T12:24:55Z</dcterms:modified>
</cp:coreProperties>
</file>