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</p:sldIdLst>
  <p:sldSz cy="6858000" cx="12192000"/>
  <p:notesSz cx="6858000" cy="9144000"/>
  <p:embeddedFontLst>
    <p:embeddedFont>
      <p:font typeface="Play"/>
      <p:regular r:id="rId26"/>
      <p:bold r:id="rId2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8" roundtripDataSignature="AMtx7miEFPNnUvfNAl2oKtMSr9SvGvpEM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font" Target="fonts/Play-regular.fntdata"/><Relationship Id="rId25" Type="http://schemas.openxmlformats.org/officeDocument/2006/relationships/slide" Target="slides/slide21.xml"/><Relationship Id="rId28" Type="http://customschemas.google.com/relationships/presentationmetadata" Target="metadata"/><Relationship Id="rId27" Type="http://schemas.openxmlformats.org/officeDocument/2006/relationships/font" Target="fonts/Play-bold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pt-BR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6" name="Google Shape;86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87" name="Google Shape;87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3" name="Google Shape;253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254" name="Google Shape;254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8" name="Google Shape;288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289" name="Google Shape;289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8" name="Google Shape;308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309" name="Google Shape;309;p1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8" name="Google Shape;328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329" name="Google Shape;329;p1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4" name="Google Shape;344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345" name="Google Shape;345;p1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3" name="Google Shape;363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364" name="Google Shape;364;p1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0" name="Google Shape;380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pt-BR"/>
              <a:t>provavelmente, deve estar pensando em diferenças anatômicas e físicas relacionadas aos sistemas genitais masculino e feminino.</a:t>
            </a:r>
            <a:endParaRPr/>
          </a:p>
        </p:txBody>
      </p:sp>
      <p:sp>
        <p:nvSpPr>
          <p:cNvPr id="381" name="Google Shape;381;p1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6" name="Google Shape;396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pt-BR"/>
              <a:t>provavelmente, deve estar pensando em diferenças anatômicas e físicas relacionadas aos sistemas genitais masculino e feminino.</a:t>
            </a:r>
            <a:endParaRPr/>
          </a:p>
        </p:txBody>
      </p:sp>
      <p:sp>
        <p:nvSpPr>
          <p:cNvPr id="397" name="Google Shape;397;p1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9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1" name="Google Shape;411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pt-BR"/>
              <a:t>provavelmente, deve estar pensando em diferenças anatômicas e físicas relacionadas aos sistemas genitais masculino e feminino.</a:t>
            </a:r>
            <a:endParaRPr/>
          </a:p>
        </p:txBody>
      </p:sp>
      <p:sp>
        <p:nvSpPr>
          <p:cNvPr id="412" name="Google Shape;412;p1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2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34" name="Google Shape;434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pt-BR"/>
              <a:t>provavelmente, deve estar pensando em diferenças anatômicas e físicas relacionadas aos sistemas genitais masculino e feminino.</a:t>
            </a:r>
            <a:endParaRPr/>
          </a:p>
        </p:txBody>
      </p:sp>
      <p:sp>
        <p:nvSpPr>
          <p:cNvPr id="435" name="Google Shape;435;p1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9" name="Google Shape;99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00" name="Google Shape;100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3" name="Google Shape;453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pt-BR"/>
              <a:t>provavelmente, deve estar pensando em diferenças anatômicas e físicas relacionadas aos sistemas genitais masculino e feminino.</a:t>
            </a:r>
            <a:endParaRPr/>
          </a:p>
        </p:txBody>
      </p:sp>
      <p:sp>
        <p:nvSpPr>
          <p:cNvPr id="454" name="Google Shape;454;p2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69" name="Google Shape;469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pt-BR"/>
              <a:t>provavelmente, deve estar pensando em diferenças anatômicas e físicas relacionadas aos sistemas genitais masculino e feminino.</a:t>
            </a:r>
            <a:endParaRPr/>
          </a:p>
        </p:txBody>
      </p:sp>
      <p:sp>
        <p:nvSpPr>
          <p:cNvPr id="470" name="Google Shape;470;p2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6" name="Google Shape;116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17" name="Google Shape;117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1" name="Google Shape;131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32" name="Google Shape;132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8" name="Google Shape;148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49" name="Google Shape;149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4" name="Google Shape;164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65" name="Google Shape;165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9" name="Google Shape;199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200" name="Google Shape;200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5" name="Google Shape;215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216" name="Google Shape;216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4" name="Google Shape;234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235" name="Google Shape;235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de Título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3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3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  <p:transition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Texto Vertical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32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3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3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3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  <p:transition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o e Título Vertical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3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33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3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3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3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  <p:transition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nteúdo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2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2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2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2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  <p:transition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beçalho da Seção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5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25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/>
        </p:txBody>
      </p:sp>
      <p:sp>
        <p:nvSpPr>
          <p:cNvPr id="30" name="Google Shape;30;p2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2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2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  <p:transition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as Partes de Conteúdo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6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26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2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2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  <p:transition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ção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7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27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27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27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27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2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  <p:transition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mente Título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  <p:transition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m Branco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2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  <p:transition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údo com Legenda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30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30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3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3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3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  <p:transition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m com Legenda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31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31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3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3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3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  <p:transition>
    <p:push/>
  </p:transition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b="0" i="0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2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push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jpg"/><Relationship Id="rId4" Type="http://schemas.openxmlformats.org/officeDocument/2006/relationships/image" Target="../media/image1.png"/><Relationship Id="rId5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jpg"/><Relationship Id="rId4" Type="http://schemas.openxmlformats.org/officeDocument/2006/relationships/image" Target="../media/image1.png"/><Relationship Id="rId10" Type="http://schemas.openxmlformats.org/officeDocument/2006/relationships/image" Target="../media/image12.png"/><Relationship Id="rId9" Type="http://schemas.openxmlformats.org/officeDocument/2006/relationships/image" Target="../media/image11.png"/><Relationship Id="rId5" Type="http://schemas.openxmlformats.org/officeDocument/2006/relationships/image" Target="../media/image2.png"/><Relationship Id="rId6" Type="http://schemas.openxmlformats.org/officeDocument/2006/relationships/image" Target="../media/image8.png"/><Relationship Id="rId7" Type="http://schemas.openxmlformats.org/officeDocument/2006/relationships/image" Target="../media/image9.jpg"/><Relationship Id="rId8" Type="http://schemas.openxmlformats.org/officeDocument/2006/relationships/image" Target="../media/image10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.jpg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6" Type="http://schemas.openxmlformats.org/officeDocument/2006/relationships/image" Target="../media/image1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.jpg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6" Type="http://schemas.openxmlformats.org/officeDocument/2006/relationships/image" Target="../media/image1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.jpg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6" Type="http://schemas.openxmlformats.org/officeDocument/2006/relationships/image" Target="../media/image2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.jpg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6" Type="http://schemas.openxmlformats.org/officeDocument/2006/relationships/image" Target="../media/image21.png"/><Relationship Id="rId7" Type="http://schemas.openxmlformats.org/officeDocument/2006/relationships/image" Target="../media/image13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.jpg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6" Type="http://schemas.openxmlformats.org/officeDocument/2006/relationships/image" Target="../media/image15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4.jpg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6" Type="http://schemas.openxmlformats.org/officeDocument/2006/relationships/image" Target="../media/image20.jpg"/><Relationship Id="rId7" Type="http://schemas.openxmlformats.org/officeDocument/2006/relationships/image" Target="../media/image16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4.jpg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6" Type="http://schemas.openxmlformats.org/officeDocument/2006/relationships/image" Target="../media/image16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4.jpg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6" Type="http://schemas.openxmlformats.org/officeDocument/2006/relationships/image" Target="../media/image19.png"/><Relationship Id="rId7" Type="http://schemas.openxmlformats.org/officeDocument/2006/relationships/image" Target="../media/image18.jpg"/><Relationship Id="rId8" Type="http://schemas.openxmlformats.org/officeDocument/2006/relationships/image" Target="../media/image17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.jpg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6" Type="http://schemas.openxmlformats.org/officeDocument/2006/relationships/image" Target="../media/image1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jpg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6" Type="http://schemas.openxmlformats.org/officeDocument/2006/relationships/image" Target="../media/image3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4.jpg"/><Relationship Id="rId4" Type="http://schemas.openxmlformats.org/officeDocument/2006/relationships/image" Target="../media/image1.png"/><Relationship Id="rId5" Type="http://schemas.openxmlformats.org/officeDocument/2006/relationships/image" Target="../media/image2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4.jpg"/><Relationship Id="rId4" Type="http://schemas.openxmlformats.org/officeDocument/2006/relationships/image" Target="../media/image1.png"/><Relationship Id="rId5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jpg"/><Relationship Id="rId4" Type="http://schemas.openxmlformats.org/officeDocument/2006/relationships/image" Target="../media/image1.png"/><Relationship Id="rId5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jpg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6" Type="http://schemas.openxmlformats.org/officeDocument/2006/relationships/image" Target="../media/image5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jpg"/><Relationship Id="rId4" Type="http://schemas.openxmlformats.org/officeDocument/2006/relationships/image" Target="../media/image1.png"/><Relationship Id="rId5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jpg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6" Type="http://schemas.openxmlformats.org/officeDocument/2006/relationships/image" Target="../media/image6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jpg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6" Type="http://schemas.openxmlformats.org/officeDocument/2006/relationships/image" Target="../media/image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jpg"/><Relationship Id="rId4" Type="http://schemas.openxmlformats.org/officeDocument/2006/relationships/image" Target="../media/image1.png"/><Relationship Id="rId5" Type="http://schemas.openxmlformats.org/officeDocument/2006/relationships/image" Target="../media/image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jpg"/><Relationship Id="rId4" Type="http://schemas.openxmlformats.org/officeDocument/2006/relationships/image" Target="../media/image1.png"/><Relationship Id="rId5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ráfico&#10;&#10;O conteúdo gerado por IA pode estar incorreto." id="89" name="Google Shape;89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orma&#10;&#10;O conteúdo gerado por IA pode estar incorreto." id="90" name="Google Shape;90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227207" y="390575"/>
            <a:ext cx="229688" cy="229688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433644" y="6076950"/>
            <a:ext cx="790575" cy="781050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"/>
          <p:cNvSpPr/>
          <p:nvPr/>
        </p:nvSpPr>
        <p:spPr>
          <a:xfrm rot="5400000">
            <a:off x="11318868" y="1650127"/>
            <a:ext cx="1810701" cy="581296"/>
          </a:xfrm>
          <a:prstGeom prst="ellipse">
            <a:avLst/>
          </a:prstGeom>
          <a:solidFill>
            <a:srgbClr val="C6F596"/>
          </a:solidFill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1"/>
          <p:cNvSpPr txBox="1"/>
          <p:nvPr/>
        </p:nvSpPr>
        <p:spPr>
          <a:xfrm>
            <a:off x="758356" y="4022553"/>
            <a:ext cx="7940968" cy="23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 primeira cena, o Menino Maluquinho fala que a maior diferença entre meninos e meninas não é a que o amigo está pensando. </a:t>
            </a:r>
            <a:endParaRPr/>
          </a:p>
          <a:p>
            <a:pPr indent="-3048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Em sua opinião, a respeito de qual diferença o amigo do Menino Maluquinho poderia estar pensando?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1"/>
          <p:cNvSpPr txBox="1"/>
          <p:nvPr/>
        </p:nvSpPr>
        <p:spPr>
          <a:xfrm>
            <a:off x="770423" y="1678238"/>
            <a:ext cx="3424193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Aula 018|8</a:t>
            </a:r>
            <a:r>
              <a:rPr i="0" lang="pt-BR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º Ano</a:t>
            </a: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1"/>
          <p:cNvSpPr/>
          <p:nvPr/>
        </p:nvSpPr>
        <p:spPr>
          <a:xfrm>
            <a:off x="626724" y="1678238"/>
            <a:ext cx="3390915" cy="578702"/>
          </a:xfrm>
          <a:prstGeom prst="roundRect">
            <a:avLst>
              <a:gd fmla="val 25467" name="adj"/>
            </a:avLst>
          </a:prstGeom>
          <a:noFill/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1"/>
          <p:cNvSpPr txBox="1"/>
          <p:nvPr/>
        </p:nvSpPr>
        <p:spPr>
          <a:xfrm>
            <a:off x="626723" y="2941789"/>
            <a:ext cx="9918568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6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Sistema genital masculino 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ráfico&#10;&#10;O conteúdo gerado por IA pode estar incorreto." id="256" name="Google Shape;256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p10"/>
          <p:cNvSpPr/>
          <p:nvPr/>
        </p:nvSpPr>
        <p:spPr>
          <a:xfrm>
            <a:off x="309283" y="300318"/>
            <a:ext cx="11573435" cy="6257365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" name="Google Shape;258;p10"/>
          <p:cNvSpPr/>
          <p:nvPr/>
        </p:nvSpPr>
        <p:spPr>
          <a:xfrm>
            <a:off x="309282" y="300317"/>
            <a:ext cx="11573435" cy="434789"/>
          </a:xfrm>
          <a:prstGeom prst="rect">
            <a:avLst/>
          </a:prstGeom>
          <a:solidFill>
            <a:srgbClr val="A695FF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Forma&#10;&#10;O conteúdo gerado por IA pode estar incorreto." id="259" name="Google Shape;259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227207" y="390575"/>
            <a:ext cx="229688" cy="2296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32219" y="390575"/>
            <a:ext cx="790575" cy="781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433644" y="6076950"/>
            <a:ext cx="790575" cy="781050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p10"/>
          <p:cNvSpPr/>
          <p:nvPr/>
        </p:nvSpPr>
        <p:spPr>
          <a:xfrm rot="5400000">
            <a:off x="10923580" y="1650126"/>
            <a:ext cx="1810701" cy="581296"/>
          </a:xfrm>
          <a:prstGeom prst="ellipse">
            <a:avLst/>
          </a:prstGeom>
          <a:solidFill>
            <a:srgbClr val="C6F596"/>
          </a:solidFill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" name="Google Shape;263;p10"/>
          <p:cNvSpPr/>
          <p:nvPr/>
        </p:nvSpPr>
        <p:spPr>
          <a:xfrm>
            <a:off x="760974" y="1075170"/>
            <a:ext cx="4129795" cy="653731"/>
          </a:xfrm>
          <a:prstGeom prst="roundRect">
            <a:avLst>
              <a:gd fmla="val 0" name="adj"/>
            </a:avLst>
          </a:prstGeom>
          <a:solidFill>
            <a:srgbClr val="C6F596"/>
          </a:solidFill>
          <a:ln cap="flat" cmpd="sng" w="317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rPr>
              <a:t>Sistema Genital Masculino</a:t>
            </a:r>
            <a:endParaRPr/>
          </a:p>
        </p:txBody>
      </p:sp>
      <p:sp>
        <p:nvSpPr>
          <p:cNvPr id="264" name="Google Shape;264;p10"/>
          <p:cNvSpPr/>
          <p:nvPr/>
        </p:nvSpPr>
        <p:spPr>
          <a:xfrm rot="-245574">
            <a:off x="760370" y="1677339"/>
            <a:ext cx="1690940" cy="411629"/>
          </a:xfrm>
          <a:prstGeom prst="roundRect">
            <a:avLst>
              <a:gd fmla="val 0" name="adj"/>
            </a:avLst>
          </a:prstGeom>
          <a:solidFill>
            <a:srgbClr val="FF8E9E"/>
          </a:solidFill>
          <a:ln cap="flat" cmpd="sng" w="317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rPr>
              <a:t>Hormônio</a:t>
            </a:r>
            <a:endParaRPr/>
          </a:p>
        </p:txBody>
      </p:sp>
      <p:grpSp>
        <p:nvGrpSpPr>
          <p:cNvPr id="265" name="Google Shape;265;p10"/>
          <p:cNvGrpSpPr/>
          <p:nvPr/>
        </p:nvGrpSpPr>
        <p:grpSpPr>
          <a:xfrm flipH="1" rot="10800000">
            <a:off x="10960781" y="5496659"/>
            <a:ext cx="604519" cy="523660"/>
            <a:chOff x="767125" y="403500"/>
            <a:chExt cx="1714136" cy="1484857"/>
          </a:xfrm>
        </p:grpSpPr>
        <p:sp>
          <p:nvSpPr>
            <p:cNvPr id="266" name="Google Shape;266;p10"/>
            <p:cNvSpPr/>
            <p:nvPr/>
          </p:nvSpPr>
          <p:spPr>
            <a:xfrm>
              <a:off x="1728026" y="1308788"/>
              <a:ext cx="753235" cy="579569"/>
            </a:xfrm>
            <a:custGeom>
              <a:rect b="b" l="l" r="r" t="t"/>
              <a:pathLst>
                <a:path extrusionOk="0" h="27419" w="35635">
                  <a:moveTo>
                    <a:pt x="9992" y="0"/>
                  </a:moveTo>
                  <a:cubicBezTo>
                    <a:pt x="7183" y="0"/>
                    <a:pt x="4851" y="877"/>
                    <a:pt x="3461" y="2696"/>
                  </a:cubicBezTo>
                  <a:cubicBezTo>
                    <a:pt x="0" y="7195"/>
                    <a:pt x="3617" y="15788"/>
                    <a:pt x="11547" y="21864"/>
                  </a:cubicBezTo>
                  <a:cubicBezTo>
                    <a:pt x="16281" y="25498"/>
                    <a:pt x="21479" y="27418"/>
                    <a:pt x="25636" y="27418"/>
                  </a:cubicBezTo>
                  <a:cubicBezTo>
                    <a:pt x="28446" y="27418"/>
                    <a:pt x="30782" y="26541"/>
                    <a:pt x="32177" y="24723"/>
                  </a:cubicBezTo>
                  <a:cubicBezTo>
                    <a:pt x="35635" y="20215"/>
                    <a:pt x="32007" y="11630"/>
                    <a:pt x="24076" y="5543"/>
                  </a:cubicBezTo>
                  <a:cubicBezTo>
                    <a:pt x="19343" y="1918"/>
                    <a:pt x="14146" y="0"/>
                    <a:pt x="9992" y="0"/>
                  </a:cubicBezTo>
                  <a:close/>
                </a:path>
              </a:pathLst>
            </a:custGeom>
            <a:solidFill>
              <a:srgbClr val="FF8E9E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7" name="Google Shape;267;p10"/>
            <p:cNvSpPr/>
            <p:nvPr/>
          </p:nvSpPr>
          <p:spPr>
            <a:xfrm>
              <a:off x="767125" y="403500"/>
              <a:ext cx="1076950" cy="1040225"/>
            </a:xfrm>
            <a:custGeom>
              <a:rect b="b" l="l" r="r" t="t"/>
              <a:pathLst>
                <a:path extrusionOk="0" h="41609" w="43078">
                  <a:moveTo>
                    <a:pt x="1104" y="1"/>
                  </a:moveTo>
                  <a:cubicBezTo>
                    <a:pt x="804" y="1"/>
                    <a:pt x="504" y="139"/>
                    <a:pt x="316" y="401"/>
                  </a:cubicBezTo>
                  <a:cubicBezTo>
                    <a:pt x="0" y="824"/>
                    <a:pt x="99" y="1437"/>
                    <a:pt x="533" y="1753"/>
                  </a:cubicBezTo>
                  <a:cubicBezTo>
                    <a:pt x="2402" y="3127"/>
                    <a:pt x="2388" y="5141"/>
                    <a:pt x="2364" y="7467"/>
                  </a:cubicBezTo>
                  <a:cubicBezTo>
                    <a:pt x="2341" y="9961"/>
                    <a:pt x="2315" y="12794"/>
                    <a:pt x="4992" y="14761"/>
                  </a:cubicBezTo>
                  <a:cubicBezTo>
                    <a:pt x="6194" y="15639"/>
                    <a:pt x="7400" y="15944"/>
                    <a:pt x="8578" y="15944"/>
                  </a:cubicBezTo>
                  <a:cubicBezTo>
                    <a:pt x="10022" y="15944"/>
                    <a:pt x="11425" y="15486"/>
                    <a:pt x="12731" y="15062"/>
                  </a:cubicBezTo>
                  <a:cubicBezTo>
                    <a:pt x="13992" y="14651"/>
                    <a:pt x="15155" y="14271"/>
                    <a:pt x="16267" y="14271"/>
                  </a:cubicBezTo>
                  <a:cubicBezTo>
                    <a:pt x="17112" y="14271"/>
                    <a:pt x="17929" y="14491"/>
                    <a:pt x="18735" y="15085"/>
                  </a:cubicBezTo>
                  <a:cubicBezTo>
                    <a:pt x="20616" y="16460"/>
                    <a:pt x="20593" y="18473"/>
                    <a:pt x="20581" y="20800"/>
                  </a:cubicBezTo>
                  <a:cubicBezTo>
                    <a:pt x="20558" y="23297"/>
                    <a:pt x="20520" y="26129"/>
                    <a:pt x="23197" y="28094"/>
                  </a:cubicBezTo>
                  <a:cubicBezTo>
                    <a:pt x="24400" y="28972"/>
                    <a:pt x="25608" y="29278"/>
                    <a:pt x="26789" y="29278"/>
                  </a:cubicBezTo>
                  <a:cubicBezTo>
                    <a:pt x="28235" y="29278"/>
                    <a:pt x="29641" y="28820"/>
                    <a:pt x="30948" y="28395"/>
                  </a:cubicBezTo>
                  <a:cubicBezTo>
                    <a:pt x="32202" y="27984"/>
                    <a:pt x="33361" y="27604"/>
                    <a:pt x="34473" y="27604"/>
                  </a:cubicBezTo>
                  <a:cubicBezTo>
                    <a:pt x="35320" y="27604"/>
                    <a:pt x="36139" y="27824"/>
                    <a:pt x="36952" y="28418"/>
                  </a:cubicBezTo>
                  <a:cubicBezTo>
                    <a:pt x="38821" y="29792"/>
                    <a:pt x="38809" y="31806"/>
                    <a:pt x="38786" y="34132"/>
                  </a:cubicBezTo>
                  <a:cubicBezTo>
                    <a:pt x="38760" y="36629"/>
                    <a:pt x="38737" y="39462"/>
                    <a:pt x="41413" y="41427"/>
                  </a:cubicBezTo>
                  <a:cubicBezTo>
                    <a:pt x="41581" y="41548"/>
                    <a:pt x="41787" y="41609"/>
                    <a:pt x="41980" y="41609"/>
                  </a:cubicBezTo>
                  <a:cubicBezTo>
                    <a:pt x="42281" y="41609"/>
                    <a:pt x="42571" y="41476"/>
                    <a:pt x="42765" y="41221"/>
                  </a:cubicBezTo>
                  <a:cubicBezTo>
                    <a:pt x="43077" y="40787"/>
                    <a:pt x="42982" y="40185"/>
                    <a:pt x="42559" y="39873"/>
                  </a:cubicBezTo>
                  <a:cubicBezTo>
                    <a:pt x="40678" y="38499"/>
                    <a:pt x="40690" y="36485"/>
                    <a:pt x="40713" y="34158"/>
                  </a:cubicBezTo>
                  <a:cubicBezTo>
                    <a:pt x="40739" y="31650"/>
                    <a:pt x="40762" y="28817"/>
                    <a:pt x="38086" y="26864"/>
                  </a:cubicBezTo>
                  <a:cubicBezTo>
                    <a:pt x="36881" y="25980"/>
                    <a:pt x="35675" y="25672"/>
                    <a:pt x="34495" y="25672"/>
                  </a:cubicBezTo>
                  <a:cubicBezTo>
                    <a:pt x="33053" y="25672"/>
                    <a:pt x="31653" y="26132"/>
                    <a:pt x="30346" y="26563"/>
                  </a:cubicBezTo>
                  <a:cubicBezTo>
                    <a:pt x="29087" y="26974"/>
                    <a:pt x="27930" y="27352"/>
                    <a:pt x="26821" y="27352"/>
                  </a:cubicBezTo>
                  <a:cubicBezTo>
                    <a:pt x="25974" y="27352"/>
                    <a:pt x="25156" y="27132"/>
                    <a:pt x="24342" y="26537"/>
                  </a:cubicBezTo>
                  <a:cubicBezTo>
                    <a:pt x="22462" y="25163"/>
                    <a:pt x="22485" y="23152"/>
                    <a:pt x="22511" y="20823"/>
                  </a:cubicBezTo>
                  <a:cubicBezTo>
                    <a:pt x="22534" y="18317"/>
                    <a:pt x="22557" y="15485"/>
                    <a:pt x="19881" y="13532"/>
                  </a:cubicBezTo>
                  <a:cubicBezTo>
                    <a:pt x="18676" y="12646"/>
                    <a:pt x="17470" y="12338"/>
                    <a:pt x="16289" y="12338"/>
                  </a:cubicBezTo>
                  <a:cubicBezTo>
                    <a:pt x="14846" y="12338"/>
                    <a:pt x="13442" y="12798"/>
                    <a:pt x="12129" y="13228"/>
                  </a:cubicBezTo>
                  <a:cubicBezTo>
                    <a:pt x="10883" y="13637"/>
                    <a:pt x="9728" y="14012"/>
                    <a:pt x="8619" y="14012"/>
                  </a:cubicBezTo>
                  <a:cubicBezTo>
                    <a:pt x="7767" y="14012"/>
                    <a:pt x="6943" y="13790"/>
                    <a:pt x="6126" y="13193"/>
                  </a:cubicBezTo>
                  <a:cubicBezTo>
                    <a:pt x="4257" y="11819"/>
                    <a:pt x="4268" y="9805"/>
                    <a:pt x="4294" y="7479"/>
                  </a:cubicBezTo>
                  <a:cubicBezTo>
                    <a:pt x="4317" y="4982"/>
                    <a:pt x="4341" y="2149"/>
                    <a:pt x="1664" y="184"/>
                  </a:cubicBezTo>
                  <a:cubicBezTo>
                    <a:pt x="1498" y="61"/>
                    <a:pt x="1301" y="1"/>
                    <a:pt x="1104" y="1"/>
                  </a:cubicBezTo>
                  <a:close/>
                </a:path>
              </a:pathLst>
            </a:custGeom>
            <a:solidFill>
              <a:schemeClr val="accent3"/>
            </a:solidFill>
            <a:ln cap="flat" cmpd="sng" w="9525">
              <a:solidFill>
                <a:srgbClr val="FF8E9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8" name="Google Shape;268;p10"/>
            <p:cNvSpPr/>
            <p:nvPr/>
          </p:nvSpPr>
          <p:spPr>
            <a:xfrm>
              <a:off x="1838831" y="1330602"/>
              <a:ext cx="271934" cy="323425"/>
            </a:xfrm>
            <a:custGeom>
              <a:rect b="b" l="l" r="r" t="t"/>
              <a:pathLst>
                <a:path extrusionOk="0" h="15301" w="12865">
                  <a:moveTo>
                    <a:pt x="11640" y="0"/>
                  </a:moveTo>
                  <a:cubicBezTo>
                    <a:pt x="11607" y="0"/>
                    <a:pt x="11573" y="5"/>
                    <a:pt x="11540" y="14"/>
                  </a:cubicBezTo>
                  <a:cubicBezTo>
                    <a:pt x="11323" y="61"/>
                    <a:pt x="11189" y="278"/>
                    <a:pt x="11239" y="495"/>
                  </a:cubicBezTo>
                  <a:cubicBezTo>
                    <a:pt x="12008" y="3810"/>
                    <a:pt x="11612" y="6669"/>
                    <a:pt x="10044" y="8969"/>
                  </a:cubicBezTo>
                  <a:cubicBezTo>
                    <a:pt x="6983" y="13480"/>
                    <a:pt x="446" y="14493"/>
                    <a:pt x="389" y="14493"/>
                  </a:cubicBezTo>
                  <a:cubicBezTo>
                    <a:pt x="157" y="14527"/>
                    <a:pt x="1" y="14733"/>
                    <a:pt x="38" y="14961"/>
                  </a:cubicBezTo>
                  <a:cubicBezTo>
                    <a:pt x="73" y="15155"/>
                    <a:pt x="244" y="15300"/>
                    <a:pt x="435" y="15300"/>
                  </a:cubicBezTo>
                  <a:lnTo>
                    <a:pt x="496" y="15300"/>
                  </a:lnTo>
                  <a:cubicBezTo>
                    <a:pt x="785" y="15262"/>
                    <a:pt x="7451" y="14238"/>
                    <a:pt x="10706" y="9429"/>
                  </a:cubicBezTo>
                  <a:cubicBezTo>
                    <a:pt x="12419" y="6921"/>
                    <a:pt x="12865" y="3860"/>
                    <a:pt x="12034" y="315"/>
                  </a:cubicBezTo>
                  <a:cubicBezTo>
                    <a:pt x="11983" y="132"/>
                    <a:pt x="11820" y="0"/>
                    <a:pt x="11640" y="0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CC2C5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69" name="Google Shape;269;p1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845061" y="1659946"/>
            <a:ext cx="2217996" cy="2132973"/>
          </a:xfrm>
          <a:prstGeom prst="rect">
            <a:avLst/>
          </a:prstGeom>
          <a:noFill/>
          <a:ln>
            <a:noFill/>
          </a:ln>
        </p:spPr>
      </p:pic>
      <p:sp>
        <p:nvSpPr>
          <p:cNvPr id="270" name="Google Shape;270;p10"/>
          <p:cNvSpPr txBox="1"/>
          <p:nvPr/>
        </p:nvSpPr>
        <p:spPr>
          <a:xfrm>
            <a:off x="7301232" y="1212211"/>
            <a:ext cx="168545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Hipotálamo </a:t>
            </a:r>
            <a:endParaRPr/>
          </a:p>
        </p:txBody>
      </p:sp>
      <p:sp>
        <p:nvSpPr>
          <p:cNvPr id="271" name="Google Shape;271;p10"/>
          <p:cNvSpPr txBox="1"/>
          <p:nvPr/>
        </p:nvSpPr>
        <p:spPr>
          <a:xfrm>
            <a:off x="4688377" y="3147552"/>
            <a:ext cx="221799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Adeno - Hipófise </a:t>
            </a:r>
            <a:endParaRPr/>
          </a:p>
        </p:txBody>
      </p:sp>
      <p:sp>
        <p:nvSpPr>
          <p:cNvPr id="272" name="Google Shape;272;p10"/>
          <p:cNvSpPr txBox="1"/>
          <p:nvPr/>
        </p:nvSpPr>
        <p:spPr>
          <a:xfrm>
            <a:off x="8022431" y="3072950"/>
            <a:ext cx="221799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Neuro - Hipófise </a:t>
            </a:r>
            <a:endParaRPr/>
          </a:p>
        </p:txBody>
      </p:sp>
      <p:sp>
        <p:nvSpPr>
          <p:cNvPr id="273" name="Google Shape;273;p10"/>
          <p:cNvSpPr txBox="1"/>
          <p:nvPr/>
        </p:nvSpPr>
        <p:spPr>
          <a:xfrm>
            <a:off x="5701859" y="1781558"/>
            <a:ext cx="117737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GnRH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p10"/>
          <p:cNvSpPr/>
          <p:nvPr/>
        </p:nvSpPr>
        <p:spPr>
          <a:xfrm>
            <a:off x="5701859" y="4146305"/>
            <a:ext cx="943274" cy="442674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CC2C5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LH</a:t>
            </a:r>
            <a:endParaRPr/>
          </a:p>
        </p:txBody>
      </p:sp>
      <p:sp>
        <p:nvSpPr>
          <p:cNvPr id="275" name="Google Shape;275;p10"/>
          <p:cNvSpPr/>
          <p:nvPr/>
        </p:nvSpPr>
        <p:spPr>
          <a:xfrm>
            <a:off x="7866974" y="4138152"/>
            <a:ext cx="1177370" cy="442674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CC2C5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FSH</a:t>
            </a:r>
            <a:endParaRPr/>
          </a:p>
        </p:txBody>
      </p:sp>
      <p:sp>
        <p:nvSpPr>
          <p:cNvPr id="276" name="Google Shape;276;p10"/>
          <p:cNvSpPr txBox="1"/>
          <p:nvPr/>
        </p:nvSpPr>
        <p:spPr>
          <a:xfrm>
            <a:off x="3415491" y="1799566"/>
            <a:ext cx="221799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Gonadotrofinas</a:t>
            </a:r>
            <a:endParaRPr/>
          </a:p>
        </p:txBody>
      </p:sp>
      <p:sp>
        <p:nvSpPr>
          <p:cNvPr id="277" name="Google Shape;277;p10"/>
          <p:cNvSpPr txBox="1"/>
          <p:nvPr/>
        </p:nvSpPr>
        <p:spPr>
          <a:xfrm>
            <a:off x="2559577" y="4195700"/>
            <a:ext cx="288892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Hormônios luteinizantes</a:t>
            </a:r>
            <a:endParaRPr/>
          </a:p>
        </p:txBody>
      </p:sp>
      <p:sp>
        <p:nvSpPr>
          <p:cNvPr id="278" name="Google Shape;278;p10"/>
          <p:cNvSpPr txBox="1"/>
          <p:nvPr/>
        </p:nvSpPr>
        <p:spPr>
          <a:xfrm>
            <a:off x="8699561" y="4146305"/>
            <a:ext cx="288892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Hormônios folículo estimulante</a:t>
            </a:r>
            <a:endParaRPr/>
          </a:p>
        </p:txBody>
      </p:sp>
      <p:pic>
        <p:nvPicPr>
          <p:cNvPr descr="anatomía del testículo. 6852330 Vector en Vecteezy" id="279" name="Google Shape;279;p1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859499" y="4523163"/>
            <a:ext cx="949822" cy="142820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eta curva no sentido horário" id="280" name="Google Shape;280;p1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 flipH="1" rot="-9764763">
            <a:off x="6050335" y="3335719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eta com curva ligeira" id="281" name="Google Shape;281;p10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 rot="2444869">
            <a:off x="6954894" y="3561950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eta curva no sentido horário" id="282" name="Google Shape;282;p10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 flipH="1" rot="7340230">
            <a:off x="5967348" y="4811471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eta curva no sentido horário" id="283" name="Google Shape;283;p10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 rot="-7340230">
            <a:off x="7835737" y="4647266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eta curva no sentido horário" id="284" name="Google Shape;284;p10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 flipH="1" rot="4376096">
            <a:off x="7470528" y="5699568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285" name="Google Shape;285;p10"/>
          <p:cNvSpPr/>
          <p:nvPr/>
        </p:nvSpPr>
        <p:spPr>
          <a:xfrm>
            <a:off x="8515268" y="5854484"/>
            <a:ext cx="2157388" cy="408623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CC2C5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Testosterona</a:t>
            </a:r>
            <a:endParaRPr/>
          </a:p>
        </p:txBody>
      </p:sp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ráfico&#10;&#10;O conteúdo gerado por IA pode estar incorreto." id="291" name="Google Shape;291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92" name="Google Shape;292;p11"/>
          <p:cNvSpPr/>
          <p:nvPr/>
        </p:nvSpPr>
        <p:spPr>
          <a:xfrm>
            <a:off x="309283" y="300318"/>
            <a:ext cx="11573435" cy="6257365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" name="Google Shape;293;p11"/>
          <p:cNvSpPr/>
          <p:nvPr/>
        </p:nvSpPr>
        <p:spPr>
          <a:xfrm>
            <a:off x="309282" y="300317"/>
            <a:ext cx="11573435" cy="434789"/>
          </a:xfrm>
          <a:prstGeom prst="rect">
            <a:avLst/>
          </a:prstGeom>
          <a:solidFill>
            <a:srgbClr val="A695FF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Forma&#10;&#10;O conteúdo gerado por IA pode estar incorreto." id="294" name="Google Shape;294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227207" y="390575"/>
            <a:ext cx="229688" cy="2296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" name="Google Shape;295;p1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32219" y="390575"/>
            <a:ext cx="790575" cy="781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p1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433644" y="6076950"/>
            <a:ext cx="790575" cy="781050"/>
          </a:xfrm>
          <a:prstGeom prst="rect">
            <a:avLst/>
          </a:prstGeom>
          <a:noFill/>
          <a:ln>
            <a:noFill/>
          </a:ln>
        </p:spPr>
      </p:pic>
      <p:sp>
        <p:nvSpPr>
          <p:cNvPr id="297" name="Google Shape;297;p11"/>
          <p:cNvSpPr/>
          <p:nvPr/>
        </p:nvSpPr>
        <p:spPr>
          <a:xfrm rot="5400000">
            <a:off x="10923580" y="1650126"/>
            <a:ext cx="1810701" cy="581296"/>
          </a:xfrm>
          <a:prstGeom prst="ellipse">
            <a:avLst/>
          </a:prstGeom>
          <a:solidFill>
            <a:srgbClr val="C6F596"/>
          </a:solidFill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11"/>
          <p:cNvSpPr txBox="1"/>
          <p:nvPr/>
        </p:nvSpPr>
        <p:spPr>
          <a:xfrm>
            <a:off x="841935" y="2461830"/>
            <a:ext cx="6548570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40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rPr>
              <a:t>As células reprodutoras masculinas, denominadas de espermatozoides, são armazenados: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Logotipo&#10;&#10;O conteúdo gerado por IA pode estar incorreto." id="299" name="Google Shape;299;p1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-338844">
            <a:off x="311797" y="859390"/>
            <a:ext cx="2611824" cy="1741216"/>
          </a:xfrm>
          <a:prstGeom prst="rect">
            <a:avLst/>
          </a:prstGeom>
          <a:noFill/>
          <a:ln>
            <a:noFill/>
          </a:ln>
        </p:spPr>
      </p:pic>
      <p:sp>
        <p:nvSpPr>
          <p:cNvPr id="300" name="Google Shape;300;p11"/>
          <p:cNvSpPr/>
          <p:nvPr/>
        </p:nvSpPr>
        <p:spPr>
          <a:xfrm>
            <a:off x="852690" y="3611788"/>
            <a:ext cx="2530590" cy="402971"/>
          </a:xfrm>
          <a:prstGeom prst="rect">
            <a:avLst/>
          </a:prstGeom>
          <a:solidFill>
            <a:srgbClr val="E7B858"/>
          </a:solidFill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1" name="Google Shape;301;p11"/>
          <p:cNvSpPr txBox="1"/>
          <p:nvPr/>
        </p:nvSpPr>
        <p:spPr>
          <a:xfrm>
            <a:off x="841933" y="3565174"/>
            <a:ext cx="9342197" cy="4730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A) </a:t>
            </a:r>
            <a:r>
              <a:rPr b="0" i="0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Nos epidídimos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2" name="Google Shape;302;p11"/>
          <p:cNvSpPr txBox="1"/>
          <p:nvPr/>
        </p:nvSpPr>
        <p:spPr>
          <a:xfrm>
            <a:off x="841933" y="4013666"/>
            <a:ext cx="6548571" cy="4730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B) </a:t>
            </a:r>
            <a:r>
              <a:rPr b="0" i="0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Nos testículos</a:t>
            </a:r>
            <a:endParaRPr b="0" i="0" sz="24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3" name="Google Shape;303;p11"/>
          <p:cNvSpPr txBox="1"/>
          <p:nvPr/>
        </p:nvSpPr>
        <p:spPr>
          <a:xfrm>
            <a:off x="841933" y="4437633"/>
            <a:ext cx="6881219" cy="4730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C) </a:t>
            </a:r>
            <a:r>
              <a:rPr b="0" i="0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Nos canais deferentes</a:t>
            </a:r>
            <a:endParaRPr b="0" i="0" sz="24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" name="Google Shape;304;p11"/>
          <p:cNvSpPr txBox="1"/>
          <p:nvPr/>
        </p:nvSpPr>
        <p:spPr>
          <a:xfrm>
            <a:off x="841932" y="4854656"/>
            <a:ext cx="6881219" cy="4730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D) </a:t>
            </a:r>
            <a:r>
              <a:rPr b="0" i="0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 pênis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5" name="Google Shape;305;p11"/>
          <p:cNvSpPr txBox="1"/>
          <p:nvPr/>
        </p:nvSpPr>
        <p:spPr>
          <a:xfrm>
            <a:off x="852690" y="5265752"/>
            <a:ext cx="6881219" cy="4730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E) N</a:t>
            </a:r>
            <a:r>
              <a:rPr b="0" i="0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vesícula seminal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ráfico&#10;&#10;O conteúdo gerado por IA pode estar incorreto." id="311" name="Google Shape;311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12" name="Google Shape;312;p12"/>
          <p:cNvSpPr/>
          <p:nvPr/>
        </p:nvSpPr>
        <p:spPr>
          <a:xfrm>
            <a:off x="309283" y="300318"/>
            <a:ext cx="11573435" cy="6257365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3" name="Google Shape;313;p12"/>
          <p:cNvSpPr/>
          <p:nvPr/>
        </p:nvSpPr>
        <p:spPr>
          <a:xfrm>
            <a:off x="309282" y="300317"/>
            <a:ext cx="11573435" cy="434789"/>
          </a:xfrm>
          <a:prstGeom prst="rect">
            <a:avLst/>
          </a:prstGeom>
          <a:solidFill>
            <a:srgbClr val="A695FF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Forma&#10;&#10;O conteúdo gerado por IA pode estar incorreto." id="314" name="Google Shape;314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227207" y="390575"/>
            <a:ext cx="229688" cy="2296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15" name="Google Shape;315;p1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32219" y="390575"/>
            <a:ext cx="790575" cy="781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p1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433644" y="6076950"/>
            <a:ext cx="790575" cy="781050"/>
          </a:xfrm>
          <a:prstGeom prst="rect">
            <a:avLst/>
          </a:prstGeom>
          <a:noFill/>
          <a:ln>
            <a:noFill/>
          </a:ln>
        </p:spPr>
      </p:pic>
      <p:sp>
        <p:nvSpPr>
          <p:cNvPr id="317" name="Google Shape;317;p12"/>
          <p:cNvSpPr/>
          <p:nvPr/>
        </p:nvSpPr>
        <p:spPr>
          <a:xfrm rot="5400000">
            <a:off x="10923580" y="1650126"/>
            <a:ext cx="1810701" cy="581296"/>
          </a:xfrm>
          <a:prstGeom prst="ellipse">
            <a:avLst/>
          </a:prstGeom>
          <a:solidFill>
            <a:srgbClr val="C6F596"/>
          </a:solidFill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" name="Google Shape;318;p12"/>
          <p:cNvSpPr txBox="1"/>
          <p:nvPr/>
        </p:nvSpPr>
        <p:spPr>
          <a:xfrm>
            <a:off x="841935" y="2550221"/>
            <a:ext cx="5776035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Alguns órgãos que compõem o sistema reprodutor masculino são:</a:t>
            </a:r>
            <a:endParaRPr/>
          </a:p>
        </p:txBody>
      </p:sp>
      <p:pic>
        <p:nvPicPr>
          <p:cNvPr descr="Logotipo&#10;&#10;O conteúdo gerado por IA pode estar incorreto." id="319" name="Google Shape;319;p1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-338844">
            <a:off x="311797" y="859390"/>
            <a:ext cx="2611824" cy="1741216"/>
          </a:xfrm>
          <a:prstGeom prst="rect">
            <a:avLst/>
          </a:prstGeom>
          <a:noFill/>
          <a:ln>
            <a:noFill/>
          </a:ln>
        </p:spPr>
      </p:pic>
      <p:sp>
        <p:nvSpPr>
          <p:cNvPr id="320" name="Google Shape;320;p12"/>
          <p:cNvSpPr/>
          <p:nvPr/>
        </p:nvSpPr>
        <p:spPr>
          <a:xfrm>
            <a:off x="852690" y="3611788"/>
            <a:ext cx="4496550" cy="402971"/>
          </a:xfrm>
          <a:prstGeom prst="rect">
            <a:avLst/>
          </a:prstGeom>
          <a:solidFill>
            <a:srgbClr val="E7B858"/>
          </a:solidFill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1" name="Google Shape;321;p12"/>
          <p:cNvSpPr txBox="1"/>
          <p:nvPr/>
        </p:nvSpPr>
        <p:spPr>
          <a:xfrm>
            <a:off x="841933" y="3565174"/>
            <a:ext cx="9342197" cy="4730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A) </a:t>
            </a:r>
            <a:r>
              <a:rPr b="0" i="0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Uretra, pênis e vesícula seminal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2" name="Google Shape;322;p12"/>
          <p:cNvSpPr txBox="1"/>
          <p:nvPr/>
        </p:nvSpPr>
        <p:spPr>
          <a:xfrm>
            <a:off x="841933" y="4013666"/>
            <a:ext cx="6548571" cy="4688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B) </a:t>
            </a:r>
            <a:r>
              <a:rPr b="0" i="0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Próstata, pênis e tubas uterinas</a:t>
            </a:r>
            <a:endParaRPr b="0" i="0" sz="24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3" name="Google Shape;323;p12"/>
          <p:cNvSpPr txBox="1"/>
          <p:nvPr/>
        </p:nvSpPr>
        <p:spPr>
          <a:xfrm>
            <a:off x="841933" y="4437633"/>
            <a:ext cx="6881219" cy="4688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C) </a:t>
            </a:r>
            <a:r>
              <a:rPr b="0" i="0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Testículos, pênis e vesícula</a:t>
            </a:r>
            <a:endParaRPr b="0" i="0" sz="24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4" name="Google Shape;324;p12"/>
          <p:cNvSpPr txBox="1"/>
          <p:nvPr/>
        </p:nvSpPr>
        <p:spPr>
          <a:xfrm>
            <a:off x="841932" y="4854656"/>
            <a:ext cx="6881219" cy="4688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D) </a:t>
            </a:r>
            <a:r>
              <a:rPr b="0" i="0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Canais deferentes, esperma e epidídimo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5" name="Google Shape;325;p12"/>
          <p:cNvSpPr txBox="1"/>
          <p:nvPr/>
        </p:nvSpPr>
        <p:spPr>
          <a:xfrm>
            <a:off x="852690" y="5265752"/>
            <a:ext cx="6881219" cy="4730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E) </a:t>
            </a:r>
            <a:r>
              <a:rPr b="0" i="0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Epidídimo, canais deferentes, sêmen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ráfico&#10;&#10;O conteúdo gerado por IA pode estar incorreto." id="331" name="Google Shape;331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32" name="Google Shape;332;p13"/>
          <p:cNvSpPr/>
          <p:nvPr/>
        </p:nvSpPr>
        <p:spPr>
          <a:xfrm>
            <a:off x="309283" y="300318"/>
            <a:ext cx="11573435" cy="6257365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13"/>
          <p:cNvSpPr/>
          <p:nvPr/>
        </p:nvSpPr>
        <p:spPr>
          <a:xfrm>
            <a:off x="309282" y="300317"/>
            <a:ext cx="11573435" cy="434789"/>
          </a:xfrm>
          <a:prstGeom prst="rect">
            <a:avLst/>
          </a:prstGeom>
          <a:solidFill>
            <a:srgbClr val="A695FF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Forma&#10;&#10;O conteúdo gerado por IA pode estar incorreto." id="334" name="Google Shape;334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227207" y="390575"/>
            <a:ext cx="229688" cy="2296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35" name="Google Shape;335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32219" y="390575"/>
            <a:ext cx="790575" cy="781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6" name="Google Shape;336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433644" y="6076950"/>
            <a:ext cx="790575" cy="781050"/>
          </a:xfrm>
          <a:prstGeom prst="rect">
            <a:avLst/>
          </a:prstGeom>
          <a:noFill/>
          <a:ln>
            <a:noFill/>
          </a:ln>
        </p:spPr>
      </p:pic>
      <p:sp>
        <p:nvSpPr>
          <p:cNvPr id="337" name="Google Shape;337;p13"/>
          <p:cNvSpPr/>
          <p:nvPr/>
        </p:nvSpPr>
        <p:spPr>
          <a:xfrm rot="5400000">
            <a:off x="10923580" y="1650126"/>
            <a:ext cx="1810701" cy="581296"/>
          </a:xfrm>
          <a:prstGeom prst="ellipse">
            <a:avLst/>
          </a:prstGeom>
          <a:solidFill>
            <a:srgbClr val="C6F596"/>
          </a:solidFill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8" name="Google Shape;338;p13"/>
          <p:cNvSpPr/>
          <p:nvPr/>
        </p:nvSpPr>
        <p:spPr>
          <a:xfrm>
            <a:off x="760974" y="1075170"/>
            <a:ext cx="6062736" cy="653731"/>
          </a:xfrm>
          <a:prstGeom prst="roundRect">
            <a:avLst>
              <a:gd fmla="val 0" name="adj"/>
            </a:avLst>
          </a:prstGeom>
          <a:solidFill>
            <a:srgbClr val="C6F596"/>
          </a:solidFill>
          <a:ln cap="flat" cmpd="sng" w="317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6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rPr>
              <a:t>Sistema Reprodutor Masculino</a:t>
            </a:r>
            <a:endParaRPr/>
          </a:p>
        </p:txBody>
      </p:sp>
      <p:sp>
        <p:nvSpPr>
          <p:cNvPr id="339" name="Google Shape;339;p13"/>
          <p:cNvSpPr/>
          <p:nvPr/>
        </p:nvSpPr>
        <p:spPr>
          <a:xfrm rot="-245574">
            <a:off x="760578" y="1683173"/>
            <a:ext cx="1527449" cy="411629"/>
          </a:xfrm>
          <a:prstGeom prst="roundRect">
            <a:avLst>
              <a:gd fmla="val 0" name="adj"/>
            </a:avLst>
          </a:prstGeom>
          <a:solidFill>
            <a:srgbClr val="FF8E9E"/>
          </a:solidFill>
          <a:ln cap="flat" cmpd="sng" w="317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rPr>
              <a:t>O pênis</a:t>
            </a:r>
            <a:endParaRPr/>
          </a:p>
        </p:txBody>
      </p:sp>
      <p:pic>
        <p:nvPicPr>
          <p:cNvPr descr="Sistema reprodutor masculino - ciencianatural" id="340" name="Google Shape;340;p13"/>
          <p:cNvPicPr preferRelativeResize="0"/>
          <p:nvPr/>
        </p:nvPicPr>
        <p:blipFill rotWithShape="1">
          <a:blip r:embed="rId6">
            <a:alphaModFix/>
          </a:blip>
          <a:srcRect b="50000" l="0" r="0" t="0"/>
          <a:stretch/>
        </p:blipFill>
        <p:spPr>
          <a:xfrm>
            <a:off x="6846611" y="1852908"/>
            <a:ext cx="4294187" cy="3429000"/>
          </a:xfrm>
          <a:prstGeom prst="rect">
            <a:avLst/>
          </a:prstGeom>
          <a:noFill/>
          <a:ln>
            <a:noFill/>
          </a:ln>
        </p:spPr>
      </p:pic>
      <p:sp>
        <p:nvSpPr>
          <p:cNvPr id="341" name="Google Shape;341;p13"/>
          <p:cNvSpPr txBox="1"/>
          <p:nvPr/>
        </p:nvSpPr>
        <p:spPr>
          <a:xfrm>
            <a:off x="758356" y="2606350"/>
            <a:ext cx="5778972" cy="23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 </a:t>
            </a:r>
            <a:r>
              <a:rPr b="1" lang="pt-BR" sz="2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pênis</a:t>
            </a:r>
            <a:r>
              <a:rPr lang="pt-BR" sz="2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é um órgão que participa tanto do sistema reprodutor (libera espermatozóides) quanto do sistema urinário (libera urina).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 canal que se abre na ponta do pênis é a </a:t>
            </a:r>
            <a:r>
              <a:rPr b="1" lang="pt-BR" sz="2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uretra</a:t>
            </a:r>
            <a:r>
              <a:rPr lang="pt-BR" sz="2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por onde os líquidos corporais saem.</a:t>
            </a:r>
            <a:endParaRPr/>
          </a:p>
        </p:txBody>
      </p:sp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ráfico&#10;&#10;O conteúdo gerado por IA pode estar incorreto." id="347" name="Google Shape;347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48" name="Google Shape;348;p14"/>
          <p:cNvSpPr/>
          <p:nvPr/>
        </p:nvSpPr>
        <p:spPr>
          <a:xfrm>
            <a:off x="309283" y="300318"/>
            <a:ext cx="11573435" cy="6257365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" name="Google Shape;349;p14"/>
          <p:cNvSpPr/>
          <p:nvPr/>
        </p:nvSpPr>
        <p:spPr>
          <a:xfrm>
            <a:off x="309282" y="300317"/>
            <a:ext cx="11573435" cy="434789"/>
          </a:xfrm>
          <a:prstGeom prst="rect">
            <a:avLst/>
          </a:prstGeom>
          <a:solidFill>
            <a:srgbClr val="A695FF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Forma&#10;&#10;O conteúdo gerado por IA pode estar incorreto." id="350" name="Google Shape;350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227207" y="390575"/>
            <a:ext cx="229688" cy="2296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51" name="Google Shape;351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32219" y="390575"/>
            <a:ext cx="790575" cy="781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2" name="Google Shape;352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433644" y="6076950"/>
            <a:ext cx="790575" cy="781050"/>
          </a:xfrm>
          <a:prstGeom prst="rect">
            <a:avLst/>
          </a:prstGeom>
          <a:noFill/>
          <a:ln>
            <a:noFill/>
          </a:ln>
        </p:spPr>
      </p:pic>
      <p:sp>
        <p:nvSpPr>
          <p:cNvPr id="353" name="Google Shape;353;p14"/>
          <p:cNvSpPr/>
          <p:nvPr/>
        </p:nvSpPr>
        <p:spPr>
          <a:xfrm rot="5400000">
            <a:off x="10923580" y="1650126"/>
            <a:ext cx="1810701" cy="581296"/>
          </a:xfrm>
          <a:prstGeom prst="ellipse">
            <a:avLst/>
          </a:prstGeom>
          <a:solidFill>
            <a:srgbClr val="C6F596"/>
          </a:solidFill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14"/>
          <p:cNvSpPr/>
          <p:nvPr/>
        </p:nvSpPr>
        <p:spPr>
          <a:xfrm>
            <a:off x="760974" y="1075170"/>
            <a:ext cx="6062736" cy="653731"/>
          </a:xfrm>
          <a:prstGeom prst="roundRect">
            <a:avLst>
              <a:gd fmla="val 0" name="adj"/>
            </a:avLst>
          </a:prstGeom>
          <a:solidFill>
            <a:srgbClr val="C6F596"/>
          </a:solidFill>
          <a:ln cap="flat" cmpd="sng" w="317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6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rPr>
              <a:t>Sistema Reprodutor Masculino</a:t>
            </a:r>
            <a:endParaRPr/>
          </a:p>
        </p:txBody>
      </p:sp>
      <p:sp>
        <p:nvSpPr>
          <p:cNvPr id="355" name="Google Shape;355;p14"/>
          <p:cNvSpPr/>
          <p:nvPr/>
        </p:nvSpPr>
        <p:spPr>
          <a:xfrm rot="-245574">
            <a:off x="760578" y="1683173"/>
            <a:ext cx="1527449" cy="411629"/>
          </a:xfrm>
          <a:prstGeom prst="roundRect">
            <a:avLst>
              <a:gd fmla="val 0" name="adj"/>
            </a:avLst>
          </a:prstGeom>
          <a:solidFill>
            <a:srgbClr val="FF8E9E"/>
          </a:solidFill>
          <a:ln cap="flat" cmpd="sng" w="317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rPr>
              <a:t>O pênis</a:t>
            </a:r>
            <a:endParaRPr/>
          </a:p>
        </p:txBody>
      </p:sp>
      <p:sp>
        <p:nvSpPr>
          <p:cNvPr id="356" name="Google Shape;356;p14"/>
          <p:cNvSpPr txBox="1"/>
          <p:nvPr/>
        </p:nvSpPr>
        <p:spPr>
          <a:xfrm>
            <a:off x="758356" y="2250177"/>
            <a:ext cx="5346335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Ele possui em seu interior tecidos esponjosos (</a:t>
            </a:r>
            <a:r>
              <a:rPr b="1" lang="pt-BR" sz="2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os corpos cavernosos</a:t>
            </a:r>
            <a:r>
              <a:rPr lang="pt-BR" sz="2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7" name="Google Shape;357;p14"/>
          <p:cNvSpPr txBox="1"/>
          <p:nvPr/>
        </p:nvSpPr>
        <p:spPr>
          <a:xfrm>
            <a:off x="758356" y="3159001"/>
            <a:ext cx="5346335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região anterior do pênis forma a </a:t>
            </a:r>
            <a:r>
              <a:rPr b="1" lang="pt-BR" sz="2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glande</a:t>
            </a:r>
            <a:r>
              <a:rPr lang="pt-BR" sz="2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(a "cabeça")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8" name="Google Shape;358;p14"/>
          <p:cNvSpPr txBox="1"/>
          <p:nvPr/>
        </p:nvSpPr>
        <p:spPr>
          <a:xfrm>
            <a:off x="758356" y="4067825"/>
            <a:ext cx="5346335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glande é recoberta por uma prega protetora de pele chamada </a:t>
            </a:r>
            <a:r>
              <a:rPr b="1" lang="pt-BR" sz="2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prepúcio</a:t>
            </a:r>
            <a:r>
              <a:rPr lang="pt-BR" sz="2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Sistema reprodutor masculino - ciencianatural" id="359" name="Google Shape;359;p14"/>
          <p:cNvPicPr preferRelativeResize="0"/>
          <p:nvPr/>
        </p:nvPicPr>
        <p:blipFill rotWithShape="1">
          <a:blip r:embed="rId6">
            <a:alphaModFix/>
          </a:blip>
          <a:srcRect b="0" l="0" r="0" t="50150"/>
          <a:stretch/>
        </p:blipFill>
        <p:spPr>
          <a:xfrm>
            <a:off x="6436869" y="1892306"/>
            <a:ext cx="4063157" cy="3234825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5098"/>
              </a:srgbClr>
            </a:outerShdw>
          </a:effectLst>
        </p:spPr>
      </p:pic>
      <p:pic>
        <p:nvPicPr>
          <p:cNvPr descr="http://www.infoescola.com/wp-content/uploads/2010/08/corte-transversal-penis.jpg" id="360" name="Google Shape;360;p1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468447" y="3881548"/>
            <a:ext cx="3346450" cy="2417763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5098"/>
              </a:srgbClr>
            </a:outerShdw>
          </a:effectLst>
        </p:spPr>
      </p:pic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ráfico&#10;&#10;O conteúdo gerado por IA pode estar incorreto." id="366" name="Google Shape;366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7" name="Google Shape;367;p15"/>
          <p:cNvSpPr/>
          <p:nvPr/>
        </p:nvSpPr>
        <p:spPr>
          <a:xfrm>
            <a:off x="309283" y="300318"/>
            <a:ext cx="11573435" cy="6257365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8" name="Google Shape;368;p15"/>
          <p:cNvSpPr/>
          <p:nvPr/>
        </p:nvSpPr>
        <p:spPr>
          <a:xfrm>
            <a:off x="309282" y="300317"/>
            <a:ext cx="11573435" cy="434789"/>
          </a:xfrm>
          <a:prstGeom prst="rect">
            <a:avLst/>
          </a:prstGeom>
          <a:solidFill>
            <a:srgbClr val="A695FF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Forma&#10;&#10;O conteúdo gerado por IA pode estar incorreto." id="369" name="Google Shape;369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227207" y="390575"/>
            <a:ext cx="229688" cy="2296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70" name="Google Shape;370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32219" y="390575"/>
            <a:ext cx="790575" cy="781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1" name="Google Shape;371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433644" y="6076950"/>
            <a:ext cx="790575" cy="781050"/>
          </a:xfrm>
          <a:prstGeom prst="rect">
            <a:avLst/>
          </a:prstGeom>
          <a:noFill/>
          <a:ln>
            <a:noFill/>
          </a:ln>
        </p:spPr>
      </p:pic>
      <p:sp>
        <p:nvSpPr>
          <p:cNvPr id="372" name="Google Shape;372;p15"/>
          <p:cNvSpPr/>
          <p:nvPr/>
        </p:nvSpPr>
        <p:spPr>
          <a:xfrm rot="5400000">
            <a:off x="10923580" y="1650126"/>
            <a:ext cx="1810701" cy="581296"/>
          </a:xfrm>
          <a:prstGeom prst="ellipse">
            <a:avLst/>
          </a:prstGeom>
          <a:solidFill>
            <a:srgbClr val="C6F596"/>
          </a:solidFill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3" name="Google Shape;373;p15"/>
          <p:cNvSpPr/>
          <p:nvPr/>
        </p:nvSpPr>
        <p:spPr>
          <a:xfrm>
            <a:off x="760974" y="1075170"/>
            <a:ext cx="6062736" cy="653731"/>
          </a:xfrm>
          <a:prstGeom prst="roundRect">
            <a:avLst>
              <a:gd fmla="val 0" name="adj"/>
            </a:avLst>
          </a:prstGeom>
          <a:solidFill>
            <a:srgbClr val="C6F596"/>
          </a:solidFill>
          <a:ln cap="flat" cmpd="sng" w="317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6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rPr>
              <a:t>Sistema Reprodutor Masculino</a:t>
            </a:r>
            <a:endParaRPr/>
          </a:p>
        </p:txBody>
      </p:sp>
      <p:sp>
        <p:nvSpPr>
          <p:cNvPr id="374" name="Google Shape;374;p15"/>
          <p:cNvSpPr/>
          <p:nvPr/>
        </p:nvSpPr>
        <p:spPr>
          <a:xfrm rot="-201396">
            <a:off x="757281" y="1673244"/>
            <a:ext cx="4112561" cy="411629"/>
          </a:xfrm>
          <a:prstGeom prst="roundRect">
            <a:avLst>
              <a:gd fmla="val 0" name="adj"/>
            </a:avLst>
          </a:prstGeom>
          <a:solidFill>
            <a:srgbClr val="FF8E9E"/>
          </a:solidFill>
          <a:ln cap="flat" cmpd="sng" w="317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rPr>
              <a:t>Bolsa escrotal e testículos</a:t>
            </a:r>
            <a:endParaRPr/>
          </a:p>
        </p:txBody>
      </p:sp>
      <p:sp>
        <p:nvSpPr>
          <p:cNvPr id="375" name="Google Shape;375;p15"/>
          <p:cNvSpPr txBox="1"/>
          <p:nvPr/>
        </p:nvSpPr>
        <p:spPr>
          <a:xfrm>
            <a:off x="3542464" y="2104890"/>
            <a:ext cx="5449720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Testículos são glândulas localizadas atrás do pênis, dentro de uma bolsa de pele chamada bolsa escrotal (vulgarmente conhecida como “saco”).</a:t>
            </a:r>
            <a:endParaRPr/>
          </a:p>
        </p:txBody>
      </p:sp>
      <p:pic>
        <p:nvPicPr>
          <p:cNvPr id="376" name="Google Shape;376;p15"/>
          <p:cNvPicPr preferRelativeResize="0"/>
          <p:nvPr/>
        </p:nvPicPr>
        <p:blipFill rotWithShape="1">
          <a:blip r:embed="rId6">
            <a:alphaModFix/>
          </a:blip>
          <a:srcRect b="0" l="17769" r="17769" t="0"/>
          <a:stretch/>
        </p:blipFill>
        <p:spPr>
          <a:xfrm>
            <a:off x="726137" y="2745477"/>
            <a:ext cx="2352995" cy="2352995"/>
          </a:xfrm>
          <a:prstGeom prst="ellipse">
            <a:avLst/>
          </a:prstGeom>
          <a:noFill/>
          <a:ln cap="flat" cmpd="sng" w="57150">
            <a:solidFill>
              <a:srgbClr val="CC2C5C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sp>
        <p:nvSpPr>
          <p:cNvPr id="377" name="Google Shape;377;p15"/>
          <p:cNvSpPr txBox="1"/>
          <p:nvPr/>
        </p:nvSpPr>
        <p:spPr>
          <a:xfrm>
            <a:off x="3542464" y="3878076"/>
            <a:ext cx="4904306" cy="1938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Os </a:t>
            </a:r>
            <a:r>
              <a:rPr b="1" lang="pt-BR" sz="2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testículos</a:t>
            </a:r>
            <a:r>
              <a:rPr lang="pt-BR" sz="2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produzem hormônios masculinos, dos quais a </a:t>
            </a:r>
            <a:r>
              <a:rPr b="1" lang="pt-BR" sz="2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testosterona</a:t>
            </a:r>
            <a:r>
              <a:rPr lang="pt-BR" sz="2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é o principal. Além disso, produzem os </a:t>
            </a:r>
            <a:r>
              <a:rPr b="1" lang="pt-BR" sz="2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gametas masculinos (espermatozóides). </a:t>
            </a:r>
            <a:endParaRPr/>
          </a:p>
        </p:txBody>
      </p:sp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ráfico&#10;&#10;O conteúdo gerado por IA pode estar incorreto." id="383" name="Google Shape;383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84" name="Google Shape;384;p16"/>
          <p:cNvSpPr/>
          <p:nvPr/>
        </p:nvSpPr>
        <p:spPr>
          <a:xfrm>
            <a:off x="309283" y="300318"/>
            <a:ext cx="11573435" cy="6257365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5" name="Google Shape;385;p16"/>
          <p:cNvSpPr/>
          <p:nvPr/>
        </p:nvSpPr>
        <p:spPr>
          <a:xfrm>
            <a:off x="309282" y="300317"/>
            <a:ext cx="11573435" cy="434789"/>
          </a:xfrm>
          <a:prstGeom prst="rect">
            <a:avLst/>
          </a:prstGeom>
          <a:solidFill>
            <a:srgbClr val="A695FF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Forma&#10;&#10;O conteúdo gerado por IA pode estar incorreto." id="386" name="Google Shape;386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227207" y="390575"/>
            <a:ext cx="229688" cy="2296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87" name="Google Shape;387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32219" y="390575"/>
            <a:ext cx="790575" cy="781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8" name="Google Shape;388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433644" y="6076950"/>
            <a:ext cx="790575" cy="781050"/>
          </a:xfrm>
          <a:prstGeom prst="rect">
            <a:avLst/>
          </a:prstGeom>
          <a:noFill/>
          <a:ln>
            <a:noFill/>
          </a:ln>
        </p:spPr>
      </p:pic>
      <p:sp>
        <p:nvSpPr>
          <p:cNvPr id="389" name="Google Shape;389;p16"/>
          <p:cNvSpPr/>
          <p:nvPr/>
        </p:nvSpPr>
        <p:spPr>
          <a:xfrm rot="5400000">
            <a:off x="10923580" y="1650126"/>
            <a:ext cx="1810701" cy="581296"/>
          </a:xfrm>
          <a:prstGeom prst="ellipse">
            <a:avLst/>
          </a:prstGeom>
          <a:solidFill>
            <a:srgbClr val="C6F596"/>
          </a:solidFill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0" name="Google Shape;390;p16"/>
          <p:cNvSpPr/>
          <p:nvPr/>
        </p:nvSpPr>
        <p:spPr>
          <a:xfrm>
            <a:off x="3064632" y="940935"/>
            <a:ext cx="6062736" cy="653731"/>
          </a:xfrm>
          <a:prstGeom prst="roundRect">
            <a:avLst>
              <a:gd fmla="val 0" name="adj"/>
            </a:avLst>
          </a:prstGeom>
          <a:solidFill>
            <a:srgbClr val="C6F596"/>
          </a:solidFill>
          <a:ln cap="flat" cmpd="sng" w="317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6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rPr>
              <a:t>Sistema Reprodutor Masculino</a:t>
            </a:r>
            <a:endParaRPr/>
          </a:p>
        </p:txBody>
      </p:sp>
      <p:pic>
        <p:nvPicPr>
          <p:cNvPr descr="escroto" id="391" name="Google Shape;391;p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995669" y="2394631"/>
            <a:ext cx="4305300" cy="3848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natomia-do-testiculo" id="392" name="Google Shape;392;p1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297142" y="3704948"/>
            <a:ext cx="1467712" cy="1544122"/>
          </a:xfrm>
          <a:prstGeom prst="rect">
            <a:avLst/>
          </a:prstGeom>
          <a:noFill/>
          <a:ln>
            <a:noFill/>
          </a:ln>
        </p:spPr>
      </p:pic>
      <p:sp>
        <p:nvSpPr>
          <p:cNvPr id="393" name="Google Shape;393;p16"/>
          <p:cNvSpPr/>
          <p:nvPr/>
        </p:nvSpPr>
        <p:spPr>
          <a:xfrm rot="-201396">
            <a:off x="4039720" y="1548007"/>
            <a:ext cx="4112561" cy="411629"/>
          </a:xfrm>
          <a:prstGeom prst="roundRect">
            <a:avLst>
              <a:gd fmla="val 0" name="adj"/>
            </a:avLst>
          </a:prstGeom>
          <a:solidFill>
            <a:srgbClr val="FF8E9E"/>
          </a:solidFill>
          <a:ln cap="flat" cmpd="sng" w="317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rPr>
              <a:t>Bolsa escrotal e testículos</a:t>
            </a:r>
            <a:endParaRPr/>
          </a:p>
        </p:txBody>
      </p:sp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ráfico&#10;&#10;O conteúdo gerado por IA pode estar incorreto." id="399" name="Google Shape;399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00" name="Google Shape;400;p17"/>
          <p:cNvSpPr/>
          <p:nvPr/>
        </p:nvSpPr>
        <p:spPr>
          <a:xfrm>
            <a:off x="309283" y="300318"/>
            <a:ext cx="11573435" cy="6257365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1" name="Google Shape;401;p17"/>
          <p:cNvSpPr/>
          <p:nvPr/>
        </p:nvSpPr>
        <p:spPr>
          <a:xfrm>
            <a:off x="309282" y="300317"/>
            <a:ext cx="11573435" cy="434789"/>
          </a:xfrm>
          <a:prstGeom prst="rect">
            <a:avLst/>
          </a:prstGeom>
          <a:solidFill>
            <a:srgbClr val="A695FF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Forma&#10;&#10;O conteúdo gerado por IA pode estar incorreto." id="402" name="Google Shape;402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227207" y="390575"/>
            <a:ext cx="229688" cy="229688"/>
          </a:xfrm>
          <a:prstGeom prst="rect">
            <a:avLst/>
          </a:prstGeom>
          <a:noFill/>
          <a:ln>
            <a:noFill/>
          </a:ln>
        </p:spPr>
      </p:pic>
      <p:pic>
        <p:nvPicPr>
          <p:cNvPr id="403" name="Google Shape;403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32219" y="390575"/>
            <a:ext cx="790575" cy="781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4" name="Google Shape;404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433644" y="6076950"/>
            <a:ext cx="790575" cy="781050"/>
          </a:xfrm>
          <a:prstGeom prst="rect">
            <a:avLst/>
          </a:prstGeom>
          <a:noFill/>
          <a:ln>
            <a:noFill/>
          </a:ln>
        </p:spPr>
      </p:pic>
      <p:sp>
        <p:nvSpPr>
          <p:cNvPr id="405" name="Google Shape;405;p17"/>
          <p:cNvSpPr/>
          <p:nvPr/>
        </p:nvSpPr>
        <p:spPr>
          <a:xfrm rot="5400000">
            <a:off x="10923580" y="1650126"/>
            <a:ext cx="1810701" cy="581296"/>
          </a:xfrm>
          <a:prstGeom prst="ellipse">
            <a:avLst/>
          </a:prstGeom>
          <a:solidFill>
            <a:srgbClr val="C6F596"/>
          </a:solidFill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6" name="Google Shape;406;p17"/>
          <p:cNvSpPr/>
          <p:nvPr/>
        </p:nvSpPr>
        <p:spPr>
          <a:xfrm>
            <a:off x="3064632" y="940935"/>
            <a:ext cx="6062736" cy="653731"/>
          </a:xfrm>
          <a:prstGeom prst="roundRect">
            <a:avLst>
              <a:gd fmla="val 0" name="adj"/>
            </a:avLst>
          </a:prstGeom>
          <a:solidFill>
            <a:srgbClr val="C6F596"/>
          </a:solidFill>
          <a:ln cap="flat" cmpd="sng" w="317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6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rPr>
              <a:t>Sistema Reprodutor Masculino</a:t>
            </a:r>
            <a:endParaRPr/>
          </a:p>
        </p:txBody>
      </p:sp>
      <p:pic>
        <p:nvPicPr>
          <p:cNvPr descr="anatomia-do-testiculo" id="407" name="Google Shape;407;p1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224005" y="2138528"/>
            <a:ext cx="3743988" cy="3938902"/>
          </a:xfrm>
          <a:prstGeom prst="rect">
            <a:avLst/>
          </a:prstGeom>
          <a:noFill/>
          <a:ln>
            <a:noFill/>
          </a:ln>
        </p:spPr>
      </p:pic>
      <p:sp>
        <p:nvSpPr>
          <p:cNvPr id="408" name="Google Shape;408;p17"/>
          <p:cNvSpPr/>
          <p:nvPr/>
        </p:nvSpPr>
        <p:spPr>
          <a:xfrm rot="-201396">
            <a:off x="4039720" y="1548007"/>
            <a:ext cx="4112561" cy="411629"/>
          </a:xfrm>
          <a:prstGeom prst="roundRect">
            <a:avLst>
              <a:gd fmla="val 0" name="adj"/>
            </a:avLst>
          </a:prstGeom>
          <a:solidFill>
            <a:srgbClr val="FF8E9E"/>
          </a:solidFill>
          <a:ln cap="flat" cmpd="sng" w="317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rPr>
              <a:t>Bolsa scrotal e testículos</a:t>
            </a:r>
            <a:endParaRPr/>
          </a:p>
        </p:txBody>
      </p:sp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ráfico&#10;&#10;O conteúdo gerado por IA pode estar incorreto." id="414" name="Google Shape;414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15" name="Google Shape;415;p18"/>
          <p:cNvSpPr/>
          <p:nvPr/>
        </p:nvSpPr>
        <p:spPr>
          <a:xfrm>
            <a:off x="309283" y="300318"/>
            <a:ext cx="11573435" cy="6257365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" name="Google Shape;416;p18"/>
          <p:cNvSpPr/>
          <p:nvPr/>
        </p:nvSpPr>
        <p:spPr>
          <a:xfrm>
            <a:off x="309282" y="300317"/>
            <a:ext cx="11573435" cy="434789"/>
          </a:xfrm>
          <a:prstGeom prst="rect">
            <a:avLst/>
          </a:prstGeom>
          <a:solidFill>
            <a:srgbClr val="A695FF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Forma&#10;&#10;O conteúdo gerado por IA pode estar incorreto." id="417" name="Google Shape;417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227207" y="390575"/>
            <a:ext cx="229688" cy="229688"/>
          </a:xfrm>
          <a:prstGeom prst="rect">
            <a:avLst/>
          </a:prstGeom>
          <a:noFill/>
          <a:ln>
            <a:noFill/>
          </a:ln>
        </p:spPr>
      </p:pic>
      <p:pic>
        <p:nvPicPr>
          <p:cNvPr id="418" name="Google Shape;418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32219" y="390575"/>
            <a:ext cx="790575" cy="781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9" name="Google Shape;419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433644" y="6076950"/>
            <a:ext cx="790575" cy="781050"/>
          </a:xfrm>
          <a:prstGeom prst="rect">
            <a:avLst/>
          </a:prstGeom>
          <a:noFill/>
          <a:ln>
            <a:noFill/>
          </a:ln>
        </p:spPr>
      </p:pic>
      <p:sp>
        <p:nvSpPr>
          <p:cNvPr id="420" name="Google Shape;420;p18"/>
          <p:cNvSpPr/>
          <p:nvPr/>
        </p:nvSpPr>
        <p:spPr>
          <a:xfrm rot="5400000">
            <a:off x="10923580" y="1650126"/>
            <a:ext cx="1810701" cy="581296"/>
          </a:xfrm>
          <a:prstGeom prst="ellipse">
            <a:avLst/>
          </a:prstGeom>
          <a:solidFill>
            <a:srgbClr val="C6F596"/>
          </a:solidFill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1" name="Google Shape;421;p18"/>
          <p:cNvSpPr/>
          <p:nvPr/>
        </p:nvSpPr>
        <p:spPr>
          <a:xfrm>
            <a:off x="4275516" y="949751"/>
            <a:ext cx="3640968" cy="653731"/>
          </a:xfrm>
          <a:prstGeom prst="roundRect">
            <a:avLst>
              <a:gd fmla="val 0" name="adj"/>
            </a:avLst>
          </a:prstGeom>
          <a:solidFill>
            <a:srgbClr val="C6F596"/>
          </a:solidFill>
          <a:ln cap="flat" cmpd="sng" w="317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6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rPr>
              <a:t>Glândulas Anexas</a:t>
            </a:r>
            <a:endParaRPr/>
          </a:p>
        </p:txBody>
      </p:sp>
      <p:sp>
        <p:nvSpPr>
          <p:cNvPr id="422" name="Google Shape;422;p18"/>
          <p:cNvSpPr txBox="1"/>
          <p:nvPr/>
        </p:nvSpPr>
        <p:spPr>
          <a:xfrm>
            <a:off x="2279930" y="1720552"/>
            <a:ext cx="763214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pt-BR" sz="2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 glândulas anexas do sistema genital masculino são:</a:t>
            </a:r>
            <a:endParaRPr/>
          </a:p>
        </p:txBody>
      </p:sp>
      <p:pic>
        <p:nvPicPr>
          <p:cNvPr descr="Saiba mais sobre a hiperplasia prostática benigna - Urocentro Curitiba" id="423" name="Google Shape;423;p18"/>
          <p:cNvPicPr preferRelativeResize="0"/>
          <p:nvPr/>
        </p:nvPicPr>
        <p:blipFill rotWithShape="1">
          <a:blip r:embed="rId6">
            <a:alphaModFix/>
          </a:blip>
          <a:srcRect b="0" l="11429" r="50000" t="0"/>
          <a:stretch/>
        </p:blipFill>
        <p:spPr>
          <a:xfrm>
            <a:off x="5440497" y="2690436"/>
            <a:ext cx="1311004" cy="191191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440+ Vesícula Seminal fotos de stock, imagens e fotos royalty-free - iStock" id="424" name="Google Shape;424;p1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074738" y="2931728"/>
            <a:ext cx="2042524" cy="200581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lândula bulbouretral - e-Anatomy - IMAIOS" id="425" name="Google Shape;425;p18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187364" y="2985109"/>
            <a:ext cx="1817272" cy="1899049"/>
          </a:xfrm>
          <a:prstGeom prst="rect">
            <a:avLst/>
          </a:prstGeom>
          <a:noFill/>
          <a:ln>
            <a:noFill/>
          </a:ln>
        </p:spPr>
      </p:pic>
      <p:sp>
        <p:nvSpPr>
          <p:cNvPr id="426" name="Google Shape;426;p18"/>
          <p:cNvSpPr/>
          <p:nvPr/>
        </p:nvSpPr>
        <p:spPr>
          <a:xfrm>
            <a:off x="5267007" y="2458471"/>
            <a:ext cx="1657983" cy="404343"/>
          </a:xfrm>
          <a:prstGeom prst="roundRect">
            <a:avLst>
              <a:gd fmla="val 0" name="adj"/>
            </a:avLst>
          </a:prstGeom>
          <a:solidFill>
            <a:srgbClr val="FFE569"/>
          </a:solidFill>
          <a:ln cap="flat" cmpd="sng" w="317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4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rPr>
              <a:t>A próstata</a:t>
            </a:r>
            <a:endParaRPr/>
          </a:p>
        </p:txBody>
      </p:sp>
      <p:sp>
        <p:nvSpPr>
          <p:cNvPr id="427" name="Google Shape;427;p18"/>
          <p:cNvSpPr/>
          <p:nvPr/>
        </p:nvSpPr>
        <p:spPr>
          <a:xfrm>
            <a:off x="4757580" y="2482535"/>
            <a:ext cx="2676841" cy="404343"/>
          </a:xfrm>
          <a:prstGeom prst="roundRect">
            <a:avLst>
              <a:gd fmla="val 0" name="adj"/>
            </a:avLst>
          </a:prstGeom>
          <a:solidFill>
            <a:srgbClr val="FFE569"/>
          </a:solidFill>
          <a:ln cap="flat" cmpd="sng" w="317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4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rPr>
              <a:t>A vesícula seminal</a:t>
            </a:r>
            <a:endParaRPr/>
          </a:p>
        </p:txBody>
      </p:sp>
      <p:sp>
        <p:nvSpPr>
          <p:cNvPr id="428" name="Google Shape;428;p18"/>
          <p:cNvSpPr/>
          <p:nvPr/>
        </p:nvSpPr>
        <p:spPr>
          <a:xfrm>
            <a:off x="4454991" y="2782937"/>
            <a:ext cx="3282019" cy="404344"/>
          </a:xfrm>
          <a:prstGeom prst="roundRect">
            <a:avLst>
              <a:gd fmla="val 0" name="adj"/>
            </a:avLst>
          </a:prstGeom>
          <a:solidFill>
            <a:srgbClr val="FFE569"/>
          </a:solidFill>
          <a:ln cap="flat" cmpd="sng" w="317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4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rPr>
              <a:t>A glândula bulbouretral</a:t>
            </a:r>
            <a:endParaRPr/>
          </a:p>
        </p:txBody>
      </p:sp>
      <p:sp>
        <p:nvSpPr>
          <p:cNvPr id="429" name="Google Shape;429;p18"/>
          <p:cNvSpPr txBox="1"/>
          <p:nvPr/>
        </p:nvSpPr>
        <p:spPr>
          <a:xfrm>
            <a:off x="2989722" y="4963767"/>
            <a:ext cx="6212557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 tem a função de neutralizar a acidez da urina, dar mobilidade aos espermatozóides e também nutri-los.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0" name="Google Shape;430;p18"/>
          <p:cNvSpPr txBox="1"/>
          <p:nvPr/>
        </p:nvSpPr>
        <p:spPr>
          <a:xfrm>
            <a:off x="2989722" y="5297822"/>
            <a:ext cx="621255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Serve como fonte de energia para essas células.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1" name="Google Shape;431;p18"/>
          <p:cNvSpPr txBox="1"/>
          <p:nvPr/>
        </p:nvSpPr>
        <p:spPr>
          <a:xfrm>
            <a:off x="3864113" y="5016016"/>
            <a:ext cx="4463775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Produzem um líquido que lubrifica a extremidade do pênis e “limpa” a uretra.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23" presetSubtype="32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w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h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23" presetSubtype="32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w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h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23" presetSubtype="32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w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h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23" presetSubtype="32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w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h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xit" presetID="23" presetSubtype="32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w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h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xit" presetID="23" presetSubtype="32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w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h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6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ráfico&#10;&#10;O conteúdo gerado por IA pode estar incorreto." id="437" name="Google Shape;437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38" name="Google Shape;438;p19"/>
          <p:cNvSpPr/>
          <p:nvPr/>
        </p:nvSpPr>
        <p:spPr>
          <a:xfrm>
            <a:off x="309283" y="300318"/>
            <a:ext cx="11573435" cy="6257365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9" name="Google Shape;439;p19"/>
          <p:cNvSpPr/>
          <p:nvPr/>
        </p:nvSpPr>
        <p:spPr>
          <a:xfrm>
            <a:off x="309282" y="300317"/>
            <a:ext cx="11573435" cy="434789"/>
          </a:xfrm>
          <a:prstGeom prst="rect">
            <a:avLst/>
          </a:prstGeom>
          <a:solidFill>
            <a:srgbClr val="A695FF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Forma&#10;&#10;O conteúdo gerado por IA pode estar incorreto." id="440" name="Google Shape;440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227207" y="390575"/>
            <a:ext cx="229688" cy="229688"/>
          </a:xfrm>
          <a:prstGeom prst="rect">
            <a:avLst/>
          </a:prstGeom>
          <a:noFill/>
          <a:ln>
            <a:noFill/>
          </a:ln>
        </p:spPr>
      </p:pic>
      <p:pic>
        <p:nvPicPr>
          <p:cNvPr id="441" name="Google Shape;441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32219" y="390575"/>
            <a:ext cx="790575" cy="781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2" name="Google Shape;442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433644" y="6076950"/>
            <a:ext cx="790575" cy="781050"/>
          </a:xfrm>
          <a:prstGeom prst="rect">
            <a:avLst/>
          </a:prstGeom>
          <a:noFill/>
          <a:ln>
            <a:noFill/>
          </a:ln>
        </p:spPr>
      </p:pic>
      <p:sp>
        <p:nvSpPr>
          <p:cNvPr id="443" name="Google Shape;443;p19"/>
          <p:cNvSpPr/>
          <p:nvPr/>
        </p:nvSpPr>
        <p:spPr>
          <a:xfrm rot="5400000">
            <a:off x="10923580" y="1650126"/>
            <a:ext cx="1810701" cy="581296"/>
          </a:xfrm>
          <a:prstGeom prst="ellipse">
            <a:avLst/>
          </a:prstGeom>
          <a:solidFill>
            <a:srgbClr val="C6F596"/>
          </a:solidFill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4" name="Google Shape;444;p19"/>
          <p:cNvSpPr txBox="1"/>
          <p:nvPr/>
        </p:nvSpPr>
        <p:spPr>
          <a:xfrm>
            <a:off x="841935" y="2550221"/>
            <a:ext cx="8919285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 sistema genital masculino é composto por órgãos e cada componente tem sua função. Assinale a alternativa que contém  o órgão do sistema genital masculino e sua respectiva função:</a:t>
            </a:r>
            <a:endParaRPr/>
          </a:p>
        </p:txBody>
      </p:sp>
      <p:pic>
        <p:nvPicPr>
          <p:cNvPr descr="Logotipo&#10;&#10;O conteúdo gerado por IA pode estar incorreto." id="445" name="Google Shape;445;p1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-338844">
            <a:off x="311797" y="859390"/>
            <a:ext cx="2611824" cy="1741216"/>
          </a:xfrm>
          <a:prstGeom prst="rect">
            <a:avLst/>
          </a:prstGeom>
          <a:noFill/>
          <a:ln>
            <a:noFill/>
          </a:ln>
        </p:spPr>
      </p:pic>
      <p:sp>
        <p:nvSpPr>
          <p:cNvPr id="446" name="Google Shape;446;p19"/>
          <p:cNvSpPr/>
          <p:nvPr/>
        </p:nvSpPr>
        <p:spPr>
          <a:xfrm>
            <a:off x="852690" y="4508585"/>
            <a:ext cx="9731490" cy="402971"/>
          </a:xfrm>
          <a:prstGeom prst="rect">
            <a:avLst/>
          </a:prstGeom>
          <a:solidFill>
            <a:srgbClr val="E7B858"/>
          </a:solidFill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7" name="Google Shape;447;p19"/>
          <p:cNvSpPr txBox="1"/>
          <p:nvPr/>
        </p:nvSpPr>
        <p:spPr>
          <a:xfrm>
            <a:off x="841933" y="4004254"/>
            <a:ext cx="9342197" cy="4676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A) </a:t>
            </a:r>
            <a:r>
              <a:rPr lang="pt-BR" sz="24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Próstata – produz os espermatozóides.</a:t>
            </a:r>
            <a:endParaRPr/>
          </a:p>
        </p:txBody>
      </p:sp>
      <p:sp>
        <p:nvSpPr>
          <p:cNvPr id="448" name="Google Shape;448;p19"/>
          <p:cNvSpPr txBox="1"/>
          <p:nvPr/>
        </p:nvSpPr>
        <p:spPr>
          <a:xfrm>
            <a:off x="841933" y="4452746"/>
            <a:ext cx="9867977" cy="4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B) </a:t>
            </a:r>
            <a:r>
              <a:rPr lang="pt-BR" sz="24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Ductos deferentes-  canal que transporta os espermatozóides até a uretra.</a:t>
            </a:r>
            <a:endParaRPr/>
          </a:p>
        </p:txBody>
      </p:sp>
      <p:sp>
        <p:nvSpPr>
          <p:cNvPr id="449" name="Google Shape;449;p19"/>
          <p:cNvSpPr txBox="1"/>
          <p:nvPr/>
        </p:nvSpPr>
        <p:spPr>
          <a:xfrm>
            <a:off x="841933" y="4876713"/>
            <a:ext cx="9342197" cy="4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C) </a:t>
            </a:r>
            <a:r>
              <a:rPr lang="pt-BR" sz="2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Testículos – produzir líquidos que irão nutrir os espermatozóides. </a:t>
            </a:r>
            <a:endParaRPr b="0" i="0" sz="24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0" name="Google Shape;450;p19"/>
          <p:cNvSpPr txBox="1"/>
          <p:nvPr/>
        </p:nvSpPr>
        <p:spPr>
          <a:xfrm>
            <a:off x="841932" y="5293736"/>
            <a:ext cx="6881219" cy="4688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D) </a:t>
            </a:r>
            <a:r>
              <a:rPr lang="pt-BR" sz="24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Bexiga – armazenar urina.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ráfico&#10;&#10;O conteúdo gerado por IA pode estar incorreto." id="102" name="Google Shape;102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2"/>
          <p:cNvSpPr/>
          <p:nvPr/>
        </p:nvSpPr>
        <p:spPr>
          <a:xfrm>
            <a:off x="309283" y="300318"/>
            <a:ext cx="11573435" cy="6257365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2"/>
          <p:cNvSpPr/>
          <p:nvPr/>
        </p:nvSpPr>
        <p:spPr>
          <a:xfrm>
            <a:off x="309282" y="300317"/>
            <a:ext cx="11573435" cy="434789"/>
          </a:xfrm>
          <a:prstGeom prst="rect">
            <a:avLst/>
          </a:prstGeom>
          <a:solidFill>
            <a:srgbClr val="A695FF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Forma&#10;&#10;O conteúdo gerado por IA pode estar incorreto." id="105" name="Google Shape;105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227207" y="390575"/>
            <a:ext cx="229688" cy="2296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32219" y="390575"/>
            <a:ext cx="790575" cy="781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433644" y="6076950"/>
            <a:ext cx="790575" cy="781050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2"/>
          <p:cNvSpPr/>
          <p:nvPr/>
        </p:nvSpPr>
        <p:spPr>
          <a:xfrm rot="5400000">
            <a:off x="10923580" y="1650126"/>
            <a:ext cx="1810701" cy="581296"/>
          </a:xfrm>
          <a:prstGeom prst="ellipse">
            <a:avLst/>
          </a:prstGeom>
          <a:solidFill>
            <a:srgbClr val="C6F596"/>
          </a:solidFill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2"/>
          <p:cNvSpPr/>
          <p:nvPr/>
        </p:nvSpPr>
        <p:spPr>
          <a:xfrm>
            <a:off x="760974" y="935016"/>
            <a:ext cx="2322885" cy="653731"/>
          </a:xfrm>
          <a:prstGeom prst="roundRect">
            <a:avLst>
              <a:gd fmla="val 0" name="adj"/>
            </a:avLst>
          </a:prstGeom>
          <a:solidFill>
            <a:srgbClr val="C6F596"/>
          </a:solidFill>
          <a:ln cap="flat" cmpd="sng" w="317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6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rPr>
              <a:t>Introdução</a:t>
            </a:r>
            <a:endParaRPr/>
          </a:p>
        </p:txBody>
      </p:sp>
      <p:sp>
        <p:nvSpPr>
          <p:cNvPr id="110" name="Google Shape;110;p2"/>
          <p:cNvSpPr txBox="1"/>
          <p:nvPr/>
        </p:nvSpPr>
        <p:spPr>
          <a:xfrm>
            <a:off x="758356" y="1788657"/>
            <a:ext cx="6118411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Assim como a maioria dos mamíferos, o ser humano se reproduz de forma sexuada, com fecundação interna e por viviparidade.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2"/>
          <p:cNvSpPr txBox="1"/>
          <p:nvPr/>
        </p:nvSpPr>
        <p:spPr>
          <a:xfrm>
            <a:off x="758356" y="3046230"/>
            <a:ext cx="6189291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b="0" i="0" lang="pt-BR" sz="2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reprodução é um processo essencial para a continuidade da espécie e, no caso da reprodução sexuada, possibilita o aumento da diversidade genética entre os seres vivos.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2"/>
          <p:cNvSpPr txBox="1"/>
          <p:nvPr/>
        </p:nvSpPr>
        <p:spPr>
          <a:xfrm>
            <a:off x="758356" y="4757984"/>
            <a:ext cx="5669338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reprodução humana está intimamente relacionada aos sistemas genitais masculino e feminino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3" name="Google Shape;113;p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746684" y="2099386"/>
            <a:ext cx="4817043" cy="30940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ráfico&#10;&#10;O conteúdo gerado por IA pode estar incorreto." id="456" name="Google Shape;456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57" name="Google Shape;457;p20"/>
          <p:cNvSpPr/>
          <p:nvPr/>
        </p:nvSpPr>
        <p:spPr>
          <a:xfrm>
            <a:off x="309283" y="300318"/>
            <a:ext cx="11573435" cy="6257365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8" name="Google Shape;458;p20"/>
          <p:cNvSpPr/>
          <p:nvPr/>
        </p:nvSpPr>
        <p:spPr>
          <a:xfrm>
            <a:off x="309282" y="300317"/>
            <a:ext cx="11573435" cy="434789"/>
          </a:xfrm>
          <a:prstGeom prst="rect">
            <a:avLst/>
          </a:prstGeom>
          <a:solidFill>
            <a:srgbClr val="A695FF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Forma&#10;&#10;O conteúdo gerado por IA pode estar incorreto." id="459" name="Google Shape;459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227207" y="390575"/>
            <a:ext cx="229688" cy="229688"/>
          </a:xfrm>
          <a:prstGeom prst="rect">
            <a:avLst/>
          </a:prstGeom>
          <a:noFill/>
          <a:ln>
            <a:noFill/>
          </a:ln>
        </p:spPr>
      </p:pic>
      <p:pic>
        <p:nvPicPr>
          <p:cNvPr id="460" name="Google Shape;460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32219" y="390575"/>
            <a:ext cx="790575" cy="781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1" name="Google Shape;461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433644" y="6076950"/>
            <a:ext cx="790575" cy="781050"/>
          </a:xfrm>
          <a:prstGeom prst="rect">
            <a:avLst/>
          </a:prstGeom>
          <a:noFill/>
          <a:ln>
            <a:noFill/>
          </a:ln>
        </p:spPr>
      </p:pic>
      <p:sp>
        <p:nvSpPr>
          <p:cNvPr id="462" name="Google Shape;462;p20"/>
          <p:cNvSpPr/>
          <p:nvPr/>
        </p:nvSpPr>
        <p:spPr>
          <a:xfrm rot="5400000">
            <a:off x="10923580" y="1650126"/>
            <a:ext cx="1810701" cy="581296"/>
          </a:xfrm>
          <a:prstGeom prst="ellipse">
            <a:avLst/>
          </a:prstGeom>
          <a:solidFill>
            <a:srgbClr val="C6F596"/>
          </a:solidFill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3" name="Google Shape;463;p20"/>
          <p:cNvSpPr txBox="1"/>
          <p:nvPr/>
        </p:nvSpPr>
        <p:spPr>
          <a:xfrm>
            <a:off x="517861" y="1561992"/>
            <a:ext cx="10271125" cy="7635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i="1" lang="pt-BR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Referências</a:t>
            </a:r>
            <a:endParaRPr/>
          </a:p>
        </p:txBody>
      </p:sp>
      <p:sp>
        <p:nvSpPr>
          <p:cNvPr id="464" name="Google Shape;464;p20"/>
          <p:cNvSpPr txBox="1"/>
          <p:nvPr/>
        </p:nvSpPr>
        <p:spPr>
          <a:xfrm>
            <a:off x="546100" y="2564286"/>
            <a:ext cx="9480027" cy="7853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6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Canto, Eduardo Leite do Ciências naturais : aprendendo com o cotidiano : manual do professor / Eduardo Leite do Canto, Laura Celloto Canto. — 6. ed. — São Paulo : Moderna, 2018.</a:t>
            </a:r>
            <a:endParaRPr sz="4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5" name="Google Shape;465;p20"/>
          <p:cNvSpPr txBox="1"/>
          <p:nvPr/>
        </p:nvSpPr>
        <p:spPr>
          <a:xfrm>
            <a:off x="546100" y="3497177"/>
            <a:ext cx="9480027" cy="7853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Lopes</a:t>
            </a:r>
            <a:r>
              <a:rPr b="0" i="0" lang="pt-BR" sz="16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Sônia Inovar Ciências da Natureza, 8° ano: ensino fundamental, anos finais/ Sônia Lopes, Jorge Audino. — 1. ed. — São Paulo : </a:t>
            </a:r>
            <a:r>
              <a:rPr lang="pt-B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Saraiva</a:t>
            </a:r>
            <a:r>
              <a:rPr b="0" i="0" lang="pt-BR" sz="16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2018.</a:t>
            </a:r>
            <a:endParaRPr sz="4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6" name="Google Shape;466;p20"/>
          <p:cNvSpPr txBox="1"/>
          <p:nvPr/>
        </p:nvSpPr>
        <p:spPr>
          <a:xfrm>
            <a:off x="546100" y="4400547"/>
            <a:ext cx="9282068" cy="7853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Hiranaka, Roberta Aparecida Bueno Inspire ciências : 8º ano : ensino fundamental : anos finais / Roberta Aparecida Bueno Hiranaka, Thiago Macedo de Abreu Hortencio. – 1. ed. – São Paulo : FTD, 2018</a:t>
            </a:r>
            <a:endParaRPr/>
          </a:p>
        </p:txBody>
      </p:sp>
    </p:spTree>
  </p:cSld>
  <p:clrMapOvr>
    <a:masterClrMapping/>
  </p:clrMapOvr>
  <p:transition>
    <p:push/>
  </p:transition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ráfico&#10;&#10;O conteúdo gerado por IA pode estar incorreto." id="472" name="Google Shape;472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73" name="Google Shape;473;p21"/>
          <p:cNvSpPr/>
          <p:nvPr/>
        </p:nvSpPr>
        <p:spPr>
          <a:xfrm>
            <a:off x="309282" y="300317"/>
            <a:ext cx="11573435" cy="434789"/>
          </a:xfrm>
          <a:prstGeom prst="rect">
            <a:avLst/>
          </a:prstGeom>
          <a:solidFill>
            <a:srgbClr val="A695FF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Forma&#10;&#10;O conteúdo gerado por IA pode estar incorreto." id="474" name="Google Shape;474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227207" y="390575"/>
            <a:ext cx="229688" cy="229688"/>
          </a:xfrm>
          <a:prstGeom prst="rect">
            <a:avLst/>
          </a:prstGeom>
          <a:noFill/>
          <a:ln>
            <a:noFill/>
          </a:ln>
        </p:spPr>
      </p:pic>
      <p:pic>
        <p:nvPicPr>
          <p:cNvPr id="475" name="Google Shape;475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32219" y="390575"/>
            <a:ext cx="790575" cy="781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6" name="Google Shape;476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433644" y="6076950"/>
            <a:ext cx="790575" cy="781050"/>
          </a:xfrm>
          <a:prstGeom prst="rect">
            <a:avLst/>
          </a:prstGeom>
          <a:noFill/>
          <a:ln>
            <a:noFill/>
          </a:ln>
        </p:spPr>
      </p:pic>
      <p:sp>
        <p:nvSpPr>
          <p:cNvPr id="477" name="Google Shape;477;p21"/>
          <p:cNvSpPr/>
          <p:nvPr/>
        </p:nvSpPr>
        <p:spPr>
          <a:xfrm rot="5400000">
            <a:off x="10923580" y="1650126"/>
            <a:ext cx="1810701" cy="581296"/>
          </a:xfrm>
          <a:prstGeom prst="ellipse">
            <a:avLst/>
          </a:prstGeom>
          <a:solidFill>
            <a:srgbClr val="C6F596"/>
          </a:solidFill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8" name="Google Shape;478;p21"/>
          <p:cNvSpPr/>
          <p:nvPr/>
        </p:nvSpPr>
        <p:spPr>
          <a:xfrm>
            <a:off x="4078384" y="3102135"/>
            <a:ext cx="4035232" cy="653731"/>
          </a:xfrm>
          <a:prstGeom prst="roundRect">
            <a:avLst>
              <a:gd fmla="val 16667" name="adj"/>
            </a:avLst>
          </a:prstGeom>
          <a:solidFill>
            <a:srgbClr val="F9F6CB"/>
          </a:solidFill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  <a:effectLst>
            <a:outerShdw rotWithShape="0" algn="ctr" dir="1680000" dist="101600">
              <a:srgbClr val="262626"/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Até a próxima aula!</a:t>
            </a:r>
            <a:endParaRPr/>
          </a:p>
        </p:txBody>
      </p:sp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ráfico&#10;&#10;O conteúdo gerado por IA pode estar incorreto." id="119" name="Google Shape;119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3"/>
          <p:cNvSpPr/>
          <p:nvPr/>
        </p:nvSpPr>
        <p:spPr>
          <a:xfrm>
            <a:off x="309283" y="300318"/>
            <a:ext cx="11573435" cy="6257365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3"/>
          <p:cNvSpPr/>
          <p:nvPr/>
        </p:nvSpPr>
        <p:spPr>
          <a:xfrm>
            <a:off x="309282" y="300317"/>
            <a:ext cx="11573435" cy="434789"/>
          </a:xfrm>
          <a:prstGeom prst="rect">
            <a:avLst/>
          </a:prstGeom>
          <a:solidFill>
            <a:srgbClr val="A695FF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Forma&#10;&#10;O conteúdo gerado por IA pode estar incorreto." id="122" name="Google Shape;122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227207" y="390575"/>
            <a:ext cx="229688" cy="2296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32219" y="390575"/>
            <a:ext cx="790575" cy="781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433644" y="6076950"/>
            <a:ext cx="790575" cy="781050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3"/>
          <p:cNvSpPr/>
          <p:nvPr/>
        </p:nvSpPr>
        <p:spPr>
          <a:xfrm rot="5400000">
            <a:off x="10923580" y="1650126"/>
            <a:ext cx="1810701" cy="581296"/>
          </a:xfrm>
          <a:prstGeom prst="ellipse">
            <a:avLst/>
          </a:prstGeom>
          <a:solidFill>
            <a:srgbClr val="C6F596"/>
          </a:solidFill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3"/>
          <p:cNvSpPr/>
          <p:nvPr/>
        </p:nvSpPr>
        <p:spPr>
          <a:xfrm>
            <a:off x="760974" y="944122"/>
            <a:ext cx="5227450" cy="653731"/>
          </a:xfrm>
          <a:prstGeom prst="roundRect">
            <a:avLst>
              <a:gd fmla="val 0" name="adj"/>
            </a:avLst>
          </a:prstGeom>
          <a:solidFill>
            <a:srgbClr val="C6F596"/>
          </a:solidFill>
          <a:ln cap="flat" cmpd="sng" w="317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6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rPr>
              <a:t>Sistema Genital Masculino</a:t>
            </a:r>
            <a:endParaRPr/>
          </a:p>
        </p:txBody>
      </p:sp>
      <p:sp>
        <p:nvSpPr>
          <p:cNvPr id="127" name="Google Shape;127;p3"/>
          <p:cNvSpPr txBox="1"/>
          <p:nvPr/>
        </p:nvSpPr>
        <p:spPr>
          <a:xfrm>
            <a:off x="758356" y="2121917"/>
            <a:ext cx="6128702" cy="37856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 </a:t>
            </a:r>
            <a:r>
              <a:rPr b="1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sistema genital masculino 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é o local onde ocorre a formação dos </a:t>
            </a:r>
            <a:r>
              <a:rPr b="1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gametas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masculinos, chamados </a:t>
            </a:r>
            <a:r>
              <a:rPr b="1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espermatozoides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Além disso, esse sistema é responsável por garantir condições adequadas para que os espermatozoides cheguem até o sistema genital feminino durante o ato sexual, bem como é onde ocorre a </a:t>
            </a:r>
            <a:r>
              <a:rPr b="1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secreção do hormônio 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sexual masculino – a </a:t>
            </a:r>
            <a:r>
              <a:rPr b="1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testosterona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32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3"/>
          <p:cNvSpPr/>
          <p:nvPr/>
        </p:nvSpPr>
        <p:spPr>
          <a:xfrm rot="237091">
            <a:off x="760974" y="1508450"/>
            <a:ext cx="1182754" cy="411629"/>
          </a:xfrm>
          <a:prstGeom prst="roundRect">
            <a:avLst>
              <a:gd fmla="val 0" name="adj"/>
            </a:avLst>
          </a:prstGeom>
          <a:solidFill>
            <a:srgbClr val="FF8E9E"/>
          </a:solidFill>
          <a:ln cap="flat" cmpd="sng" w="317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4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rPr>
              <a:t>Função</a:t>
            </a:r>
            <a:endParaRPr/>
          </a:p>
        </p:txBody>
      </p:sp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ráfico&#10;&#10;O conteúdo gerado por IA pode estar incorreto." id="134" name="Google Shape;134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4"/>
          <p:cNvSpPr/>
          <p:nvPr/>
        </p:nvSpPr>
        <p:spPr>
          <a:xfrm>
            <a:off x="309283" y="300318"/>
            <a:ext cx="11573435" cy="6257365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p4"/>
          <p:cNvSpPr/>
          <p:nvPr/>
        </p:nvSpPr>
        <p:spPr>
          <a:xfrm>
            <a:off x="309282" y="300317"/>
            <a:ext cx="11573435" cy="434789"/>
          </a:xfrm>
          <a:prstGeom prst="rect">
            <a:avLst/>
          </a:prstGeom>
          <a:solidFill>
            <a:srgbClr val="A695FF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Forma&#10;&#10;O conteúdo gerado por IA pode estar incorreto." id="137" name="Google Shape;137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227207" y="390575"/>
            <a:ext cx="229688" cy="2296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32219" y="390575"/>
            <a:ext cx="790575" cy="781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433644" y="6076950"/>
            <a:ext cx="790575" cy="781050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4"/>
          <p:cNvSpPr/>
          <p:nvPr/>
        </p:nvSpPr>
        <p:spPr>
          <a:xfrm rot="5400000">
            <a:off x="10923580" y="1650126"/>
            <a:ext cx="1810701" cy="581296"/>
          </a:xfrm>
          <a:prstGeom prst="ellipse">
            <a:avLst/>
          </a:prstGeom>
          <a:solidFill>
            <a:srgbClr val="C6F596"/>
          </a:solidFill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4"/>
          <p:cNvSpPr/>
          <p:nvPr/>
        </p:nvSpPr>
        <p:spPr>
          <a:xfrm>
            <a:off x="760974" y="944122"/>
            <a:ext cx="5227450" cy="653731"/>
          </a:xfrm>
          <a:prstGeom prst="roundRect">
            <a:avLst>
              <a:gd fmla="val 0" name="adj"/>
            </a:avLst>
          </a:prstGeom>
          <a:solidFill>
            <a:srgbClr val="C6F596"/>
          </a:solidFill>
          <a:ln cap="flat" cmpd="sng" w="317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6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rPr>
              <a:t>Sistema Genital Masculino</a:t>
            </a:r>
            <a:endParaRPr/>
          </a:p>
        </p:txBody>
      </p:sp>
      <p:sp>
        <p:nvSpPr>
          <p:cNvPr id="142" name="Google Shape;142;p4"/>
          <p:cNvSpPr txBox="1"/>
          <p:nvPr/>
        </p:nvSpPr>
        <p:spPr>
          <a:xfrm>
            <a:off x="758356" y="2626058"/>
            <a:ext cx="6128702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 amadurecimento do sistema genital ocorre na puberdade, quando este começa a produzir hormônios sexuais e gametas.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4"/>
          <p:cNvSpPr/>
          <p:nvPr/>
        </p:nvSpPr>
        <p:spPr>
          <a:xfrm rot="237091">
            <a:off x="760511" y="1521866"/>
            <a:ext cx="1572124" cy="411629"/>
          </a:xfrm>
          <a:prstGeom prst="roundRect">
            <a:avLst>
              <a:gd fmla="val 0" name="adj"/>
            </a:avLst>
          </a:prstGeom>
          <a:solidFill>
            <a:srgbClr val="FF8E9E"/>
          </a:solidFill>
          <a:ln cap="flat" cmpd="sng" w="317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4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rPr>
              <a:t>Puberdade</a:t>
            </a:r>
            <a:endParaRPr/>
          </a:p>
        </p:txBody>
      </p:sp>
      <p:sp>
        <p:nvSpPr>
          <p:cNvPr id="144" name="Google Shape;144;p4"/>
          <p:cNvSpPr txBox="1"/>
          <p:nvPr/>
        </p:nvSpPr>
        <p:spPr>
          <a:xfrm>
            <a:off x="758356" y="3976546"/>
            <a:ext cx="6128702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 o amadurecimento do sistema genital ocorrem mudanças pelo corpo, mudanças no comportamento e isso indica que estamos prontos para a reprodução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uberdade: o que é, mudanças físicas e sinais - Mundo Educação" id="145" name="Google Shape;145;p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129694" y="2626058"/>
            <a:ext cx="4097513" cy="2656889"/>
          </a:xfrm>
          <a:prstGeom prst="roundRect">
            <a:avLst>
              <a:gd fmla="val 8594" name="adj"/>
            </a:avLst>
          </a:prstGeom>
          <a:solidFill>
            <a:srgbClr val="ECECEC"/>
          </a:solidFill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ráfico&#10;&#10;O conteúdo gerado por IA pode estar incorreto." id="151" name="Google Shape;151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5"/>
          <p:cNvSpPr/>
          <p:nvPr/>
        </p:nvSpPr>
        <p:spPr>
          <a:xfrm>
            <a:off x="309283" y="300318"/>
            <a:ext cx="11573435" cy="6257365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5"/>
          <p:cNvSpPr/>
          <p:nvPr/>
        </p:nvSpPr>
        <p:spPr>
          <a:xfrm>
            <a:off x="309282" y="300317"/>
            <a:ext cx="11573435" cy="434789"/>
          </a:xfrm>
          <a:prstGeom prst="rect">
            <a:avLst/>
          </a:prstGeom>
          <a:solidFill>
            <a:srgbClr val="A695FF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Forma&#10;&#10;O conteúdo gerado por IA pode estar incorreto." id="154" name="Google Shape;154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227207" y="390575"/>
            <a:ext cx="229688" cy="2296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32219" y="390575"/>
            <a:ext cx="790575" cy="781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433644" y="6076950"/>
            <a:ext cx="790575" cy="781050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5"/>
          <p:cNvSpPr/>
          <p:nvPr/>
        </p:nvSpPr>
        <p:spPr>
          <a:xfrm rot="5400000">
            <a:off x="10923580" y="1650126"/>
            <a:ext cx="1810701" cy="581296"/>
          </a:xfrm>
          <a:prstGeom prst="ellipse">
            <a:avLst/>
          </a:prstGeom>
          <a:solidFill>
            <a:srgbClr val="C6F596"/>
          </a:solidFill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5"/>
          <p:cNvSpPr/>
          <p:nvPr/>
        </p:nvSpPr>
        <p:spPr>
          <a:xfrm>
            <a:off x="760974" y="944122"/>
            <a:ext cx="5227450" cy="653731"/>
          </a:xfrm>
          <a:prstGeom prst="roundRect">
            <a:avLst>
              <a:gd fmla="val 0" name="adj"/>
            </a:avLst>
          </a:prstGeom>
          <a:solidFill>
            <a:srgbClr val="C6F596"/>
          </a:solidFill>
          <a:ln cap="flat" cmpd="sng" w="317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6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rPr>
              <a:t>Sistema Genital Masculino</a:t>
            </a:r>
            <a:endParaRPr/>
          </a:p>
        </p:txBody>
      </p:sp>
      <p:sp>
        <p:nvSpPr>
          <p:cNvPr id="159" name="Google Shape;159;p5"/>
          <p:cNvSpPr txBox="1"/>
          <p:nvPr/>
        </p:nvSpPr>
        <p:spPr>
          <a:xfrm>
            <a:off x="758356" y="2477779"/>
            <a:ext cx="6128702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 sistema genital masculino é formado por um sistema de ductos, que inclui o ducto deferente, o ducto ejaculatório e a uretra.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5"/>
          <p:cNvSpPr/>
          <p:nvPr/>
        </p:nvSpPr>
        <p:spPr>
          <a:xfrm rot="237091">
            <a:off x="760511" y="1521866"/>
            <a:ext cx="1572124" cy="411629"/>
          </a:xfrm>
          <a:prstGeom prst="roundRect">
            <a:avLst>
              <a:gd fmla="val 0" name="adj"/>
            </a:avLst>
          </a:prstGeom>
          <a:solidFill>
            <a:srgbClr val="FF8E9E"/>
          </a:solidFill>
          <a:ln cap="flat" cmpd="sng" w="317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4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rPr>
              <a:t>Estrutura</a:t>
            </a:r>
            <a:endParaRPr/>
          </a:p>
        </p:txBody>
      </p:sp>
      <p:sp>
        <p:nvSpPr>
          <p:cNvPr id="161" name="Google Shape;161;p5"/>
          <p:cNvSpPr txBox="1"/>
          <p:nvPr/>
        </p:nvSpPr>
        <p:spPr>
          <a:xfrm>
            <a:off x="758356" y="3828267"/>
            <a:ext cx="6612600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4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Além disso, esse sistema é composto pelas glândulas sexuais acessórias (glândulas seminais, próstata e glândula bulbouretral), pelos genitais externos (escroto e pênis) e pelos testículos.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ráfico&#10;&#10;O conteúdo gerado por IA pode estar incorreto." id="167" name="Google Shape;167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6"/>
          <p:cNvSpPr/>
          <p:nvPr/>
        </p:nvSpPr>
        <p:spPr>
          <a:xfrm>
            <a:off x="309283" y="300318"/>
            <a:ext cx="11573435" cy="6257365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6"/>
          <p:cNvSpPr/>
          <p:nvPr/>
        </p:nvSpPr>
        <p:spPr>
          <a:xfrm>
            <a:off x="309282" y="300317"/>
            <a:ext cx="11573435" cy="434789"/>
          </a:xfrm>
          <a:prstGeom prst="rect">
            <a:avLst/>
          </a:prstGeom>
          <a:solidFill>
            <a:srgbClr val="A695FF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Forma&#10;&#10;O conteúdo gerado por IA pode estar incorreto." id="170" name="Google Shape;170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227207" y="390575"/>
            <a:ext cx="229688" cy="2296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32219" y="390575"/>
            <a:ext cx="790575" cy="781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433644" y="6076950"/>
            <a:ext cx="790575" cy="781050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6"/>
          <p:cNvSpPr/>
          <p:nvPr/>
        </p:nvSpPr>
        <p:spPr>
          <a:xfrm rot="5400000">
            <a:off x="10923580" y="1650126"/>
            <a:ext cx="1810701" cy="581296"/>
          </a:xfrm>
          <a:prstGeom prst="ellipse">
            <a:avLst/>
          </a:prstGeom>
          <a:solidFill>
            <a:srgbClr val="C6F596"/>
          </a:solidFill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6"/>
          <p:cNvSpPr/>
          <p:nvPr/>
        </p:nvSpPr>
        <p:spPr>
          <a:xfrm>
            <a:off x="3482275" y="944122"/>
            <a:ext cx="5227450" cy="653731"/>
          </a:xfrm>
          <a:prstGeom prst="roundRect">
            <a:avLst>
              <a:gd fmla="val 0" name="adj"/>
            </a:avLst>
          </a:prstGeom>
          <a:solidFill>
            <a:srgbClr val="C6F596"/>
          </a:solidFill>
          <a:ln cap="flat" cmpd="sng" w="317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6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rPr>
              <a:t>Sistema Genital Masculino</a:t>
            </a:r>
            <a:endParaRPr/>
          </a:p>
        </p:txBody>
      </p:sp>
      <p:sp>
        <p:nvSpPr>
          <p:cNvPr id="175" name="Google Shape;175;p6"/>
          <p:cNvSpPr/>
          <p:nvPr/>
        </p:nvSpPr>
        <p:spPr>
          <a:xfrm rot="237091">
            <a:off x="5309938" y="1521866"/>
            <a:ext cx="1572124" cy="411629"/>
          </a:xfrm>
          <a:prstGeom prst="roundRect">
            <a:avLst>
              <a:gd fmla="val 0" name="adj"/>
            </a:avLst>
          </a:prstGeom>
          <a:solidFill>
            <a:srgbClr val="FF8E9E"/>
          </a:solidFill>
          <a:ln cap="flat" cmpd="sng" w="317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4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rPr>
              <a:t>Anatomia</a:t>
            </a:r>
            <a:endParaRPr/>
          </a:p>
        </p:txBody>
      </p:sp>
      <p:pic>
        <p:nvPicPr>
          <p:cNvPr descr="14.300+ órgão Reprodutor Masculino fotos de stock, imagens e fotos  royalty-free - iStock" id="176" name="Google Shape;176;p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995504" y="2019703"/>
            <a:ext cx="2200990" cy="405724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77" name="Google Shape;177;p6"/>
          <p:cNvCxnSpPr/>
          <p:nvPr/>
        </p:nvCxnSpPr>
        <p:spPr>
          <a:xfrm>
            <a:off x="4567381" y="2846125"/>
            <a:ext cx="1253556" cy="134893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med" w="med" type="oval"/>
            <a:tailEnd len="med" w="med" type="oval"/>
          </a:ln>
        </p:spPr>
      </p:cxnSp>
      <p:sp>
        <p:nvSpPr>
          <p:cNvPr id="178" name="Google Shape;178;p6"/>
          <p:cNvSpPr/>
          <p:nvPr/>
        </p:nvSpPr>
        <p:spPr>
          <a:xfrm>
            <a:off x="2510680" y="2654152"/>
            <a:ext cx="1943190" cy="420935"/>
          </a:xfrm>
          <a:prstGeom prst="roundRect">
            <a:avLst>
              <a:gd fmla="val 50000" name="adj"/>
            </a:avLst>
          </a:prstGeom>
          <a:solidFill>
            <a:srgbClr val="CC2C5C"/>
          </a:solidFill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Vesícula Seminal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79" name="Google Shape;179;p6"/>
          <p:cNvCxnSpPr/>
          <p:nvPr/>
        </p:nvCxnSpPr>
        <p:spPr>
          <a:xfrm flipH="1" rot="10800000">
            <a:off x="3958683" y="3315453"/>
            <a:ext cx="1338940" cy="263495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med" w="med" type="oval"/>
            <a:tailEnd len="med" w="med" type="oval"/>
          </a:ln>
        </p:spPr>
      </p:cxnSp>
      <p:cxnSp>
        <p:nvCxnSpPr>
          <p:cNvPr id="180" name="Google Shape;180;p6"/>
          <p:cNvCxnSpPr/>
          <p:nvPr/>
        </p:nvCxnSpPr>
        <p:spPr>
          <a:xfrm flipH="1" rot="10800000">
            <a:off x="3958683" y="3311158"/>
            <a:ext cx="2935694" cy="26779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med" w="med" type="oval"/>
            <a:tailEnd len="med" w="med" type="oval"/>
          </a:ln>
        </p:spPr>
      </p:cxnSp>
      <p:sp>
        <p:nvSpPr>
          <p:cNvPr id="181" name="Google Shape;181;p6"/>
          <p:cNvSpPr/>
          <p:nvPr/>
        </p:nvSpPr>
        <p:spPr>
          <a:xfrm>
            <a:off x="1866658" y="3361421"/>
            <a:ext cx="1943190" cy="420935"/>
          </a:xfrm>
          <a:prstGeom prst="roundRect">
            <a:avLst>
              <a:gd fmla="val 50000" name="adj"/>
            </a:avLst>
          </a:prstGeom>
          <a:solidFill>
            <a:srgbClr val="CC2C5C"/>
          </a:solidFill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Ducto deferente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82" name="Google Shape;182;p6"/>
          <p:cNvCxnSpPr/>
          <p:nvPr/>
        </p:nvCxnSpPr>
        <p:spPr>
          <a:xfrm flipH="1" rot="10800000">
            <a:off x="3934532" y="4206890"/>
            <a:ext cx="1575801" cy="131747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med" w="med" type="oval"/>
            <a:tailEnd len="med" w="med" type="oval"/>
          </a:ln>
        </p:spPr>
      </p:cxnSp>
      <p:cxnSp>
        <p:nvCxnSpPr>
          <p:cNvPr id="183" name="Google Shape;183;p6"/>
          <p:cNvCxnSpPr/>
          <p:nvPr/>
        </p:nvCxnSpPr>
        <p:spPr>
          <a:xfrm>
            <a:off x="3934532" y="4338637"/>
            <a:ext cx="2725246" cy="248559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med" w="med" type="oval"/>
            <a:tailEnd len="med" w="med" type="oval"/>
          </a:ln>
        </p:spPr>
      </p:cxnSp>
      <p:sp>
        <p:nvSpPr>
          <p:cNvPr id="184" name="Google Shape;184;p6"/>
          <p:cNvSpPr/>
          <p:nvPr/>
        </p:nvSpPr>
        <p:spPr>
          <a:xfrm>
            <a:off x="2667835" y="4128169"/>
            <a:ext cx="1142013" cy="420935"/>
          </a:xfrm>
          <a:prstGeom prst="roundRect">
            <a:avLst>
              <a:gd fmla="val 50000" name="adj"/>
            </a:avLst>
          </a:prstGeom>
          <a:solidFill>
            <a:srgbClr val="CC2C5C"/>
          </a:solidFill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Testículo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85" name="Google Shape;185;p6"/>
          <p:cNvCxnSpPr/>
          <p:nvPr/>
        </p:nvCxnSpPr>
        <p:spPr>
          <a:xfrm>
            <a:off x="3934532" y="5184513"/>
            <a:ext cx="1995472" cy="38092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med" w="med" type="oval"/>
            <a:tailEnd len="med" w="med" type="oval"/>
          </a:ln>
        </p:spPr>
      </p:cxnSp>
      <p:sp>
        <p:nvSpPr>
          <p:cNvPr id="186" name="Google Shape;186;p6"/>
          <p:cNvSpPr/>
          <p:nvPr/>
        </p:nvSpPr>
        <p:spPr>
          <a:xfrm>
            <a:off x="2996826" y="4974045"/>
            <a:ext cx="814440" cy="420935"/>
          </a:xfrm>
          <a:prstGeom prst="roundRect">
            <a:avLst>
              <a:gd fmla="val 50000" name="adj"/>
            </a:avLst>
          </a:prstGeom>
          <a:solidFill>
            <a:srgbClr val="CC2C5C"/>
          </a:solidFill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Pênis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87" name="Google Shape;187;p6"/>
          <p:cNvCxnSpPr/>
          <p:nvPr/>
        </p:nvCxnSpPr>
        <p:spPr>
          <a:xfrm flipH="1" rot="10800000">
            <a:off x="6270281" y="3286225"/>
            <a:ext cx="1801478" cy="164328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med" w="med" type="oval"/>
            <a:tailEnd len="med" w="med" type="oval"/>
          </a:ln>
        </p:spPr>
      </p:cxnSp>
      <p:sp>
        <p:nvSpPr>
          <p:cNvPr id="188" name="Google Shape;188;p6"/>
          <p:cNvSpPr/>
          <p:nvPr/>
        </p:nvSpPr>
        <p:spPr>
          <a:xfrm>
            <a:off x="8198509" y="3075757"/>
            <a:ext cx="1116559" cy="420935"/>
          </a:xfrm>
          <a:prstGeom prst="roundRect">
            <a:avLst>
              <a:gd fmla="val 50000" name="adj"/>
            </a:avLst>
          </a:prstGeom>
          <a:solidFill>
            <a:srgbClr val="CC2C5C"/>
          </a:solidFill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Próstata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89" name="Google Shape;189;p6"/>
          <p:cNvCxnSpPr/>
          <p:nvPr/>
        </p:nvCxnSpPr>
        <p:spPr>
          <a:xfrm>
            <a:off x="6175108" y="3784258"/>
            <a:ext cx="1896651" cy="95008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med" w="med" type="oval"/>
            <a:tailEnd len="med" w="med" type="oval"/>
          </a:ln>
        </p:spPr>
      </p:cxnSp>
      <p:sp>
        <p:nvSpPr>
          <p:cNvPr id="190" name="Google Shape;190;p6"/>
          <p:cNvSpPr/>
          <p:nvPr/>
        </p:nvSpPr>
        <p:spPr>
          <a:xfrm>
            <a:off x="8198508" y="3656832"/>
            <a:ext cx="2347888" cy="420935"/>
          </a:xfrm>
          <a:prstGeom prst="roundRect">
            <a:avLst>
              <a:gd fmla="val 50000" name="adj"/>
            </a:avLst>
          </a:prstGeom>
          <a:solidFill>
            <a:srgbClr val="CC2C5C"/>
          </a:solidFill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Glândula bulbouretral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91" name="Google Shape;191;p6"/>
          <p:cNvCxnSpPr/>
          <p:nvPr/>
        </p:nvCxnSpPr>
        <p:spPr>
          <a:xfrm>
            <a:off x="6889313" y="4142899"/>
            <a:ext cx="1182446" cy="28787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med" w="med" type="oval"/>
            <a:tailEnd len="med" w="med" type="oval"/>
          </a:ln>
        </p:spPr>
      </p:cxnSp>
      <p:sp>
        <p:nvSpPr>
          <p:cNvPr id="192" name="Google Shape;192;p6"/>
          <p:cNvSpPr/>
          <p:nvPr/>
        </p:nvSpPr>
        <p:spPr>
          <a:xfrm>
            <a:off x="8198508" y="4196646"/>
            <a:ext cx="1252231" cy="420935"/>
          </a:xfrm>
          <a:prstGeom prst="roundRect">
            <a:avLst>
              <a:gd fmla="val 50000" name="adj"/>
            </a:avLst>
          </a:prstGeom>
          <a:solidFill>
            <a:srgbClr val="CC2C5C"/>
          </a:solidFill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Epidídimo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93" name="Google Shape;193;p6"/>
          <p:cNvCxnSpPr/>
          <p:nvPr/>
        </p:nvCxnSpPr>
        <p:spPr>
          <a:xfrm>
            <a:off x="6668646" y="4388364"/>
            <a:ext cx="1403113" cy="633729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med" w="med" type="oval"/>
            <a:tailEnd len="med" w="med" type="oval"/>
          </a:ln>
        </p:spPr>
      </p:cxnSp>
      <p:sp>
        <p:nvSpPr>
          <p:cNvPr id="194" name="Google Shape;194;p6"/>
          <p:cNvSpPr/>
          <p:nvPr/>
        </p:nvSpPr>
        <p:spPr>
          <a:xfrm>
            <a:off x="8198508" y="4782624"/>
            <a:ext cx="2200990" cy="420935"/>
          </a:xfrm>
          <a:prstGeom prst="roundRect">
            <a:avLst>
              <a:gd fmla="val 50000" name="adj"/>
            </a:avLst>
          </a:prstGeom>
          <a:solidFill>
            <a:srgbClr val="CC2C5C"/>
          </a:solidFill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Túbulos Seminíferos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95" name="Google Shape;195;p6"/>
          <p:cNvCxnSpPr/>
          <p:nvPr/>
        </p:nvCxnSpPr>
        <p:spPr>
          <a:xfrm>
            <a:off x="6095999" y="5054620"/>
            <a:ext cx="2010418" cy="467023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med" w="med" type="oval"/>
            <a:tailEnd len="med" w="med" type="oval"/>
          </a:ln>
        </p:spPr>
      </p:cxnSp>
      <p:sp>
        <p:nvSpPr>
          <p:cNvPr id="196" name="Google Shape;196;p6"/>
          <p:cNvSpPr/>
          <p:nvPr/>
        </p:nvSpPr>
        <p:spPr>
          <a:xfrm>
            <a:off x="8198508" y="5322438"/>
            <a:ext cx="931279" cy="420935"/>
          </a:xfrm>
          <a:prstGeom prst="roundRect">
            <a:avLst>
              <a:gd fmla="val 50000" name="adj"/>
            </a:avLst>
          </a:prstGeom>
          <a:solidFill>
            <a:srgbClr val="CC2C5C"/>
          </a:solidFill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Uretra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ráfico&#10;&#10;O conteúdo gerado por IA pode estar incorreto." id="202" name="Google Shape;202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7"/>
          <p:cNvSpPr/>
          <p:nvPr/>
        </p:nvSpPr>
        <p:spPr>
          <a:xfrm>
            <a:off x="309283" y="300318"/>
            <a:ext cx="11573435" cy="6257365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7"/>
          <p:cNvSpPr/>
          <p:nvPr/>
        </p:nvSpPr>
        <p:spPr>
          <a:xfrm>
            <a:off x="309282" y="300317"/>
            <a:ext cx="11573435" cy="434789"/>
          </a:xfrm>
          <a:prstGeom prst="rect">
            <a:avLst/>
          </a:prstGeom>
          <a:solidFill>
            <a:srgbClr val="A695FF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Forma&#10;&#10;O conteúdo gerado por IA pode estar incorreto." id="205" name="Google Shape;205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227207" y="390575"/>
            <a:ext cx="229688" cy="2296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32219" y="390575"/>
            <a:ext cx="790575" cy="781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433644" y="6076950"/>
            <a:ext cx="790575" cy="781050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7"/>
          <p:cNvSpPr/>
          <p:nvPr/>
        </p:nvSpPr>
        <p:spPr>
          <a:xfrm rot="5400000">
            <a:off x="10923580" y="1650126"/>
            <a:ext cx="1810701" cy="581296"/>
          </a:xfrm>
          <a:prstGeom prst="ellipse">
            <a:avLst/>
          </a:prstGeom>
          <a:solidFill>
            <a:srgbClr val="C6F596"/>
          </a:solidFill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7"/>
          <p:cNvSpPr/>
          <p:nvPr/>
        </p:nvSpPr>
        <p:spPr>
          <a:xfrm>
            <a:off x="760974" y="1075170"/>
            <a:ext cx="3502416" cy="653731"/>
          </a:xfrm>
          <a:prstGeom prst="roundRect">
            <a:avLst>
              <a:gd fmla="val 0" name="adj"/>
            </a:avLst>
          </a:prstGeom>
          <a:solidFill>
            <a:srgbClr val="C6F596"/>
          </a:solidFill>
          <a:ln cap="flat" cmpd="sng" w="317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6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rPr>
              <a:t>Observe a tirinha</a:t>
            </a:r>
            <a:endParaRPr/>
          </a:p>
        </p:txBody>
      </p:sp>
      <p:sp>
        <p:nvSpPr>
          <p:cNvPr id="210" name="Google Shape;210;p7"/>
          <p:cNvSpPr txBox="1"/>
          <p:nvPr/>
        </p:nvSpPr>
        <p:spPr>
          <a:xfrm>
            <a:off x="758356" y="4427094"/>
            <a:ext cx="7928444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Você sabia que a parte do sistema genital masculino, vulgarmente chamada de “saco”, chama-se bolsa escrotal?  </a:t>
            </a:r>
            <a:endParaRPr/>
          </a:p>
        </p:txBody>
      </p:sp>
      <p:pic>
        <p:nvPicPr>
          <p:cNvPr id="211" name="Google Shape;211;p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58356" y="1914091"/>
            <a:ext cx="5711374" cy="2212685"/>
          </a:xfrm>
          <a:prstGeom prst="roundRect">
            <a:avLst>
              <a:gd fmla="val 8594" name="adj"/>
            </a:avLst>
          </a:prstGeom>
          <a:solidFill>
            <a:srgbClr val="ECECEC"/>
          </a:solidFill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sp>
        <p:nvSpPr>
          <p:cNvPr id="212" name="Google Shape;212;p7"/>
          <p:cNvSpPr txBox="1"/>
          <p:nvPr/>
        </p:nvSpPr>
        <p:spPr>
          <a:xfrm>
            <a:off x="758356" y="5361081"/>
            <a:ext cx="7619834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Saberia citar o nome de outros dois elementos do sistema genital masculino e suas respectivas funções?</a:t>
            </a:r>
            <a:endParaRPr/>
          </a:p>
        </p:txBody>
      </p:sp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ráfico&#10;&#10;O conteúdo gerado por IA pode estar incorreto." id="218" name="Google Shape;218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8"/>
          <p:cNvSpPr/>
          <p:nvPr/>
        </p:nvSpPr>
        <p:spPr>
          <a:xfrm>
            <a:off x="309283" y="300318"/>
            <a:ext cx="11573435" cy="6257365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8"/>
          <p:cNvSpPr/>
          <p:nvPr/>
        </p:nvSpPr>
        <p:spPr>
          <a:xfrm>
            <a:off x="309282" y="300317"/>
            <a:ext cx="11573435" cy="434789"/>
          </a:xfrm>
          <a:prstGeom prst="rect">
            <a:avLst/>
          </a:prstGeom>
          <a:solidFill>
            <a:srgbClr val="A695FF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Forma&#10;&#10;O conteúdo gerado por IA pode estar incorreto." id="221" name="Google Shape;221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227207" y="390575"/>
            <a:ext cx="229688" cy="2296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32219" y="390575"/>
            <a:ext cx="790575" cy="781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433644" y="6076950"/>
            <a:ext cx="790575" cy="781050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p8"/>
          <p:cNvSpPr/>
          <p:nvPr/>
        </p:nvSpPr>
        <p:spPr>
          <a:xfrm rot="5400000">
            <a:off x="10923580" y="1650126"/>
            <a:ext cx="1810701" cy="581296"/>
          </a:xfrm>
          <a:prstGeom prst="ellipse">
            <a:avLst/>
          </a:prstGeom>
          <a:solidFill>
            <a:srgbClr val="C6F596"/>
          </a:solidFill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Google Shape;225;p8"/>
          <p:cNvSpPr/>
          <p:nvPr/>
        </p:nvSpPr>
        <p:spPr>
          <a:xfrm>
            <a:off x="760974" y="1075170"/>
            <a:ext cx="6062736" cy="653731"/>
          </a:xfrm>
          <a:prstGeom prst="roundRect">
            <a:avLst>
              <a:gd fmla="val 0" name="adj"/>
            </a:avLst>
          </a:prstGeom>
          <a:solidFill>
            <a:srgbClr val="C6F596"/>
          </a:solidFill>
          <a:ln cap="flat" cmpd="sng" w="317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6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rPr>
              <a:t>Sistema Reprodutor Masculino</a:t>
            </a:r>
            <a:endParaRPr/>
          </a:p>
        </p:txBody>
      </p:sp>
      <p:sp>
        <p:nvSpPr>
          <p:cNvPr id="226" name="Google Shape;226;p8"/>
          <p:cNvSpPr txBox="1"/>
          <p:nvPr/>
        </p:nvSpPr>
        <p:spPr>
          <a:xfrm>
            <a:off x="758356" y="2071865"/>
            <a:ext cx="2190584" cy="53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0000" spcFirstLastPara="1" rIns="0" wrap="square" tIns="1219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500">
                <a:solidFill>
                  <a:srgbClr val="C5144C"/>
                </a:solidFill>
                <a:highlight>
                  <a:srgbClr val="F9F6CB"/>
                </a:highlight>
                <a:latin typeface="Calibri"/>
                <a:ea typeface="Calibri"/>
                <a:cs typeface="Calibri"/>
                <a:sym typeface="Calibri"/>
              </a:rPr>
              <a:t>01. Testículos</a:t>
            </a:r>
            <a:endParaRPr b="1" sz="2500">
              <a:solidFill>
                <a:srgbClr val="C5144C"/>
              </a:solidFill>
              <a:highlight>
                <a:srgbClr val="F9F6CB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8"/>
          <p:cNvSpPr txBox="1"/>
          <p:nvPr/>
        </p:nvSpPr>
        <p:spPr>
          <a:xfrm>
            <a:off x="868597" y="2647464"/>
            <a:ext cx="4225124" cy="1257633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121900" lIns="120000" spcFirstLastPara="1" rIns="0" wrap="square" tIns="1219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Os testículos são duas glândulas em formato oval, que estão situadas na bolsa escrotal.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8"/>
          <p:cNvSpPr txBox="1"/>
          <p:nvPr/>
        </p:nvSpPr>
        <p:spPr>
          <a:xfrm>
            <a:off x="758356" y="4047910"/>
            <a:ext cx="2190584" cy="53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0000" spcFirstLastPara="1" rIns="0" wrap="square" tIns="1219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500">
                <a:solidFill>
                  <a:srgbClr val="C5144C"/>
                </a:solidFill>
                <a:highlight>
                  <a:srgbClr val="F9F6CB"/>
                </a:highlight>
                <a:latin typeface="Calibri"/>
                <a:ea typeface="Calibri"/>
                <a:cs typeface="Calibri"/>
                <a:sym typeface="Calibri"/>
              </a:rPr>
              <a:t>02. Epidídimo</a:t>
            </a:r>
            <a:endParaRPr b="1" sz="2500">
              <a:solidFill>
                <a:srgbClr val="C5144C"/>
              </a:solidFill>
              <a:highlight>
                <a:srgbClr val="F9F6CB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8"/>
          <p:cNvSpPr txBox="1"/>
          <p:nvPr/>
        </p:nvSpPr>
        <p:spPr>
          <a:xfrm>
            <a:off x="868597" y="4665764"/>
            <a:ext cx="4899494" cy="123436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121900" lIns="120000" spcFirstLastPara="1" rIns="0" wrap="square" tIns="1219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Os epidídimos são canais alongados que se enrolam e recobrem posterior a superfície de cada testículo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8"/>
          <p:cNvSpPr txBox="1"/>
          <p:nvPr/>
        </p:nvSpPr>
        <p:spPr>
          <a:xfrm>
            <a:off x="6423911" y="2340065"/>
            <a:ext cx="1509013" cy="53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0000" spcFirstLastPara="1" rIns="0" wrap="square" tIns="1219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500">
                <a:solidFill>
                  <a:srgbClr val="C5144C"/>
                </a:solidFill>
                <a:highlight>
                  <a:srgbClr val="F9F6CB"/>
                </a:highlight>
                <a:latin typeface="Calibri"/>
                <a:ea typeface="Calibri"/>
                <a:cs typeface="Calibri"/>
                <a:sym typeface="Calibri"/>
              </a:rPr>
              <a:t>03. Pênis</a:t>
            </a:r>
            <a:endParaRPr b="1" sz="2500">
              <a:solidFill>
                <a:srgbClr val="C5144C"/>
              </a:solidFill>
              <a:highlight>
                <a:srgbClr val="F9F6CB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8"/>
          <p:cNvSpPr txBox="1"/>
          <p:nvPr/>
        </p:nvSpPr>
        <p:spPr>
          <a:xfrm>
            <a:off x="6534152" y="2928804"/>
            <a:ext cx="4225124" cy="238759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121900" lIns="120000" spcFirstLastPara="1" rIns="0" wrap="square" tIns="1219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 pênis é um órgão cilíndrico externo, que possui dois tipos de tecidos: cavernoso e esponjoso. Através do pênis são eliminados a urina (função excretora) e o sêmen (função reprodutora).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ráfico&#10;&#10;O conteúdo gerado por IA pode estar incorreto." id="237" name="Google Shape;237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9"/>
          <p:cNvSpPr/>
          <p:nvPr/>
        </p:nvSpPr>
        <p:spPr>
          <a:xfrm>
            <a:off x="309283" y="300318"/>
            <a:ext cx="11573435" cy="6257365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p9"/>
          <p:cNvSpPr/>
          <p:nvPr/>
        </p:nvSpPr>
        <p:spPr>
          <a:xfrm>
            <a:off x="309282" y="300317"/>
            <a:ext cx="11573435" cy="434789"/>
          </a:xfrm>
          <a:prstGeom prst="rect">
            <a:avLst/>
          </a:prstGeom>
          <a:solidFill>
            <a:srgbClr val="A695FF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Forma&#10;&#10;O conteúdo gerado por IA pode estar incorreto." id="240" name="Google Shape;240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227207" y="390575"/>
            <a:ext cx="229688" cy="2296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32219" y="390575"/>
            <a:ext cx="790575" cy="781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433644" y="6076950"/>
            <a:ext cx="790575" cy="781050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p9"/>
          <p:cNvSpPr/>
          <p:nvPr/>
        </p:nvSpPr>
        <p:spPr>
          <a:xfrm rot="5400000">
            <a:off x="10923580" y="1650126"/>
            <a:ext cx="1810701" cy="581296"/>
          </a:xfrm>
          <a:prstGeom prst="ellipse">
            <a:avLst/>
          </a:prstGeom>
          <a:solidFill>
            <a:srgbClr val="C6F596"/>
          </a:solidFill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9"/>
          <p:cNvSpPr/>
          <p:nvPr/>
        </p:nvSpPr>
        <p:spPr>
          <a:xfrm>
            <a:off x="760974" y="1075170"/>
            <a:ext cx="6062736" cy="653731"/>
          </a:xfrm>
          <a:prstGeom prst="roundRect">
            <a:avLst>
              <a:gd fmla="val 0" name="adj"/>
            </a:avLst>
          </a:prstGeom>
          <a:solidFill>
            <a:srgbClr val="C6F596"/>
          </a:solidFill>
          <a:ln cap="flat" cmpd="sng" w="317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6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rPr>
              <a:t>Sistema Reprodutor Masculino</a:t>
            </a:r>
            <a:endParaRPr/>
          </a:p>
        </p:txBody>
      </p:sp>
      <p:sp>
        <p:nvSpPr>
          <p:cNvPr id="245" name="Google Shape;245;p9"/>
          <p:cNvSpPr txBox="1"/>
          <p:nvPr/>
        </p:nvSpPr>
        <p:spPr>
          <a:xfrm>
            <a:off x="758356" y="1833365"/>
            <a:ext cx="2190584" cy="53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0000" spcFirstLastPara="1" rIns="0" wrap="square" tIns="1219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500">
                <a:solidFill>
                  <a:srgbClr val="C5144C"/>
                </a:solidFill>
                <a:highlight>
                  <a:srgbClr val="F9F6CB"/>
                </a:highlight>
                <a:latin typeface="Calibri"/>
                <a:ea typeface="Calibri"/>
                <a:cs typeface="Calibri"/>
                <a:sym typeface="Calibri"/>
              </a:rPr>
              <a:t>04. Prostata</a:t>
            </a:r>
            <a:endParaRPr b="1" sz="2500">
              <a:solidFill>
                <a:srgbClr val="C5144C"/>
              </a:solidFill>
              <a:highlight>
                <a:srgbClr val="F9F6CB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" name="Google Shape;246;p9"/>
          <p:cNvSpPr txBox="1"/>
          <p:nvPr/>
        </p:nvSpPr>
        <p:spPr>
          <a:xfrm>
            <a:off x="868596" y="2408964"/>
            <a:ext cx="5040713" cy="1602272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121900" lIns="120000" spcFirstLastPara="1" rIns="0" wrap="square" tIns="1219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próstata é uma glândula localizada abaixo da bexiga que produz o “líquido prostático”, uma secreção clara e fluida que compõe o esperma.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" name="Google Shape;247;p9"/>
          <p:cNvSpPr txBox="1"/>
          <p:nvPr/>
        </p:nvSpPr>
        <p:spPr>
          <a:xfrm>
            <a:off x="758356" y="4154009"/>
            <a:ext cx="2853524" cy="53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0000" spcFirstLastPara="1" rIns="0" wrap="square" tIns="1219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500">
                <a:solidFill>
                  <a:srgbClr val="C5144C"/>
                </a:solidFill>
                <a:highlight>
                  <a:srgbClr val="F9F6CB"/>
                </a:highlight>
                <a:latin typeface="Calibri"/>
                <a:ea typeface="Calibri"/>
                <a:cs typeface="Calibri"/>
                <a:sym typeface="Calibri"/>
              </a:rPr>
              <a:t>05. Vesícula Seminal</a:t>
            </a:r>
            <a:endParaRPr b="1" sz="2500">
              <a:solidFill>
                <a:srgbClr val="C5144C"/>
              </a:solidFill>
              <a:highlight>
                <a:srgbClr val="F9F6CB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" name="Google Shape;248;p9"/>
          <p:cNvSpPr txBox="1"/>
          <p:nvPr/>
        </p:nvSpPr>
        <p:spPr>
          <a:xfrm>
            <a:off x="868597" y="4685717"/>
            <a:ext cx="4899494" cy="1602272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121900" lIns="120000" spcFirstLastPara="1" rIns="0" wrap="square" tIns="1219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vesícula seminal é formada por duas pequenas bolsas localizadas atrás da bexiga. Sua função é produzir o "líquido seminal".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" name="Google Shape;249;p9"/>
          <p:cNvSpPr txBox="1"/>
          <p:nvPr/>
        </p:nvSpPr>
        <p:spPr>
          <a:xfrm>
            <a:off x="6423911" y="3302053"/>
            <a:ext cx="2902969" cy="53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0000" spcFirstLastPara="1" rIns="0" wrap="square" tIns="1219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500">
                <a:solidFill>
                  <a:srgbClr val="C5144C"/>
                </a:solidFill>
                <a:highlight>
                  <a:srgbClr val="F9F6CB"/>
                </a:highlight>
                <a:latin typeface="Calibri"/>
                <a:ea typeface="Calibri"/>
                <a:cs typeface="Calibri"/>
                <a:sym typeface="Calibri"/>
              </a:rPr>
              <a:t>06. Canal Deferente</a:t>
            </a:r>
            <a:endParaRPr b="1" sz="2500">
              <a:solidFill>
                <a:srgbClr val="C5144C"/>
              </a:solidFill>
              <a:highlight>
                <a:srgbClr val="F9F6CB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9"/>
          <p:cNvSpPr txBox="1"/>
          <p:nvPr/>
        </p:nvSpPr>
        <p:spPr>
          <a:xfrm>
            <a:off x="6534152" y="3838453"/>
            <a:ext cx="4225124" cy="92727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121900" lIns="120000" spcFirstLastPara="1" rIns="0" wrap="square" tIns="1219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Recebe o líquido seminal originado da vesícula seminal.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2025-12-18T18:29:37Z</dcterms:created>
  <dc:creator>Lívio Batista</dc:creator>
</cp:coreProperties>
</file>