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Arial Black"/>
      <p:regular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3" roundtripDataSignature="AMtx7miJGxacjDzBcmIIKVSH6JTHLJqF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ArialBlack-regular.fntdata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7"/>
          <p:cNvSpPr txBox="1"/>
          <p:nvPr>
            <p:ph idx="1" type="body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7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7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7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is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/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1" type="body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8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8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8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9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9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9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/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" type="subTitle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20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0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/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" type="body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" type="body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2"/>
          <p:cNvSpPr txBox="1"/>
          <p:nvPr>
            <p:ph idx="2" type="body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3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3"/>
          <p:cNvSpPr txBox="1"/>
          <p:nvPr>
            <p:ph idx="1" type="body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3"/>
          <p:cNvSpPr txBox="1"/>
          <p:nvPr>
            <p:ph idx="2" type="body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3"/>
          <p:cNvSpPr txBox="1"/>
          <p:nvPr>
            <p:ph idx="3" type="body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3"/>
          <p:cNvSpPr txBox="1"/>
          <p:nvPr>
            <p:ph idx="4" type="body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4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4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4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/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idx="1" type="body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5"/>
          <p:cNvSpPr txBox="1"/>
          <p:nvPr>
            <p:ph idx="2" type="body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5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5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/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6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6"/>
          <p:cNvSpPr txBox="1"/>
          <p:nvPr>
            <p:ph idx="1" type="body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6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6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17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7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7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7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6.jpg"/><Relationship Id="rId5" Type="http://schemas.openxmlformats.org/officeDocument/2006/relationships/image" Target="../media/image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643043" y="2732486"/>
            <a:ext cx="5635487" cy="25237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Morfologia: Verbo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Aula 20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6º ano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1643042" y="857238"/>
            <a:ext cx="6715172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Língua Portuguesa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"/>
          <p:cNvSpPr/>
          <p:nvPr/>
        </p:nvSpPr>
        <p:spPr>
          <a:xfrm>
            <a:off x="1714480" y="1571618"/>
            <a:ext cx="6143652" cy="1338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 praticado e sofrido pelo sujeito               voz reflexiva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Ex: Os funcionários </a:t>
            </a:r>
            <a:r>
              <a:rPr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feriram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manifestação.</a:t>
            </a:r>
            <a:endParaRPr/>
          </a:p>
        </p:txBody>
      </p:sp>
      <p:sp>
        <p:nvSpPr>
          <p:cNvPr id="152" name="Google Shape;152;p10"/>
          <p:cNvSpPr/>
          <p:nvPr/>
        </p:nvSpPr>
        <p:spPr>
          <a:xfrm>
            <a:off x="5286380" y="1857370"/>
            <a:ext cx="719137" cy="4762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0"/>
          <p:cNvSpPr/>
          <p:nvPr/>
        </p:nvSpPr>
        <p:spPr>
          <a:xfrm>
            <a:off x="0" y="120962"/>
            <a:ext cx="20570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Morfologia:  Verbo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"/>
          <p:cNvSpPr/>
          <p:nvPr/>
        </p:nvSpPr>
        <p:spPr>
          <a:xfrm>
            <a:off x="2124076" y="1600200"/>
            <a:ext cx="5040313" cy="863204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1"/>
          <p:cNvSpPr txBox="1"/>
          <p:nvPr>
            <p:ph type="title"/>
          </p:nvPr>
        </p:nvSpPr>
        <p:spPr>
          <a:xfrm>
            <a:off x="2714612" y="285734"/>
            <a:ext cx="3286148" cy="857250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Uso dos tempos verbais:</a:t>
            </a:r>
            <a:br>
              <a:rPr lang="pt-BR" sz="2000">
                <a:latin typeface="Arial"/>
                <a:ea typeface="Arial"/>
                <a:cs typeface="Arial"/>
                <a:sym typeface="Arial"/>
              </a:rPr>
            </a:br>
            <a:r>
              <a:rPr lang="pt-BR" sz="2000">
                <a:latin typeface="Arial"/>
                <a:ea typeface="Arial"/>
                <a:cs typeface="Arial"/>
                <a:sym typeface="Arial"/>
              </a:rPr>
              <a:t>Tempo da enunciação</a:t>
            </a:r>
            <a:endParaRPr/>
          </a:p>
        </p:txBody>
      </p:sp>
      <p:sp>
        <p:nvSpPr>
          <p:cNvPr id="160" name="Google Shape;160;p11"/>
          <p:cNvSpPr txBox="1"/>
          <p:nvPr>
            <p:ph idx="1" type="body"/>
          </p:nvPr>
        </p:nvSpPr>
        <p:spPr>
          <a:xfrm>
            <a:off x="539750" y="1071552"/>
            <a:ext cx="8604250" cy="34909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400"/>
              <a:t>                                     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/>
              <a:t>                 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lt1"/>
                </a:solidFill>
              </a:rPr>
              <a:t>                                Momento em que o texto é produzido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400"/>
              <a:t>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ação anterior a                                                             ação posterior a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                                      ação concomitante a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pt-BR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Pretérito                                Presente                                Futuro</a:t>
            </a:r>
            <a:endParaRPr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1" name="Google Shape;161;p11"/>
          <p:cNvCxnSpPr/>
          <p:nvPr/>
        </p:nvCxnSpPr>
        <p:spPr>
          <a:xfrm rot="5400000">
            <a:off x="3941962" y="3003749"/>
            <a:ext cx="972740" cy="1587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162" name="Google Shape;162;p11"/>
          <p:cNvCxnSpPr/>
          <p:nvPr/>
        </p:nvCxnSpPr>
        <p:spPr>
          <a:xfrm>
            <a:off x="4427538" y="2518173"/>
            <a:ext cx="2305050" cy="701278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163" name="Google Shape;163;p11"/>
          <p:cNvCxnSpPr/>
          <p:nvPr/>
        </p:nvCxnSpPr>
        <p:spPr>
          <a:xfrm flipH="1">
            <a:off x="2411414" y="2518172"/>
            <a:ext cx="2016125" cy="6477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164" name="Google Shape;164;p11"/>
          <p:cNvCxnSpPr/>
          <p:nvPr/>
        </p:nvCxnSpPr>
        <p:spPr>
          <a:xfrm rot="5400000">
            <a:off x="1070547" y="3930063"/>
            <a:ext cx="432197" cy="1587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165" name="Google Shape;165;p11"/>
          <p:cNvCxnSpPr/>
          <p:nvPr/>
        </p:nvCxnSpPr>
        <p:spPr>
          <a:xfrm rot="5400000">
            <a:off x="4213819" y="4072939"/>
            <a:ext cx="432197" cy="1587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166" name="Google Shape;166;p11"/>
          <p:cNvCxnSpPr/>
          <p:nvPr/>
        </p:nvCxnSpPr>
        <p:spPr>
          <a:xfrm rot="5400000">
            <a:off x="7428529" y="3858625"/>
            <a:ext cx="432197" cy="1588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167" name="Google Shape;167;p11"/>
          <p:cNvSpPr/>
          <p:nvPr/>
        </p:nvSpPr>
        <p:spPr>
          <a:xfrm>
            <a:off x="0" y="120962"/>
            <a:ext cx="20570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Morfologia:  Verbo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"/>
          <p:cNvSpPr txBox="1"/>
          <p:nvPr>
            <p:ph type="title"/>
          </p:nvPr>
        </p:nvSpPr>
        <p:spPr>
          <a:xfrm>
            <a:off x="1714480" y="500047"/>
            <a:ext cx="6286544" cy="428629"/>
          </a:xfrm>
          <a:prstGeom prst="rect">
            <a:avLst/>
          </a:prstGeom>
          <a:solidFill>
            <a:srgbClr val="CCC0D9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Classificação dos tempos verbais – Modo Indicativo</a:t>
            </a:r>
            <a:endParaRPr/>
          </a:p>
        </p:txBody>
      </p:sp>
      <p:sp>
        <p:nvSpPr>
          <p:cNvPr id="173" name="Google Shape;173;p12"/>
          <p:cNvSpPr txBox="1"/>
          <p:nvPr>
            <p:ph idx="1" type="body"/>
          </p:nvPr>
        </p:nvSpPr>
        <p:spPr>
          <a:xfrm>
            <a:off x="468313" y="1059657"/>
            <a:ext cx="8229600" cy="3664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                    presente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                                      imperfeito:cantava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                                      perfeito simples: cantei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 Indicativo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pretérito    perfeito composto: tenho cantado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                                      mais-que-perfeito simples: cantara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                                      mais-que-perfeito composto: tinha cantado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                    futuro     do presente simples: cantarei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                                     do presente composto: terei cantado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                                     do pretérito simples: cantaria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                                     do pretérito composto: teria cantado.</a:t>
            </a:r>
            <a:endParaRPr/>
          </a:p>
        </p:txBody>
      </p:sp>
      <p:sp>
        <p:nvSpPr>
          <p:cNvPr id="174" name="Google Shape;174;p12"/>
          <p:cNvSpPr/>
          <p:nvPr/>
        </p:nvSpPr>
        <p:spPr>
          <a:xfrm>
            <a:off x="1714480" y="1214428"/>
            <a:ext cx="360363" cy="2106215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2"/>
          <p:cNvSpPr/>
          <p:nvPr/>
        </p:nvSpPr>
        <p:spPr>
          <a:xfrm>
            <a:off x="2843213" y="1437085"/>
            <a:ext cx="144462" cy="1243013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2"/>
          <p:cNvSpPr/>
          <p:nvPr/>
        </p:nvSpPr>
        <p:spPr>
          <a:xfrm>
            <a:off x="2786050" y="3286130"/>
            <a:ext cx="360362" cy="972741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2"/>
          <p:cNvSpPr/>
          <p:nvPr/>
        </p:nvSpPr>
        <p:spPr>
          <a:xfrm>
            <a:off x="0" y="120962"/>
            <a:ext cx="20570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Morfologia:  Verbo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3"/>
          <p:cNvSpPr txBox="1"/>
          <p:nvPr>
            <p:ph type="title"/>
          </p:nvPr>
        </p:nvSpPr>
        <p:spPr>
          <a:xfrm>
            <a:off x="1714480" y="428611"/>
            <a:ext cx="5757874" cy="500066"/>
          </a:xfrm>
          <a:prstGeom prst="rect">
            <a:avLst/>
          </a:prstGeom>
          <a:solidFill>
            <a:srgbClr val="E5DFEC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Classificação dos tempos verbais – Modo subjuntivo</a:t>
            </a:r>
            <a:endParaRPr/>
          </a:p>
        </p:txBody>
      </p:sp>
      <p:sp>
        <p:nvSpPr>
          <p:cNvPr id="183" name="Google Shape;183;p13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                 presente: (que) eu cante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                 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Subjuntivo                         imperfeito: (se) eu cantasse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                 pretérito:    perfeito: tenha cantado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                                      mais-que-perfeito: tivesse cantado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                 futuro:     simples: (quando) eu cantar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                                   composto: tiver cantado      </a:t>
            </a:r>
            <a:endParaRPr/>
          </a:p>
        </p:txBody>
      </p:sp>
      <p:sp>
        <p:nvSpPr>
          <p:cNvPr id="184" name="Google Shape;184;p13"/>
          <p:cNvSpPr/>
          <p:nvPr/>
        </p:nvSpPr>
        <p:spPr>
          <a:xfrm>
            <a:off x="1571604" y="1428742"/>
            <a:ext cx="287337" cy="2322909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3"/>
          <p:cNvSpPr/>
          <p:nvPr/>
        </p:nvSpPr>
        <p:spPr>
          <a:xfrm>
            <a:off x="2928926" y="2214560"/>
            <a:ext cx="215900" cy="756047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3"/>
          <p:cNvSpPr/>
          <p:nvPr/>
        </p:nvSpPr>
        <p:spPr>
          <a:xfrm>
            <a:off x="2786050" y="3429006"/>
            <a:ext cx="71437" cy="6477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3"/>
          <p:cNvSpPr/>
          <p:nvPr/>
        </p:nvSpPr>
        <p:spPr>
          <a:xfrm>
            <a:off x="0" y="120962"/>
            <a:ext cx="20570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Morfologia:  Verbo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4"/>
          <p:cNvSpPr txBox="1"/>
          <p:nvPr>
            <p:ph type="title"/>
          </p:nvPr>
        </p:nvSpPr>
        <p:spPr>
          <a:xfrm>
            <a:off x="2786050" y="357172"/>
            <a:ext cx="3357586" cy="357190"/>
          </a:xfrm>
          <a:prstGeom prst="rect">
            <a:avLst/>
          </a:prstGeom>
          <a:solidFill>
            <a:srgbClr val="C5D8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O modo imperativo</a:t>
            </a:r>
            <a:endParaRPr/>
          </a:p>
        </p:txBody>
      </p:sp>
      <p:sp>
        <p:nvSpPr>
          <p:cNvPr id="193" name="Google Shape;193;p14"/>
          <p:cNvSpPr txBox="1"/>
          <p:nvPr>
            <p:ph idx="1" type="body"/>
          </p:nvPr>
        </p:nvSpPr>
        <p:spPr>
          <a:xfrm>
            <a:off x="468313" y="1168003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descr="http://s408.photobucket.com/albums/pp165/comprefacil/top.jpg" id="194" name="Google Shape;19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38599" y="2071684"/>
            <a:ext cx="4605401" cy="20847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eupodiatamatando.com/wp-content/uploads/2007/07/por_favor_use_o_firefox.jpg" id="195" name="Google Shape;19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8596" y="2071684"/>
            <a:ext cx="3877194" cy="2029206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4"/>
          <p:cNvSpPr/>
          <p:nvPr/>
        </p:nvSpPr>
        <p:spPr>
          <a:xfrm>
            <a:off x="0" y="120962"/>
            <a:ext cx="20570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Morfologia:  Verbo</a:t>
            </a:r>
            <a:endParaRPr/>
          </a:p>
        </p:txBody>
      </p:sp>
      <p:sp>
        <p:nvSpPr>
          <p:cNvPr id="197" name="Google Shape;197;p14"/>
          <p:cNvSpPr/>
          <p:nvPr/>
        </p:nvSpPr>
        <p:spPr>
          <a:xfrm>
            <a:off x="1071538" y="1000114"/>
            <a:ext cx="6858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Indica ordem, conselho, convite, solicitação, súplica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5"/>
          <p:cNvSpPr/>
          <p:nvPr/>
        </p:nvSpPr>
        <p:spPr>
          <a:xfrm>
            <a:off x="3143240" y="2000246"/>
            <a:ext cx="287771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OBRIGADO!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6"/>
          <p:cNvSpPr/>
          <p:nvPr/>
        </p:nvSpPr>
        <p:spPr>
          <a:xfrm>
            <a:off x="928662" y="1857370"/>
            <a:ext cx="7000908" cy="1338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PEREZ, Luana Castro Alves. "O que é um verbo?"; </a:t>
            </a:r>
            <a:r>
              <a:rPr i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Brasil Escola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Disponível em: https://brasilescola.uol.com.br/o-que-e/portugues/o-que-e-um-verbo.htm. Acesso em 18 de fevereiro de 2023.</a:t>
            </a:r>
            <a:endParaRPr/>
          </a:p>
        </p:txBody>
      </p:sp>
      <p:sp>
        <p:nvSpPr>
          <p:cNvPr id="208" name="Google Shape;208;p16"/>
          <p:cNvSpPr/>
          <p:nvPr/>
        </p:nvSpPr>
        <p:spPr>
          <a:xfrm>
            <a:off x="3428992" y="357172"/>
            <a:ext cx="183896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/>
          <p:nvPr/>
        </p:nvSpPr>
        <p:spPr>
          <a:xfrm>
            <a:off x="0" y="120962"/>
            <a:ext cx="20570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Morfologia:  Verbo</a:t>
            </a: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1643042" y="642924"/>
            <a:ext cx="6160662" cy="646331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Olá! Nessa aula continuaremos a sequência de conteúdos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sobre as classes de palavras.</a:t>
            </a: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3071802" y="1500180"/>
            <a:ext cx="3070071" cy="369332"/>
          </a:xfrm>
          <a:prstGeom prst="rect">
            <a:avLst/>
          </a:prstGeom>
          <a:solidFill>
            <a:srgbClr val="FDE9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São 10 classes de palavras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or Rosa Das Setas, Isolada Em Branco Fundo Curvo Seta Cor-de-rosa Símbolo  De Seta De Ilustração Moderna Para O ícone Clip Art Ilustração do Vetor -  Ilustração de etiqueta, progresso: 179523291" id="93" name="Google Shape;93;p2"/>
          <p:cNvPicPr preferRelativeResize="0"/>
          <p:nvPr/>
        </p:nvPicPr>
        <p:blipFill rotWithShape="1">
          <a:blip r:embed="rId4">
            <a:alphaModFix/>
          </a:blip>
          <a:srcRect b="18451" l="27428" r="51200" t="55648"/>
          <a:stretch/>
        </p:blipFill>
        <p:spPr>
          <a:xfrm rot="-3853585">
            <a:off x="2234851" y="1688738"/>
            <a:ext cx="794746" cy="609222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/>
          <p:nvPr/>
        </p:nvSpPr>
        <p:spPr>
          <a:xfrm>
            <a:off x="2500298" y="2500312"/>
            <a:ext cx="4393208" cy="231775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 </a:t>
            </a: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Artigo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Advérbio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Adjetivo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Conjunção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Interjeição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6. Numeral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 Preposição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8. Pronome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9. Substantivo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10. Verbo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ea.ess.edu.pt/wp-content/uploads/2009/02/verbos.jpg" id="99" name="Google Shape;9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91680" y="699542"/>
            <a:ext cx="6231604" cy="3505277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"/>
          <p:cNvSpPr/>
          <p:nvPr/>
        </p:nvSpPr>
        <p:spPr>
          <a:xfrm>
            <a:off x="0" y="120962"/>
            <a:ext cx="20570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Morfologia:  Verbo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"/>
          <p:cNvSpPr txBox="1"/>
          <p:nvPr>
            <p:ph type="title"/>
          </p:nvPr>
        </p:nvSpPr>
        <p:spPr>
          <a:xfrm>
            <a:off x="3214678" y="500048"/>
            <a:ext cx="2643206" cy="420305"/>
          </a:xfrm>
          <a:prstGeom prst="rect">
            <a:avLst/>
          </a:prstGeom>
          <a:solidFill>
            <a:srgbClr val="EAF1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Conceito de verbo</a:t>
            </a:r>
            <a:endParaRPr/>
          </a:p>
        </p:txBody>
      </p:sp>
      <p:sp>
        <p:nvSpPr>
          <p:cNvPr id="106" name="Google Shape;106;p4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Palavra que expressa um fato: uma ação, um estado físico ou</a:t>
            </a:r>
            <a:endParaRPr/>
          </a:p>
          <a:p>
            <a:pPr indent="-342900" lvl="0" marL="34290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psicológico, um fenômeno da natureza.</a:t>
            </a:r>
            <a:endParaRPr/>
          </a:p>
          <a:p>
            <a:pPr indent="-342900" lvl="0" marL="34290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O verbo flexiona-se em:</a:t>
            </a:r>
            <a:endParaRPr/>
          </a:p>
          <a:p>
            <a:pPr indent="-342900" lvl="0" marL="34290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Tempo</a:t>
            </a:r>
            <a:endParaRPr/>
          </a:p>
          <a:p>
            <a:pPr indent="-342900" lvl="0" marL="34290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Modo</a:t>
            </a:r>
            <a:endParaRPr/>
          </a:p>
          <a:p>
            <a:pPr indent="-342900" lvl="0" marL="34290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Número</a:t>
            </a:r>
            <a:endParaRPr/>
          </a:p>
          <a:p>
            <a:pPr indent="-342900" lvl="0" marL="34290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Pessoa</a:t>
            </a:r>
            <a:endParaRPr/>
          </a:p>
          <a:p>
            <a:pPr indent="-342900" lvl="0" marL="34290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Voz</a:t>
            </a:r>
            <a:endParaRPr/>
          </a:p>
        </p:txBody>
      </p:sp>
      <p:pic>
        <p:nvPicPr>
          <p:cNvPr descr="http://blogs.laopiniondemalaga.es/eladarve/files/2009/10/verbos1.jpg" id="107" name="Google Shape;10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6314" y="2143122"/>
            <a:ext cx="3581444" cy="259675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4"/>
          <p:cNvSpPr/>
          <p:nvPr/>
        </p:nvSpPr>
        <p:spPr>
          <a:xfrm>
            <a:off x="0" y="120962"/>
            <a:ext cx="20570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Morfologia:  Verbo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/>
          <p:nvPr>
            <p:ph type="title"/>
          </p:nvPr>
        </p:nvSpPr>
        <p:spPr>
          <a:xfrm>
            <a:off x="2668555" y="288760"/>
            <a:ext cx="3429024" cy="500067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Classificação dos verbos</a:t>
            </a:r>
            <a:endParaRPr/>
          </a:p>
        </p:txBody>
      </p:sp>
      <p:sp>
        <p:nvSpPr>
          <p:cNvPr id="114" name="Google Shape;114;p5"/>
          <p:cNvSpPr txBox="1"/>
          <p:nvPr>
            <p:ph idx="1" type="body"/>
          </p:nvPr>
        </p:nvSpPr>
        <p:spPr>
          <a:xfrm>
            <a:off x="357158" y="1000114"/>
            <a:ext cx="8229600" cy="399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1- </a:t>
            </a:r>
            <a:r>
              <a:rPr lang="pt-BR" sz="1800" u="sng">
                <a:latin typeface="Arial"/>
                <a:ea typeface="Arial"/>
                <a:cs typeface="Arial"/>
                <a:sym typeface="Arial"/>
              </a:rPr>
              <a:t>Regulares 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: conjugam-se de acordo com o paradigma: </a:t>
            </a:r>
            <a:r>
              <a:rPr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cant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ar, </a:t>
            </a:r>
            <a:r>
              <a:rPr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cant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ei, </a:t>
            </a:r>
            <a:r>
              <a:rPr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cant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amos, </a:t>
            </a:r>
            <a:r>
              <a:rPr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cant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arei...</a:t>
            </a:r>
            <a:endParaRPr/>
          </a:p>
          <a:p>
            <a:pPr indent="-342900" lvl="0" marL="34290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2- </a:t>
            </a:r>
            <a:r>
              <a:rPr lang="pt-BR" sz="1800" u="sng">
                <a:latin typeface="Arial"/>
                <a:ea typeface="Arial"/>
                <a:cs typeface="Arial"/>
                <a:sym typeface="Arial"/>
              </a:rPr>
              <a:t>Irregulares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: alteram o radical de origem ou não seguem a terminação regular: </a:t>
            </a:r>
            <a:r>
              <a:rPr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perco, perdes, perde...valho, vales, vale...</a:t>
            </a:r>
            <a:endParaRPr/>
          </a:p>
          <a:p>
            <a:pPr indent="-342900" lvl="0" marL="34290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3- </a:t>
            </a:r>
            <a:r>
              <a:rPr lang="pt-BR" sz="1800" u="sng">
                <a:latin typeface="Arial"/>
                <a:ea typeface="Arial"/>
                <a:cs typeface="Arial"/>
                <a:sym typeface="Arial"/>
              </a:rPr>
              <a:t>Anômalos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: são altamente irregulares, é o caso dos verbos “ser” e “ir” : </a:t>
            </a:r>
            <a:r>
              <a:rPr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sou, era, fui...   vou, ia, fui...</a:t>
            </a:r>
            <a:endParaRPr/>
          </a:p>
        </p:txBody>
      </p:sp>
      <p:sp>
        <p:nvSpPr>
          <p:cNvPr id="115" name="Google Shape;115;p5"/>
          <p:cNvSpPr/>
          <p:nvPr/>
        </p:nvSpPr>
        <p:spPr>
          <a:xfrm>
            <a:off x="0" y="120962"/>
            <a:ext cx="20570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Morfologia:  Verbo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/>
          <p:nvPr/>
        </p:nvSpPr>
        <p:spPr>
          <a:xfrm>
            <a:off x="571472" y="1002090"/>
            <a:ext cx="8215370" cy="3000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4- </a:t>
            </a:r>
            <a:r>
              <a:rPr lang="pt-BR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Defectivos: 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não possuem todas as formas: abolir, precaver, reaver, falir...tu</a:t>
            </a:r>
            <a:r>
              <a:rPr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aboles, abole, abolimos, abolis, abolem... Nós precavemos, vós precaveis...nós reavemos, vós reaveis...nós falimos, vós falis...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5- </a:t>
            </a:r>
            <a:r>
              <a:rPr lang="pt-BR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Abundantes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verbos que possuem duas formas para uma mesma conjugação (é o caso do duplo particípio).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aceitado / aceito             acendido/ aceso         benzido/bento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/>
          <p:nvPr>
            <p:ph type="title"/>
          </p:nvPr>
        </p:nvSpPr>
        <p:spPr>
          <a:xfrm>
            <a:off x="2643174" y="357172"/>
            <a:ext cx="3571900" cy="357190"/>
          </a:xfrm>
          <a:prstGeom prst="rect">
            <a:avLst/>
          </a:prstGeom>
          <a:solidFill>
            <a:srgbClr val="C5D8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Flexão de pessoa e número</a:t>
            </a:r>
            <a:endParaRPr/>
          </a:p>
        </p:txBody>
      </p:sp>
      <p:sp>
        <p:nvSpPr>
          <p:cNvPr id="126" name="Google Shape;126;p7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            1ªpessoa – eu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            2ªpessoa – tu                  singular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            3ªpessoa – ele, ela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           1ªpessoa – nós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           2ª pessoa – vós                    plural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           3ª pessoa – eles, elas</a:t>
            </a:r>
            <a:endParaRPr/>
          </a:p>
        </p:txBody>
      </p:sp>
      <p:sp>
        <p:nvSpPr>
          <p:cNvPr id="127" name="Google Shape;127;p7"/>
          <p:cNvSpPr/>
          <p:nvPr/>
        </p:nvSpPr>
        <p:spPr>
          <a:xfrm>
            <a:off x="3571868" y="1357304"/>
            <a:ext cx="576263" cy="1258493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7"/>
          <p:cNvSpPr/>
          <p:nvPr/>
        </p:nvSpPr>
        <p:spPr>
          <a:xfrm>
            <a:off x="3786182" y="3500444"/>
            <a:ext cx="576262" cy="1241822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7"/>
          <p:cNvSpPr/>
          <p:nvPr/>
        </p:nvSpPr>
        <p:spPr>
          <a:xfrm>
            <a:off x="-214346" y="0"/>
            <a:ext cx="25002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Morfologia:  Verbo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"/>
          <p:cNvSpPr txBox="1"/>
          <p:nvPr>
            <p:ph type="title"/>
          </p:nvPr>
        </p:nvSpPr>
        <p:spPr>
          <a:xfrm>
            <a:off x="3214678" y="428610"/>
            <a:ext cx="2286016" cy="420305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Flexão de modo</a:t>
            </a:r>
            <a:endParaRPr/>
          </a:p>
        </p:txBody>
      </p:sp>
      <p:sp>
        <p:nvSpPr>
          <p:cNvPr id="135" name="Google Shape;135;p8"/>
          <p:cNvSpPr txBox="1"/>
          <p:nvPr>
            <p:ph idx="1" type="body"/>
          </p:nvPr>
        </p:nvSpPr>
        <p:spPr>
          <a:xfrm>
            <a:off x="457200" y="1200150"/>
            <a:ext cx="8229600" cy="39433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pt-BR" sz="1800" u="sng">
                <a:latin typeface="Arial"/>
                <a:ea typeface="Arial"/>
                <a:cs typeface="Arial"/>
                <a:sym typeface="Arial"/>
              </a:rPr>
              <a:t>Modo Indicativo </a:t>
            </a: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expressa certeza.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Ex: </a:t>
            </a:r>
            <a:r>
              <a:rPr i="1"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Quero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 meu danoninho!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5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pt-BR" sz="1800" u="sng">
                <a:latin typeface="Arial"/>
                <a:ea typeface="Arial"/>
                <a:cs typeface="Arial"/>
                <a:sym typeface="Arial"/>
              </a:rPr>
              <a:t>Modo Subjuntivo </a:t>
            </a: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indica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uma dúvida, hipótese.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Ex: Seu eu </a:t>
            </a:r>
            <a:r>
              <a:rPr i="1"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fosse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 você só comia Danoninho.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5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pt-BR" sz="1800" u="sng">
                <a:latin typeface="Arial"/>
                <a:ea typeface="Arial"/>
                <a:cs typeface="Arial"/>
                <a:sym typeface="Arial"/>
              </a:rPr>
              <a:t>Modo Imperativo </a:t>
            </a: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expressa ordem, pedido súplica.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Ex: “Mãe, me </a:t>
            </a:r>
            <a:r>
              <a:rPr i="1"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dá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 meu danoninho!”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2400"/>
          </a:p>
        </p:txBody>
      </p:sp>
      <p:sp>
        <p:nvSpPr>
          <p:cNvPr id="136" name="Google Shape;136;p8"/>
          <p:cNvSpPr/>
          <p:nvPr/>
        </p:nvSpPr>
        <p:spPr>
          <a:xfrm>
            <a:off x="0" y="120962"/>
            <a:ext cx="20570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Morfologia:  Verbo</a:t>
            </a:r>
            <a:endParaRPr/>
          </a:p>
        </p:txBody>
      </p:sp>
      <p:pic>
        <p:nvPicPr>
          <p:cNvPr descr="Danoninho para bebê: aprenda 2 receitas caseiras e saudáveis - Blog | Clube  Quindim" id="137" name="Google Shape;137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72132" y="1785932"/>
            <a:ext cx="2737314" cy="1708105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kx="0" rotWithShape="0" algn="bl" stA="38000" stPos="0" sy="-100000" ky="0"/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"/>
          <p:cNvSpPr txBox="1"/>
          <p:nvPr>
            <p:ph type="title"/>
          </p:nvPr>
        </p:nvSpPr>
        <p:spPr>
          <a:xfrm>
            <a:off x="3500430" y="428609"/>
            <a:ext cx="1857388" cy="428629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Flexão de voz</a:t>
            </a:r>
            <a:endParaRPr/>
          </a:p>
        </p:txBody>
      </p:sp>
      <p:sp>
        <p:nvSpPr>
          <p:cNvPr id="143" name="Google Shape;143;p9"/>
          <p:cNvSpPr txBox="1"/>
          <p:nvPr>
            <p:ph idx="1" type="body"/>
          </p:nvPr>
        </p:nvSpPr>
        <p:spPr>
          <a:xfrm>
            <a:off x="457200" y="1200151"/>
            <a:ext cx="8829708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400"/>
              <a:t> 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O fato expresso pelo verbo pode ser representado de três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formas: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1- praticado pelo sujeito                   </a:t>
            </a: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voz ativa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Ex: Os funcionários </a:t>
            </a:r>
            <a:r>
              <a:rPr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planejaram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 a greve.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2-  Praticado pelo objeto                 </a:t>
            </a: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voz passiva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Ex: A greve </a:t>
            </a:r>
            <a:r>
              <a:rPr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foi planejada 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pelos funcionários. (analítica)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Planejou-se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 a greve. (sintética)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/>
          </a:p>
        </p:txBody>
      </p:sp>
      <p:sp>
        <p:nvSpPr>
          <p:cNvPr id="144" name="Google Shape;144;p9"/>
          <p:cNvSpPr/>
          <p:nvPr/>
        </p:nvSpPr>
        <p:spPr>
          <a:xfrm>
            <a:off x="3286116" y="2571750"/>
            <a:ext cx="720725" cy="3452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9"/>
          <p:cNvSpPr/>
          <p:nvPr/>
        </p:nvSpPr>
        <p:spPr>
          <a:xfrm>
            <a:off x="3143240" y="3929072"/>
            <a:ext cx="719137" cy="4762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9"/>
          <p:cNvSpPr/>
          <p:nvPr/>
        </p:nvSpPr>
        <p:spPr>
          <a:xfrm>
            <a:off x="0" y="120962"/>
            <a:ext cx="20570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Morfologia:  Verbo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2010-07-17T14:01:01Z</dcterms:created>
  <dc:creator>Professor</dc:creator>
</cp:coreProperties>
</file>