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258C"/>
    <a:srgbClr val="F2B705"/>
    <a:srgbClr val="3C3CFF"/>
    <a:srgbClr val="03318C"/>
    <a:srgbClr val="7A91BF"/>
    <a:srgbClr val="FF13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6" d="100"/>
          <a:sy n="76" d="100"/>
        </p:scale>
        <p:origin x="365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A41136-4FA3-7F77-FE3B-FC74295EA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CBBB7C7-43DE-A0FF-4A42-FC4AE549BE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CDB0E3-F324-3BD2-51FA-02F0F9399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09B7-7243-4D5B-9A19-F0F4E37A4B08}" type="datetimeFigureOut">
              <a:rPr lang="pt-BR" smtClean="0"/>
              <a:t>26/09/2025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F5C2CE-AB02-FA56-0EB4-2516414FF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B2B27A-7110-1173-6612-4AF19BBDD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DBF66-E0F8-4DC9-82C7-7BD7A50D5C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1093640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A76E61-8B8E-BC4A-7349-813B2AFF9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ED3333E-4E6E-5C45-BD01-7B477352C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7B60D4-AD9F-AA0F-3CCD-1BC4C4478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09B7-7243-4D5B-9A19-F0F4E37A4B08}" type="datetimeFigureOut">
              <a:rPr lang="pt-BR" smtClean="0"/>
              <a:t>26/09/2025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6B68EEC-56D2-922F-6045-6CE2418D1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749F105-4B30-BA02-5A12-239948D7A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DBF66-E0F8-4DC9-82C7-7BD7A50D5C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8957456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A3B69C-18AA-21BE-8E1D-E49EC3F71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CEE2298-2A5E-E5DC-CD20-11577EEB7D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020EE4B-B1CD-1B3C-2CEB-43777A9AB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09B7-7243-4D5B-9A19-F0F4E37A4B08}" type="datetimeFigureOut">
              <a:rPr lang="pt-BR" smtClean="0"/>
              <a:t>26/09/2025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5FA831-E0B4-DE7B-A52B-FAFF523AA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5E34C6-675C-BADA-FAC0-B9188ECEA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DBF66-E0F8-4DC9-82C7-7BD7A50D5C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4566466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F59D68-9D8D-EA8C-582E-C15D8DE4A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672F607-6041-3D0F-49B1-81E03E52D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3A183C-A0F9-5A20-23E2-A665ABDA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09B7-7243-4D5B-9A19-F0F4E37A4B08}" type="datetimeFigureOut">
              <a:rPr lang="pt-BR" smtClean="0"/>
              <a:t>26/09/2025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F0F2C7-AE4C-36DB-6FE0-DACCDEEE8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6EBF06-54B9-46EC-C277-EFF806B8D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DBF66-E0F8-4DC9-82C7-7BD7A50D5C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25388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BEC620-7F6C-EEB2-3275-67926D98E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D0B55A-8A8D-81E1-1626-FA20000B5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E9AF67-6F3E-A638-ABB2-7B869D9F5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09B7-7243-4D5B-9A19-F0F4E37A4B08}" type="datetimeFigureOut">
              <a:rPr lang="pt-BR" smtClean="0"/>
              <a:t>26/09/2025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8BFE74D-D1C8-4668-CDDF-DEB361CE1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D15A6CA-A527-58E8-FFB0-85B75B00E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DBF66-E0F8-4DC9-82C7-7BD7A50D5C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246510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C3EC8-7189-D796-19D0-D3089B604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8BA757-470A-1514-481C-2F3D97995F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6E741D7-F713-D135-AAA1-439B619BA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E5918D-6600-6904-4418-8BDB0A9DD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09B7-7243-4D5B-9A19-F0F4E37A4B08}" type="datetimeFigureOut">
              <a:rPr lang="pt-BR" smtClean="0"/>
              <a:t>26/09/2025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5238246-8F38-818A-47EA-613E47041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989F7C6-E42F-D3B9-74D8-6AE1A2935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DBF66-E0F8-4DC9-82C7-7BD7A50D5C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6043301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C5C33E-2C87-AA60-2AEC-633DC831C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FF4DAC1-8C36-7E5E-4BF4-736697D32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AC965AF-AEB8-6B26-057F-D855A5852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B92DD53-EEA3-5343-CBDE-B534327345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56071CE-1517-6FB0-0887-4AB82505E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2444216-72B2-57F2-0470-C39F0E8CB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09B7-7243-4D5B-9A19-F0F4E37A4B08}" type="datetimeFigureOut">
              <a:rPr lang="pt-BR" smtClean="0"/>
              <a:t>26/09/2025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3172D64-473E-8CF6-FB9A-E995DB27F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DA9EF57-5B6A-F1EF-4E9D-F5D8E1182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DBF66-E0F8-4DC9-82C7-7BD7A50D5C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849622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F2F08A-3445-E006-E777-ABB28E273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2BDA970-1017-DEBD-4DD8-D83C55D84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09B7-7243-4D5B-9A19-F0F4E37A4B08}" type="datetimeFigureOut">
              <a:rPr lang="pt-BR" smtClean="0"/>
              <a:t>26/09/2025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6CB25D2-9682-58D9-21FF-D03580F14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95DD759-62E5-45C6-2780-49B8084AD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DBF66-E0F8-4DC9-82C7-7BD7A50D5C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326530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971A13C-3FEC-AD66-CB7B-C362713EC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09B7-7243-4D5B-9A19-F0F4E37A4B08}" type="datetimeFigureOut">
              <a:rPr lang="pt-BR" smtClean="0"/>
              <a:t>26/09/2025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66C58CD-8A9E-E022-0AF6-996F6D277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04A6637-F834-792D-B488-FA47AD541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DBF66-E0F8-4DC9-82C7-7BD7A50D5C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6076320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F2AD2-433E-4840-D9E5-E5DA7F460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960E54D-99F9-B6CF-9F06-DA7AD28CC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A38BA80-E3BA-691B-813B-8D7B0A0A3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D647AC-7437-85EB-015B-05FCD467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09B7-7243-4D5B-9A19-F0F4E37A4B08}" type="datetimeFigureOut">
              <a:rPr lang="pt-BR" smtClean="0"/>
              <a:t>26/09/2025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37FAA8B-BE8B-4CD9-9DF2-F9C21E253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65A3A99-D660-44F9-EF1B-2CDC2D479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DBF66-E0F8-4DC9-82C7-7BD7A50D5C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2755649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78970-2FE7-6377-EF34-036BACB66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190ECBC-76E2-3963-8F72-795426BEEB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2F35A35-9F11-04BE-5C88-906222902B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2AFA409-1A30-798F-470C-89F2F4A26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09B7-7243-4D5B-9A19-F0F4E37A4B08}" type="datetimeFigureOut">
              <a:rPr lang="pt-BR" smtClean="0"/>
              <a:t>26/09/2025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E7A214-31E8-671A-9A15-ACB46B657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CFDFB55-2CCB-D685-2062-129A34EB2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DBF66-E0F8-4DC9-82C7-7BD7A50D5C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4876011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7AB6997-120B-E14F-AE8F-A3AD2C1DF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241F1C9-FF41-111C-C6D3-60C1BC94B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671AD0-1C5A-6558-C65B-1537830F7F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C509B7-7243-4D5B-9A19-F0F4E37A4B08}" type="datetimeFigureOut">
              <a:rPr lang="pt-BR" smtClean="0"/>
              <a:t>26/09/2025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A37CFC-D75A-D1CA-DF82-708DD79B2D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8C9EE1-A40C-2DB2-C854-A66E26C70F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EDBF66-E0F8-4DC9-82C7-7BD7A50D5C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103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8.png"/><Relationship Id="rId7" Type="http://schemas.openxmlformats.org/officeDocument/2006/relationships/image" Target="../media/image24.png"/><Relationship Id="rId12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52.png"/><Relationship Id="rId4" Type="http://schemas.openxmlformats.org/officeDocument/2006/relationships/image" Target="../media/image49.png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4.png"/><Relationship Id="rId10" Type="http://schemas.openxmlformats.org/officeDocument/2006/relationships/image" Target="../media/image53.png"/><Relationship Id="rId4" Type="http://schemas.openxmlformats.org/officeDocument/2006/relationships/image" Target="../media/image50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1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10" Type="http://schemas.openxmlformats.org/officeDocument/2006/relationships/image" Target="../media/image260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F1C99-0D31-4453-C774-E5A3921CE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910015D2-B189-F964-436C-C1243748B5E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74C3818A-6206-C014-7A5E-34C807AD7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E2DC50DD-30F7-B36B-1EA3-2DA1EAC6E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3654563" y="3136422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C60F0C8A-BCED-4AC5-A752-AC2ED765F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6126" y="-342900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180CF77-1DD2-61FA-7CD6-F3BD10D77E78}"/>
              </a:ext>
            </a:extLst>
          </p:cNvPr>
          <p:cNvSpPr txBox="1"/>
          <p:nvPr/>
        </p:nvSpPr>
        <p:spPr>
          <a:xfrm>
            <a:off x="770423" y="1474134"/>
            <a:ext cx="3424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Aula 022|3</a:t>
            </a:r>
            <a:r>
              <a:rPr lang="pt-BR" sz="32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Ano</a:t>
            </a:r>
            <a:endParaRPr lang="pt-BR" sz="3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EA479C13-B887-846F-CC6F-C634B4A5C5AB}"/>
              </a:ext>
            </a:extLst>
          </p:cNvPr>
          <p:cNvSpPr/>
          <p:nvPr/>
        </p:nvSpPr>
        <p:spPr>
          <a:xfrm>
            <a:off x="626724" y="1474134"/>
            <a:ext cx="3390915" cy="578702"/>
          </a:xfrm>
          <a:prstGeom prst="roundRect">
            <a:avLst>
              <a:gd name="adj" fmla="val 2546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98E32F2-841B-84F6-EB8E-5CE572CD6716}"/>
              </a:ext>
            </a:extLst>
          </p:cNvPr>
          <p:cNvSpPr txBox="1"/>
          <p:nvPr/>
        </p:nvSpPr>
        <p:spPr>
          <a:xfrm>
            <a:off x="464800" y="2541140"/>
            <a:ext cx="7209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Geometria Analítica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A6AAA69F-D302-E1FA-7CA2-CBD46F1F4EA4}"/>
              </a:ext>
            </a:extLst>
          </p:cNvPr>
          <p:cNvSpPr txBox="1">
            <a:spLocks/>
          </p:cNvSpPr>
          <p:nvPr/>
        </p:nvSpPr>
        <p:spPr>
          <a:xfrm>
            <a:off x="472599" y="3338818"/>
            <a:ext cx="7659030" cy="46813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Equação fundamental da reta.</a:t>
            </a:r>
          </a:p>
        </p:txBody>
      </p:sp>
    </p:spTree>
    <p:extLst>
      <p:ext uri="{BB962C8B-B14F-4D97-AF65-F5344CB8AC3E}">
        <p14:creationId xmlns:p14="http://schemas.microsoft.com/office/powerpoint/2010/main" val="580384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1899514" y="1457909"/>
            <a:ext cx="8392972" cy="629933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Representação Gráfica da equação da reta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D20B9F1-426A-4ADD-2DFD-506F8403CD7D}"/>
              </a:ext>
            </a:extLst>
          </p:cNvPr>
          <p:cNvSpPr/>
          <p:nvPr/>
        </p:nvSpPr>
        <p:spPr>
          <a:xfrm>
            <a:off x="2932929" y="2765657"/>
            <a:ext cx="2864331" cy="3193877"/>
          </a:xfrm>
          <a:prstGeom prst="roundRect">
            <a:avLst>
              <a:gd name="adj" fmla="val 3018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C6F4209-A826-9A10-E7FD-21D8FE575EA6}"/>
              </a:ext>
            </a:extLst>
          </p:cNvPr>
          <p:cNvSpPr/>
          <p:nvPr/>
        </p:nvSpPr>
        <p:spPr>
          <a:xfrm>
            <a:off x="2932929" y="2746513"/>
            <a:ext cx="2864331" cy="22632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4B0F18CB-3A1F-05ED-A1DD-81D53E12F6CC}"/>
              </a:ext>
            </a:extLst>
          </p:cNvPr>
          <p:cNvSpPr/>
          <p:nvPr/>
        </p:nvSpPr>
        <p:spPr>
          <a:xfrm>
            <a:off x="6517243" y="2760842"/>
            <a:ext cx="2864331" cy="3193877"/>
          </a:xfrm>
          <a:prstGeom prst="roundRect">
            <a:avLst>
              <a:gd name="adj" fmla="val 3018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22E1BA65-DC24-4FF8-C967-CDA68EB50AB4}"/>
              </a:ext>
            </a:extLst>
          </p:cNvPr>
          <p:cNvSpPr/>
          <p:nvPr/>
        </p:nvSpPr>
        <p:spPr>
          <a:xfrm>
            <a:off x="6517243" y="2741698"/>
            <a:ext cx="2864331" cy="22632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0CD304BE-C977-1BE4-0271-A6BE86BF11A8}"/>
                  </a:ext>
                </a:extLst>
              </p:cNvPr>
              <p:cNvSpPr txBox="1"/>
              <p:nvPr/>
            </p:nvSpPr>
            <p:spPr>
              <a:xfrm>
                <a:off x="3266863" y="5156993"/>
                <a:ext cx="2113319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t-BR" sz="2400">
                        <a:latin typeface="Cambria Math"/>
                      </a:rPr>
                      <m:t>m</m:t>
                    </m:r>
                    <m:r>
                      <a:rPr lang="pt-BR" sz="24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pt-BR" sz="2400">
                        <a:latin typeface="Cambria Math"/>
                      </a:rPr>
                      <m:t>tg</m:t>
                    </m:r>
                    <m:r>
                      <a:rPr lang="pt-BR" sz="240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pt-BR" sz="2400">
                        <a:latin typeface="Cambria Math"/>
                        <a:ea typeface="Cambria Math"/>
                      </a:rPr>
                      <m:t>α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m &gt; 0</a:t>
                </a:r>
              </a:p>
            </p:txBody>
          </p:sp>
        </mc:Choice>
        <mc:Fallback xmlns=""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0CD304BE-C977-1BE4-0271-A6BE86BF1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863" y="5156993"/>
                <a:ext cx="2113319" cy="461665"/>
              </a:xfrm>
              <a:prstGeom prst="rect">
                <a:avLst/>
              </a:prstGeom>
              <a:blipFill>
                <a:blip r:embed="rId3"/>
                <a:stretch>
                  <a:fillRect t="-10526" r="-3458" b="-2894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2DEE185C-0064-967A-ED28-1A78B69420D2}"/>
                  </a:ext>
                </a:extLst>
              </p:cNvPr>
              <p:cNvSpPr txBox="1"/>
              <p:nvPr/>
            </p:nvSpPr>
            <p:spPr>
              <a:xfrm>
                <a:off x="6760588" y="5147749"/>
                <a:ext cx="2377639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t-BR" sz="2400">
                        <a:latin typeface="Cambria Math"/>
                      </a:rPr>
                      <m:t>m</m:t>
                    </m:r>
                    <m:r>
                      <a:rPr lang="pt-BR" sz="24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pt-BR" sz="2400">
                        <a:latin typeface="Cambria Math"/>
                      </a:rPr>
                      <m:t>tg</m:t>
                    </m:r>
                    <m:r>
                      <a:rPr lang="pt-BR" sz="240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pt-BR" sz="2400">
                        <a:latin typeface="Cambria Math"/>
                        <a:ea typeface="Cambria Math"/>
                      </a:rPr>
                      <m:t>α</m:t>
                    </m:r>
                  </m:oMath>
                </a14:m>
                <a:r>
                  <a:rPr lang="pt-BR" sz="2400" dirty="0">
                    <a:ea typeface="Cambria Math"/>
                  </a:rPr>
                  <a:t> </a:t>
                </a:r>
                <a:r>
                  <a:rPr lang="pt-BR" sz="2400" dirty="0"/>
                  <a:t>m &lt; 0</a:t>
                </a:r>
              </a:p>
            </p:txBody>
          </p:sp>
        </mc:Choice>
        <mc:Fallback xmlns="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2DEE185C-0064-967A-ED28-1A78B6942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0588" y="5147749"/>
                <a:ext cx="2377639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D73FBDCE-13BA-2104-C6E3-2B2DEAD3B15D}"/>
              </a:ext>
            </a:extLst>
          </p:cNvPr>
          <p:cNvCxnSpPr>
            <a:cxnSpLocks/>
          </p:cNvCxnSpPr>
          <p:nvPr/>
        </p:nvCxnSpPr>
        <p:spPr>
          <a:xfrm flipV="1">
            <a:off x="3905404" y="3334399"/>
            <a:ext cx="16678" cy="1721195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4FE609D0-F964-1AF0-A557-CA7E00250727}"/>
              </a:ext>
            </a:extLst>
          </p:cNvPr>
          <p:cNvCxnSpPr>
            <a:cxnSpLocks/>
          </p:cNvCxnSpPr>
          <p:nvPr/>
        </p:nvCxnSpPr>
        <p:spPr>
          <a:xfrm>
            <a:off x="3411254" y="4321794"/>
            <a:ext cx="1925558" cy="0"/>
          </a:xfrm>
          <a:prstGeom prst="straightConnector1">
            <a:avLst/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id="{E5393B12-7871-8F3C-D102-FD6C299612F5}"/>
                  </a:ext>
                </a:extLst>
              </p:cNvPr>
              <p:cNvSpPr txBox="1"/>
              <p:nvPr/>
            </p:nvSpPr>
            <p:spPr>
              <a:xfrm>
                <a:off x="4534987" y="3556486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𝒓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id="{E5393B12-7871-8F3C-D102-FD6C299612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987" y="3556486"/>
                <a:ext cx="476812" cy="2954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161AF8DB-BE38-AD81-1D98-24DDBA6AB69F}"/>
              </a:ext>
            </a:extLst>
          </p:cNvPr>
          <p:cNvCxnSpPr>
            <a:cxnSpLocks/>
          </p:cNvCxnSpPr>
          <p:nvPr/>
        </p:nvCxnSpPr>
        <p:spPr>
          <a:xfrm flipV="1">
            <a:off x="3539980" y="3531008"/>
            <a:ext cx="1603881" cy="1300605"/>
          </a:xfrm>
          <a:prstGeom prst="straightConnector1">
            <a:avLst/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Arco 50">
            <a:extLst>
              <a:ext uri="{FF2B5EF4-FFF2-40B4-BE49-F238E27FC236}">
                <a16:creationId xmlns:a16="http://schemas.microsoft.com/office/drawing/2014/main" id="{9E995626-2AF0-ED42-3D9E-BA57F9E4C31E}"/>
              </a:ext>
            </a:extLst>
          </p:cNvPr>
          <p:cNvSpPr/>
          <p:nvPr/>
        </p:nvSpPr>
        <p:spPr>
          <a:xfrm rot="1771069">
            <a:off x="4237865" y="4178749"/>
            <a:ext cx="171317" cy="171317"/>
          </a:xfrm>
          <a:prstGeom prst="arc">
            <a:avLst>
              <a:gd name="adj1" fmla="val 15404516"/>
              <a:gd name="adj2" fmla="val 932543"/>
            </a:avLst>
          </a:prstGeom>
          <a:ln>
            <a:solidFill>
              <a:schemeClr val="tx1"/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24E550F4-FAAE-CD5E-378E-BA570C8683F4}"/>
                  </a:ext>
                </a:extLst>
              </p:cNvPr>
              <p:cNvSpPr txBox="1"/>
              <p:nvPr/>
            </p:nvSpPr>
            <p:spPr>
              <a:xfrm>
                <a:off x="4318980" y="4036714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24E550F4-FAAE-CD5E-378E-BA570C8683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980" y="4036714"/>
                <a:ext cx="476812" cy="2954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CaixaDeTexto 53">
                <a:extLst>
                  <a:ext uri="{FF2B5EF4-FFF2-40B4-BE49-F238E27FC236}">
                    <a16:creationId xmlns:a16="http://schemas.microsoft.com/office/drawing/2014/main" id="{02919244-DB8D-9247-3865-C5628C9E3932}"/>
                  </a:ext>
                </a:extLst>
              </p:cNvPr>
              <p:cNvSpPr txBox="1"/>
              <p:nvPr/>
            </p:nvSpPr>
            <p:spPr>
              <a:xfrm>
                <a:off x="3547362" y="3513229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𝒚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54" name="CaixaDeTexto 53">
                <a:extLst>
                  <a:ext uri="{FF2B5EF4-FFF2-40B4-BE49-F238E27FC236}">
                    <a16:creationId xmlns:a16="http://schemas.microsoft.com/office/drawing/2014/main" id="{02919244-DB8D-9247-3865-C5628C9E3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362" y="3513229"/>
                <a:ext cx="476812" cy="2954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CaixaDeTexto 54">
                <a:extLst>
                  <a:ext uri="{FF2B5EF4-FFF2-40B4-BE49-F238E27FC236}">
                    <a16:creationId xmlns:a16="http://schemas.microsoft.com/office/drawing/2014/main" id="{06263BC9-E0C5-7EFB-4AD4-16FC9C66EBC8}"/>
                  </a:ext>
                </a:extLst>
              </p:cNvPr>
              <p:cNvSpPr txBox="1"/>
              <p:nvPr/>
            </p:nvSpPr>
            <p:spPr>
              <a:xfrm>
                <a:off x="4860000" y="4303355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𝒙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55" name="CaixaDeTexto 54">
                <a:extLst>
                  <a:ext uri="{FF2B5EF4-FFF2-40B4-BE49-F238E27FC236}">
                    <a16:creationId xmlns:a16="http://schemas.microsoft.com/office/drawing/2014/main" id="{06263BC9-E0C5-7EFB-4AD4-16FC9C66EB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00" y="4303355"/>
                <a:ext cx="476812" cy="2954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CaixaDeTexto 55">
                <a:extLst>
                  <a:ext uri="{FF2B5EF4-FFF2-40B4-BE49-F238E27FC236}">
                    <a16:creationId xmlns:a16="http://schemas.microsoft.com/office/drawing/2014/main" id="{C27DBDA3-B072-9974-1658-C23291421569}"/>
                  </a:ext>
                </a:extLst>
              </p:cNvPr>
              <p:cNvSpPr txBox="1"/>
              <p:nvPr/>
            </p:nvSpPr>
            <p:spPr>
              <a:xfrm>
                <a:off x="3593164" y="4298463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56" name="CaixaDeTexto 55">
                <a:extLst>
                  <a:ext uri="{FF2B5EF4-FFF2-40B4-BE49-F238E27FC236}">
                    <a16:creationId xmlns:a16="http://schemas.microsoft.com/office/drawing/2014/main" id="{C27DBDA3-B072-9974-1658-C23291421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164" y="4298463"/>
                <a:ext cx="476812" cy="2954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CaixaDeTexto 60">
                <a:extLst>
                  <a:ext uri="{FF2B5EF4-FFF2-40B4-BE49-F238E27FC236}">
                    <a16:creationId xmlns:a16="http://schemas.microsoft.com/office/drawing/2014/main" id="{10E5CD5A-D938-B21E-DC3C-122CC9316BC5}"/>
                  </a:ext>
                </a:extLst>
              </p:cNvPr>
              <p:cNvSpPr txBox="1"/>
              <p:nvPr/>
            </p:nvSpPr>
            <p:spPr>
              <a:xfrm>
                <a:off x="3792079" y="4458649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𝒏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1" name="CaixaDeTexto 60">
                <a:extLst>
                  <a:ext uri="{FF2B5EF4-FFF2-40B4-BE49-F238E27FC236}">
                    <a16:creationId xmlns:a16="http://schemas.microsoft.com/office/drawing/2014/main" id="{10E5CD5A-D938-B21E-DC3C-122CC9316B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2079" y="4458649"/>
                <a:ext cx="476812" cy="29546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Conector de Seta Reta 64">
            <a:extLst>
              <a:ext uri="{FF2B5EF4-FFF2-40B4-BE49-F238E27FC236}">
                <a16:creationId xmlns:a16="http://schemas.microsoft.com/office/drawing/2014/main" id="{E2EF4709-1F0E-B04E-4194-C133FBEB1E02}"/>
              </a:ext>
            </a:extLst>
          </p:cNvPr>
          <p:cNvCxnSpPr>
            <a:cxnSpLocks/>
          </p:cNvCxnSpPr>
          <p:nvPr/>
        </p:nvCxnSpPr>
        <p:spPr>
          <a:xfrm flipV="1">
            <a:off x="7620432" y="3267192"/>
            <a:ext cx="16678" cy="1721195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ector de Seta Reta 66">
            <a:extLst>
              <a:ext uri="{FF2B5EF4-FFF2-40B4-BE49-F238E27FC236}">
                <a16:creationId xmlns:a16="http://schemas.microsoft.com/office/drawing/2014/main" id="{2EC9F8AC-AF9C-2BE4-C5A6-840807F35DC7}"/>
              </a:ext>
            </a:extLst>
          </p:cNvPr>
          <p:cNvCxnSpPr>
            <a:cxnSpLocks/>
          </p:cNvCxnSpPr>
          <p:nvPr/>
        </p:nvCxnSpPr>
        <p:spPr>
          <a:xfrm>
            <a:off x="7126282" y="4254587"/>
            <a:ext cx="1925558" cy="0"/>
          </a:xfrm>
          <a:prstGeom prst="straightConnector1">
            <a:avLst/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ector de Seta Reta 67">
            <a:extLst>
              <a:ext uri="{FF2B5EF4-FFF2-40B4-BE49-F238E27FC236}">
                <a16:creationId xmlns:a16="http://schemas.microsoft.com/office/drawing/2014/main" id="{7752CFA4-8F9D-BEAF-53AC-3ED95BEEA080}"/>
              </a:ext>
            </a:extLst>
          </p:cNvPr>
          <p:cNvCxnSpPr>
            <a:cxnSpLocks/>
          </p:cNvCxnSpPr>
          <p:nvPr/>
        </p:nvCxnSpPr>
        <p:spPr>
          <a:xfrm flipH="1" flipV="1">
            <a:off x="7254938" y="3609215"/>
            <a:ext cx="1310910" cy="1010156"/>
          </a:xfrm>
          <a:prstGeom prst="straightConnector1">
            <a:avLst/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CaixaDeTexto 71">
                <a:extLst>
                  <a:ext uri="{FF2B5EF4-FFF2-40B4-BE49-F238E27FC236}">
                    <a16:creationId xmlns:a16="http://schemas.microsoft.com/office/drawing/2014/main" id="{7EEF562C-908B-6798-7907-0A83A54C47BE}"/>
                  </a:ext>
                </a:extLst>
              </p:cNvPr>
              <p:cNvSpPr txBox="1"/>
              <p:nvPr/>
            </p:nvSpPr>
            <p:spPr>
              <a:xfrm>
                <a:off x="7562247" y="3647179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𝒏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2" name="CaixaDeTexto 71">
                <a:extLst>
                  <a:ext uri="{FF2B5EF4-FFF2-40B4-BE49-F238E27FC236}">
                    <a16:creationId xmlns:a16="http://schemas.microsoft.com/office/drawing/2014/main" id="{7EEF562C-908B-6798-7907-0A83A54C47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2247" y="3647179"/>
                <a:ext cx="476812" cy="29546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CaixaDeTexto 72">
                <a:extLst>
                  <a:ext uri="{FF2B5EF4-FFF2-40B4-BE49-F238E27FC236}">
                    <a16:creationId xmlns:a16="http://schemas.microsoft.com/office/drawing/2014/main" id="{5F0C5902-530D-5BFB-2C83-3D780E4CB861}"/>
                  </a:ext>
                </a:extLst>
              </p:cNvPr>
              <p:cNvSpPr txBox="1"/>
              <p:nvPr/>
            </p:nvSpPr>
            <p:spPr>
              <a:xfrm>
                <a:off x="7918429" y="3911316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3" name="CaixaDeTexto 72">
                <a:extLst>
                  <a:ext uri="{FF2B5EF4-FFF2-40B4-BE49-F238E27FC236}">
                    <a16:creationId xmlns:a16="http://schemas.microsoft.com/office/drawing/2014/main" id="{5F0C5902-530D-5BFB-2C83-3D780E4CB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429" y="3911316"/>
                <a:ext cx="476812" cy="29546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CaixaDeTexto 73">
                <a:extLst>
                  <a:ext uri="{FF2B5EF4-FFF2-40B4-BE49-F238E27FC236}">
                    <a16:creationId xmlns:a16="http://schemas.microsoft.com/office/drawing/2014/main" id="{F98BC495-0D6B-5C73-A08C-170E261EA039}"/>
                  </a:ext>
                </a:extLst>
              </p:cNvPr>
              <p:cNvSpPr txBox="1"/>
              <p:nvPr/>
            </p:nvSpPr>
            <p:spPr>
              <a:xfrm>
                <a:off x="7279902" y="3148275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𝒚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4" name="CaixaDeTexto 73">
                <a:extLst>
                  <a:ext uri="{FF2B5EF4-FFF2-40B4-BE49-F238E27FC236}">
                    <a16:creationId xmlns:a16="http://schemas.microsoft.com/office/drawing/2014/main" id="{F98BC495-0D6B-5C73-A08C-170E261EA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9902" y="3148275"/>
                <a:ext cx="476812" cy="2954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CaixaDeTexto 74">
                <a:extLst>
                  <a:ext uri="{FF2B5EF4-FFF2-40B4-BE49-F238E27FC236}">
                    <a16:creationId xmlns:a16="http://schemas.microsoft.com/office/drawing/2014/main" id="{936AFF8F-714B-FCBC-5F51-3829766ACE09}"/>
                  </a:ext>
                </a:extLst>
              </p:cNvPr>
              <p:cNvSpPr txBox="1"/>
              <p:nvPr/>
            </p:nvSpPr>
            <p:spPr>
              <a:xfrm>
                <a:off x="8734666" y="4233867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𝒙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5" name="CaixaDeTexto 74">
                <a:extLst>
                  <a:ext uri="{FF2B5EF4-FFF2-40B4-BE49-F238E27FC236}">
                    <a16:creationId xmlns:a16="http://schemas.microsoft.com/office/drawing/2014/main" id="{936AFF8F-714B-FCBC-5F51-3829766AC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4666" y="4233867"/>
                <a:ext cx="476812" cy="2954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CaixaDeTexto 75">
                <a:extLst>
                  <a:ext uri="{FF2B5EF4-FFF2-40B4-BE49-F238E27FC236}">
                    <a16:creationId xmlns:a16="http://schemas.microsoft.com/office/drawing/2014/main" id="{0C9058E4-F3EC-8988-A4C3-DB217C4BE05E}"/>
                  </a:ext>
                </a:extLst>
              </p:cNvPr>
              <p:cNvSpPr txBox="1"/>
              <p:nvPr/>
            </p:nvSpPr>
            <p:spPr>
              <a:xfrm>
                <a:off x="7294529" y="4206782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6" name="CaixaDeTexto 75">
                <a:extLst>
                  <a:ext uri="{FF2B5EF4-FFF2-40B4-BE49-F238E27FC236}">
                    <a16:creationId xmlns:a16="http://schemas.microsoft.com/office/drawing/2014/main" id="{0C9058E4-F3EC-8988-A4C3-DB217C4BE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4529" y="4206782"/>
                <a:ext cx="476812" cy="29546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Arco 76">
            <a:extLst>
              <a:ext uri="{FF2B5EF4-FFF2-40B4-BE49-F238E27FC236}">
                <a16:creationId xmlns:a16="http://schemas.microsoft.com/office/drawing/2014/main" id="{4B2FC9F5-F156-96A9-8882-61DF624B182F}"/>
              </a:ext>
            </a:extLst>
          </p:cNvPr>
          <p:cNvSpPr/>
          <p:nvPr/>
        </p:nvSpPr>
        <p:spPr>
          <a:xfrm rot="19800000">
            <a:off x="7968221" y="4153218"/>
            <a:ext cx="256096" cy="256096"/>
          </a:xfrm>
          <a:prstGeom prst="arc">
            <a:avLst>
              <a:gd name="adj1" fmla="val 15404516"/>
              <a:gd name="adj2" fmla="val 932543"/>
            </a:avLst>
          </a:prstGeom>
          <a:ln>
            <a:solidFill>
              <a:schemeClr val="tx1"/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463147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5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000"/>
                            </p:stCondLst>
                            <p:childTnLst>
                              <p:par>
                                <p:cTn id="1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0"/>
                            </p:stCondLst>
                            <p:childTnLst>
                              <p:par>
                                <p:cTn id="1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 animBg="1"/>
      <p:bldP spid="3" grpId="0" animBg="1"/>
      <p:bldP spid="11" grpId="0" animBg="1"/>
      <p:bldP spid="12" grpId="0" animBg="1"/>
      <p:bldP spid="14" grpId="0" animBg="1"/>
      <p:bldP spid="19" grpId="0" animBg="1"/>
      <p:bldP spid="27" grpId="0"/>
      <p:bldP spid="51" grpId="0" animBg="1"/>
      <p:bldP spid="52" grpId="0"/>
      <p:bldP spid="54" grpId="0"/>
      <p:bldP spid="55" grpId="0"/>
      <p:bldP spid="56" grpId="0"/>
      <p:bldP spid="61" grpId="0"/>
      <p:bldP spid="72" grpId="0"/>
      <p:bldP spid="73" grpId="0"/>
      <p:bldP spid="74" grpId="0"/>
      <p:bldP spid="75" grpId="0"/>
      <p:bldP spid="76" grpId="0"/>
      <p:bldP spid="7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3787136" y="1457909"/>
            <a:ext cx="4617729" cy="629933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Gráfico da função afim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D20B9F1-426A-4ADD-2DFD-506F8403CD7D}"/>
              </a:ext>
            </a:extLst>
          </p:cNvPr>
          <p:cNvSpPr/>
          <p:nvPr/>
        </p:nvSpPr>
        <p:spPr>
          <a:xfrm>
            <a:off x="2932929" y="2765657"/>
            <a:ext cx="2864331" cy="3193877"/>
          </a:xfrm>
          <a:prstGeom prst="roundRect">
            <a:avLst>
              <a:gd name="adj" fmla="val 3018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C6F4209-A826-9A10-E7FD-21D8FE575EA6}"/>
              </a:ext>
            </a:extLst>
          </p:cNvPr>
          <p:cNvSpPr/>
          <p:nvPr/>
        </p:nvSpPr>
        <p:spPr>
          <a:xfrm>
            <a:off x="2932929" y="2746513"/>
            <a:ext cx="2864331" cy="22632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4B0F18CB-3A1F-05ED-A1DD-81D53E12F6CC}"/>
              </a:ext>
            </a:extLst>
          </p:cNvPr>
          <p:cNvSpPr/>
          <p:nvPr/>
        </p:nvSpPr>
        <p:spPr>
          <a:xfrm>
            <a:off x="6517243" y="2760842"/>
            <a:ext cx="2864331" cy="3193877"/>
          </a:xfrm>
          <a:prstGeom prst="roundRect">
            <a:avLst>
              <a:gd name="adj" fmla="val 3018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22E1BA65-DC24-4FF8-C967-CDA68EB50AB4}"/>
              </a:ext>
            </a:extLst>
          </p:cNvPr>
          <p:cNvSpPr/>
          <p:nvPr/>
        </p:nvSpPr>
        <p:spPr>
          <a:xfrm>
            <a:off x="6517243" y="2741698"/>
            <a:ext cx="2864331" cy="22632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CD304BE-C977-1BE4-0271-A6BE86BF11A8}"/>
              </a:ext>
            </a:extLst>
          </p:cNvPr>
          <p:cNvSpPr txBox="1"/>
          <p:nvPr/>
        </p:nvSpPr>
        <p:spPr>
          <a:xfrm>
            <a:off x="3122878" y="5156993"/>
            <a:ext cx="24844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&gt; 0 f é crescente</a:t>
            </a:r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D73FBDCE-13BA-2104-C6E3-2B2DEAD3B15D}"/>
              </a:ext>
            </a:extLst>
          </p:cNvPr>
          <p:cNvCxnSpPr>
            <a:cxnSpLocks/>
          </p:cNvCxnSpPr>
          <p:nvPr/>
        </p:nvCxnSpPr>
        <p:spPr>
          <a:xfrm flipV="1">
            <a:off x="3905404" y="3334399"/>
            <a:ext cx="16678" cy="1721195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4FE609D0-F964-1AF0-A557-CA7E00250727}"/>
              </a:ext>
            </a:extLst>
          </p:cNvPr>
          <p:cNvCxnSpPr>
            <a:cxnSpLocks/>
          </p:cNvCxnSpPr>
          <p:nvPr/>
        </p:nvCxnSpPr>
        <p:spPr>
          <a:xfrm>
            <a:off x="3411254" y="4321794"/>
            <a:ext cx="1925558" cy="0"/>
          </a:xfrm>
          <a:prstGeom prst="straightConnector1">
            <a:avLst/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id="{E5393B12-7871-8F3C-D102-FD6C299612F5}"/>
                  </a:ext>
                </a:extLst>
              </p:cNvPr>
              <p:cNvSpPr txBox="1"/>
              <p:nvPr/>
            </p:nvSpPr>
            <p:spPr>
              <a:xfrm>
                <a:off x="4980117" y="3483774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𝒇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id="{E5393B12-7871-8F3C-D102-FD6C299612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117" y="3483774"/>
                <a:ext cx="476812" cy="295466"/>
              </a:xfrm>
              <a:prstGeom prst="rect">
                <a:avLst/>
              </a:prstGeom>
              <a:blipFill>
                <a:blip r:embed="rId3"/>
                <a:stretch>
                  <a:fillRect b="-20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161AF8DB-BE38-AD81-1D98-24DDBA6AB69F}"/>
              </a:ext>
            </a:extLst>
          </p:cNvPr>
          <p:cNvCxnSpPr>
            <a:cxnSpLocks/>
          </p:cNvCxnSpPr>
          <p:nvPr/>
        </p:nvCxnSpPr>
        <p:spPr>
          <a:xfrm flipV="1">
            <a:off x="3539980" y="3531008"/>
            <a:ext cx="1603881" cy="1300605"/>
          </a:xfrm>
          <a:prstGeom prst="straightConnector1">
            <a:avLst/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Arco 50">
            <a:extLst>
              <a:ext uri="{FF2B5EF4-FFF2-40B4-BE49-F238E27FC236}">
                <a16:creationId xmlns:a16="http://schemas.microsoft.com/office/drawing/2014/main" id="{9E995626-2AF0-ED42-3D9E-BA57F9E4C31E}"/>
              </a:ext>
            </a:extLst>
          </p:cNvPr>
          <p:cNvSpPr/>
          <p:nvPr/>
        </p:nvSpPr>
        <p:spPr>
          <a:xfrm rot="1771069">
            <a:off x="4237865" y="4178749"/>
            <a:ext cx="171317" cy="171317"/>
          </a:xfrm>
          <a:prstGeom prst="arc">
            <a:avLst>
              <a:gd name="adj1" fmla="val 15404516"/>
              <a:gd name="adj2" fmla="val 932543"/>
            </a:avLst>
          </a:prstGeom>
          <a:ln>
            <a:solidFill>
              <a:schemeClr val="tx1"/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24E550F4-FAAE-CD5E-378E-BA570C8683F4}"/>
                  </a:ext>
                </a:extLst>
              </p:cNvPr>
              <p:cNvSpPr txBox="1"/>
              <p:nvPr/>
            </p:nvSpPr>
            <p:spPr>
              <a:xfrm>
                <a:off x="4318980" y="4036714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24E550F4-FAAE-CD5E-378E-BA570C8683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980" y="4036714"/>
                <a:ext cx="476812" cy="2954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CaixaDeTexto 53">
                <a:extLst>
                  <a:ext uri="{FF2B5EF4-FFF2-40B4-BE49-F238E27FC236}">
                    <a16:creationId xmlns:a16="http://schemas.microsoft.com/office/drawing/2014/main" id="{02919244-DB8D-9247-3865-C5628C9E3932}"/>
                  </a:ext>
                </a:extLst>
              </p:cNvPr>
              <p:cNvSpPr txBox="1"/>
              <p:nvPr/>
            </p:nvSpPr>
            <p:spPr>
              <a:xfrm>
                <a:off x="3547362" y="3513229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𝒚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54" name="CaixaDeTexto 53">
                <a:extLst>
                  <a:ext uri="{FF2B5EF4-FFF2-40B4-BE49-F238E27FC236}">
                    <a16:creationId xmlns:a16="http://schemas.microsoft.com/office/drawing/2014/main" id="{02919244-DB8D-9247-3865-C5628C9E3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362" y="3513229"/>
                <a:ext cx="476812" cy="2954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CaixaDeTexto 54">
                <a:extLst>
                  <a:ext uri="{FF2B5EF4-FFF2-40B4-BE49-F238E27FC236}">
                    <a16:creationId xmlns:a16="http://schemas.microsoft.com/office/drawing/2014/main" id="{06263BC9-E0C5-7EFB-4AD4-16FC9C66EBC8}"/>
                  </a:ext>
                </a:extLst>
              </p:cNvPr>
              <p:cNvSpPr txBox="1"/>
              <p:nvPr/>
            </p:nvSpPr>
            <p:spPr>
              <a:xfrm>
                <a:off x="4860000" y="4303355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𝒙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55" name="CaixaDeTexto 54">
                <a:extLst>
                  <a:ext uri="{FF2B5EF4-FFF2-40B4-BE49-F238E27FC236}">
                    <a16:creationId xmlns:a16="http://schemas.microsoft.com/office/drawing/2014/main" id="{06263BC9-E0C5-7EFB-4AD4-16FC9C66EB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00" y="4303355"/>
                <a:ext cx="476812" cy="2954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CaixaDeTexto 55">
                <a:extLst>
                  <a:ext uri="{FF2B5EF4-FFF2-40B4-BE49-F238E27FC236}">
                    <a16:creationId xmlns:a16="http://schemas.microsoft.com/office/drawing/2014/main" id="{C27DBDA3-B072-9974-1658-C23291421569}"/>
                  </a:ext>
                </a:extLst>
              </p:cNvPr>
              <p:cNvSpPr txBox="1"/>
              <p:nvPr/>
            </p:nvSpPr>
            <p:spPr>
              <a:xfrm>
                <a:off x="3593164" y="4298463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56" name="CaixaDeTexto 55">
                <a:extLst>
                  <a:ext uri="{FF2B5EF4-FFF2-40B4-BE49-F238E27FC236}">
                    <a16:creationId xmlns:a16="http://schemas.microsoft.com/office/drawing/2014/main" id="{C27DBDA3-B072-9974-1658-C23291421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164" y="4298463"/>
                <a:ext cx="476812" cy="2954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CaixaDeTexto 60">
                <a:extLst>
                  <a:ext uri="{FF2B5EF4-FFF2-40B4-BE49-F238E27FC236}">
                    <a16:creationId xmlns:a16="http://schemas.microsoft.com/office/drawing/2014/main" id="{10E5CD5A-D938-B21E-DC3C-122CC9316BC5}"/>
                  </a:ext>
                </a:extLst>
              </p:cNvPr>
              <p:cNvSpPr txBox="1"/>
              <p:nvPr/>
            </p:nvSpPr>
            <p:spPr>
              <a:xfrm>
                <a:off x="3792079" y="4458649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𝒃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1" name="CaixaDeTexto 60">
                <a:extLst>
                  <a:ext uri="{FF2B5EF4-FFF2-40B4-BE49-F238E27FC236}">
                    <a16:creationId xmlns:a16="http://schemas.microsoft.com/office/drawing/2014/main" id="{10E5CD5A-D938-B21E-DC3C-122CC9316B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2079" y="4458649"/>
                <a:ext cx="476812" cy="2954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Conector de Seta Reta 64">
            <a:extLst>
              <a:ext uri="{FF2B5EF4-FFF2-40B4-BE49-F238E27FC236}">
                <a16:creationId xmlns:a16="http://schemas.microsoft.com/office/drawing/2014/main" id="{E2EF4709-1F0E-B04E-4194-C133FBEB1E02}"/>
              </a:ext>
            </a:extLst>
          </p:cNvPr>
          <p:cNvCxnSpPr>
            <a:cxnSpLocks/>
          </p:cNvCxnSpPr>
          <p:nvPr/>
        </p:nvCxnSpPr>
        <p:spPr>
          <a:xfrm flipV="1">
            <a:off x="7620432" y="3267192"/>
            <a:ext cx="16678" cy="1721195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ector de Seta Reta 66">
            <a:extLst>
              <a:ext uri="{FF2B5EF4-FFF2-40B4-BE49-F238E27FC236}">
                <a16:creationId xmlns:a16="http://schemas.microsoft.com/office/drawing/2014/main" id="{2EC9F8AC-AF9C-2BE4-C5A6-840807F35DC7}"/>
              </a:ext>
            </a:extLst>
          </p:cNvPr>
          <p:cNvCxnSpPr>
            <a:cxnSpLocks/>
          </p:cNvCxnSpPr>
          <p:nvPr/>
        </p:nvCxnSpPr>
        <p:spPr>
          <a:xfrm>
            <a:off x="7126282" y="4254587"/>
            <a:ext cx="1925558" cy="0"/>
          </a:xfrm>
          <a:prstGeom prst="straightConnector1">
            <a:avLst/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ector de Seta Reta 67">
            <a:extLst>
              <a:ext uri="{FF2B5EF4-FFF2-40B4-BE49-F238E27FC236}">
                <a16:creationId xmlns:a16="http://schemas.microsoft.com/office/drawing/2014/main" id="{7752CFA4-8F9D-BEAF-53AC-3ED95BEEA080}"/>
              </a:ext>
            </a:extLst>
          </p:cNvPr>
          <p:cNvCxnSpPr>
            <a:cxnSpLocks/>
          </p:cNvCxnSpPr>
          <p:nvPr/>
        </p:nvCxnSpPr>
        <p:spPr>
          <a:xfrm flipH="1" flipV="1">
            <a:off x="7254938" y="3609215"/>
            <a:ext cx="1310910" cy="1010156"/>
          </a:xfrm>
          <a:prstGeom prst="straightConnector1">
            <a:avLst/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CaixaDeTexto 71">
                <a:extLst>
                  <a:ext uri="{FF2B5EF4-FFF2-40B4-BE49-F238E27FC236}">
                    <a16:creationId xmlns:a16="http://schemas.microsoft.com/office/drawing/2014/main" id="{7EEF562C-908B-6798-7907-0A83A54C47BE}"/>
                  </a:ext>
                </a:extLst>
              </p:cNvPr>
              <p:cNvSpPr txBox="1"/>
              <p:nvPr/>
            </p:nvSpPr>
            <p:spPr>
              <a:xfrm>
                <a:off x="7528589" y="3702177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𝒃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2" name="CaixaDeTexto 71">
                <a:extLst>
                  <a:ext uri="{FF2B5EF4-FFF2-40B4-BE49-F238E27FC236}">
                    <a16:creationId xmlns:a16="http://schemas.microsoft.com/office/drawing/2014/main" id="{7EEF562C-908B-6798-7907-0A83A54C47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8589" y="3702177"/>
                <a:ext cx="476812" cy="2954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CaixaDeTexto 72">
                <a:extLst>
                  <a:ext uri="{FF2B5EF4-FFF2-40B4-BE49-F238E27FC236}">
                    <a16:creationId xmlns:a16="http://schemas.microsoft.com/office/drawing/2014/main" id="{5F0C5902-530D-5BFB-2C83-3D780E4CB861}"/>
                  </a:ext>
                </a:extLst>
              </p:cNvPr>
              <p:cNvSpPr txBox="1"/>
              <p:nvPr/>
            </p:nvSpPr>
            <p:spPr>
              <a:xfrm>
                <a:off x="7918429" y="3911316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3" name="CaixaDeTexto 72">
                <a:extLst>
                  <a:ext uri="{FF2B5EF4-FFF2-40B4-BE49-F238E27FC236}">
                    <a16:creationId xmlns:a16="http://schemas.microsoft.com/office/drawing/2014/main" id="{5F0C5902-530D-5BFB-2C83-3D780E4CB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429" y="3911316"/>
                <a:ext cx="476812" cy="2954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CaixaDeTexto 73">
                <a:extLst>
                  <a:ext uri="{FF2B5EF4-FFF2-40B4-BE49-F238E27FC236}">
                    <a16:creationId xmlns:a16="http://schemas.microsoft.com/office/drawing/2014/main" id="{F98BC495-0D6B-5C73-A08C-170E261EA039}"/>
                  </a:ext>
                </a:extLst>
              </p:cNvPr>
              <p:cNvSpPr txBox="1"/>
              <p:nvPr/>
            </p:nvSpPr>
            <p:spPr>
              <a:xfrm>
                <a:off x="7279902" y="3148275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𝒚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4" name="CaixaDeTexto 73">
                <a:extLst>
                  <a:ext uri="{FF2B5EF4-FFF2-40B4-BE49-F238E27FC236}">
                    <a16:creationId xmlns:a16="http://schemas.microsoft.com/office/drawing/2014/main" id="{F98BC495-0D6B-5C73-A08C-170E261EA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9902" y="3148275"/>
                <a:ext cx="476812" cy="2954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CaixaDeTexto 74">
                <a:extLst>
                  <a:ext uri="{FF2B5EF4-FFF2-40B4-BE49-F238E27FC236}">
                    <a16:creationId xmlns:a16="http://schemas.microsoft.com/office/drawing/2014/main" id="{936AFF8F-714B-FCBC-5F51-3829766ACE09}"/>
                  </a:ext>
                </a:extLst>
              </p:cNvPr>
              <p:cNvSpPr txBox="1"/>
              <p:nvPr/>
            </p:nvSpPr>
            <p:spPr>
              <a:xfrm>
                <a:off x="8734666" y="4233867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𝒙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5" name="CaixaDeTexto 74">
                <a:extLst>
                  <a:ext uri="{FF2B5EF4-FFF2-40B4-BE49-F238E27FC236}">
                    <a16:creationId xmlns:a16="http://schemas.microsoft.com/office/drawing/2014/main" id="{936AFF8F-714B-FCBC-5F51-3829766AC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4666" y="4233867"/>
                <a:ext cx="476812" cy="2954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CaixaDeTexto 75">
                <a:extLst>
                  <a:ext uri="{FF2B5EF4-FFF2-40B4-BE49-F238E27FC236}">
                    <a16:creationId xmlns:a16="http://schemas.microsoft.com/office/drawing/2014/main" id="{0C9058E4-F3EC-8988-A4C3-DB217C4BE05E}"/>
                  </a:ext>
                </a:extLst>
              </p:cNvPr>
              <p:cNvSpPr txBox="1"/>
              <p:nvPr/>
            </p:nvSpPr>
            <p:spPr>
              <a:xfrm>
                <a:off x="7294529" y="4206782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6" name="CaixaDeTexto 75">
                <a:extLst>
                  <a:ext uri="{FF2B5EF4-FFF2-40B4-BE49-F238E27FC236}">
                    <a16:creationId xmlns:a16="http://schemas.microsoft.com/office/drawing/2014/main" id="{0C9058E4-F3EC-8988-A4C3-DB217C4BE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4529" y="4206782"/>
                <a:ext cx="476812" cy="29546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Arco 76">
            <a:extLst>
              <a:ext uri="{FF2B5EF4-FFF2-40B4-BE49-F238E27FC236}">
                <a16:creationId xmlns:a16="http://schemas.microsoft.com/office/drawing/2014/main" id="{4B2FC9F5-F156-96A9-8882-61DF624B182F}"/>
              </a:ext>
            </a:extLst>
          </p:cNvPr>
          <p:cNvSpPr/>
          <p:nvPr/>
        </p:nvSpPr>
        <p:spPr>
          <a:xfrm rot="19800000">
            <a:off x="7968221" y="4153218"/>
            <a:ext cx="256096" cy="256096"/>
          </a:xfrm>
          <a:prstGeom prst="arc">
            <a:avLst>
              <a:gd name="adj1" fmla="val 15404516"/>
              <a:gd name="adj2" fmla="val 932543"/>
            </a:avLst>
          </a:prstGeom>
          <a:ln>
            <a:solidFill>
              <a:schemeClr val="tx1"/>
            </a:solidFill>
            <a:head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B956F4E-1DB7-3037-A782-DD387989150D}"/>
              </a:ext>
            </a:extLst>
          </p:cNvPr>
          <p:cNvSpPr txBox="1"/>
          <p:nvPr/>
        </p:nvSpPr>
        <p:spPr>
          <a:xfrm>
            <a:off x="6595904" y="5156993"/>
            <a:ext cx="273649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&lt; 0 f é decrescente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F35A088C-51BA-89B9-DFFB-D19167506EA6}"/>
                  </a:ext>
                </a:extLst>
              </p:cNvPr>
              <p:cNvSpPr txBox="1"/>
              <p:nvPr/>
            </p:nvSpPr>
            <p:spPr>
              <a:xfrm>
                <a:off x="6948923" y="3464800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𝒇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F35A088C-51BA-89B9-DFFB-D19167506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923" y="3464800"/>
                <a:ext cx="476812" cy="295466"/>
              </a:xfrm>
              <a:prstGeom prst="rect">
                <a:avLst/>
              </a:prstGeom>
              <a:blipFill>
                <a:blip r:embed="rId3"/>
                <a:stretch>
                  <a:fillRect b="-20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706805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500"/>
                            </p:stCondLst>
                            <p:childTnLst>
                              <p:par>
                                <p:cTn id="1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000"/>
                            </p:stCondLst>
                            <p:childTnLst>
                              <p:par>
                                <p:cTn id="1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0"/>
                            </p:stCondLst>
                            <p:childTnLst>
                              <p:par>
                                <p:cTn id="1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500"/>
                            </p:stCondLst>
                            <p:childTnLst>
                              <p:par>
                                <p:cTn id="1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 animBg="1"/>
      <p:bldP spid="3" grpId="0" animBg="1"/>
      <p:bldP spid="11" grpId="0" animBg="1"/>
      <p:bldP spid="12" grpId="0" animBg="1"/>
      <p:bldP spid="14" grpId="0" animBg="1"/>
      <p:bldP spid="27" grpId="0"/>
      <p:bldP spid="51" grpId="0" animBg="1"/>
      <p:bldP spid="52" grpId="0"/>
      <p:bldP spid="54" grpId="0"/>
      <p:bldP spid="55" grpId="0"/>
      <p:bldP spid="56" grpId="0"/>
      <p:bldP spid="61" grpId="0"/>
      <p:bldP spid="72" grpId="0"/>
      <p:bldP spid="73" grpId="0"/>
      <p:bldP spid="74" grpId="0"/>
      <p:bldP spid="75" grpId="0"/>
      <p:bldP spid="76" grpId="0"/>
      <p:bldP spid="77" grpId="0" animBg="1"/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194983"/>
            <a:ext cx="4565053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Equações de uma reta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8D85D064-5830-2946-A664-256694B4851A}"/>
              </a:ext>
            </a:extLst>
          </p:cNvPr>
          <p:cNvSpPr/>
          <p:nvPr/>
        </p:nvSpPr>
        <p:spPr>
          <a:xfrm>
            <a:off x="921346" y="1849442"/>
            <a:ext cx="7657170" cy="4418008"/>
          </a:xfrm>
          <a:prstGeom prst="roundRect">
            <a:avLst>
              <a:gd name="adj" fmla="val 3018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9542F7A9-8702-F2A9-66BA-4B74853F9332}"/>
              </a:ext>
            </a:extLst>
          </p:cNvPr>
          <p:cNvSpPr/>
          <p:nvPr/>
        </p:nvSpPr>
        <p:spPr>
          <a:xfrm>
            <a:off x="921346" y="1841016"/>
            <a:ext cx="7657169" cy="556377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B8892F0-76CA-4A37-3297-5C988764C909}"/>
              </a:ext>
            </a:extLst>
          </p:cNvPr>
          <p:cNvSpPr txBox="1"/>
          <p:nvPr/>
        </p:nvSpPr>
        <p:spPr>
          <a:xfrm>
            <a:off x="996765" y="1882394"/>
            <a:ext cx="2722947" cy="478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just">
              <a:lnSpc>
                <a:spcPct val="110000"/>
              </a:lnSpc>
              <a:buNone/>
            </a:pPr>
            <a:r>
              <a:rPr lang="pt-BR" sz="2400" b="1" dirty="0">
                <a:solidFill>
                  <a:srgbClr val="000000"/>
                </a:solidFill>
                <a:highlight>
                  <a:srgbClr val="F2B705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Forma Segmentária</a:t>
            </a:r>
            <a:endParaRPr lang="pt-BR" sz="2400" b="1" dirty="0">
              <a:solidFill>
                <a:srgbClr val="7030A0"/>
              </a:solidFill>
              <a:highlight>
                <a:srgbClr val="F2B705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AE367BE-EFB6-3C73-4EED-AC7E2A76B063}"/>
              </a:ext>
            </a:extLst>
          </p:cNvPr>
          <p:cNvSpPr txBox="1"/>
          <p:nvPr/>
        </p:nvSpPr>
        <p:spPr>
          <a:xfrm>
            <a:off x="996765" y="2508090"/>
            <a:ext cx="5422303" cy="1264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buClr>
                <a:srgbClr val="000000"/>
              </a:buClr>
              <a:buSzPct val="25000"/>
            </a:pP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Seja r uma reta que intersecta os eixos coordenados nos pontos </a:t>
            </a:r>
            <a:r>
              <a:rPr lang="pt-B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P(p, 0) e Q(0, q), com P e Q distintos.</a:t>
            </a:r>
          </a:p>
        </p:txBody>
      </p: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EFF3BFF3-36CE-BBA2-3846-23339B4CCA6C}"/>
              </a:ext>
            </a:extLst>
          </p:cNvPr>
          <p:cNvCxnSpPr/>
          <p:nvPr/>
        </p:nvCxnSpPr>
        <p:spPr>
          <a:xfrm flipV="1">
            <a:off x="1743452" y="3819876"/>
            <a:ext cx="0" cy="2157330"/>
          </a:xfrm>
          <a:prstGeom prst="straightConnector1">
            <a:avLst/>
          </a:prstGeom>
          <a:ln w="31750"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8E9999D0-2A22-181C-8214-4032A0553835}"/>
              </a:ext>
            </a:extLst>
          </p:cNvPr>
          <p:cNvCxnSpPr>
            <a:cxnSpLocks/>
          </p:cNvCxnSpPr>
          <p:nvPr/>
        </p:nvCxnSpPr>
        <p:spPr>
          <a:xfrm>
            <a:off x="1485341" y="5741277"/>
            <a:ext cx="2945982" cy="0"/>
          </a:xfrm>
          <a:prstGeom prst="straightConnector1">
            <a:avLst/>
          </a:prstGeom>
          <a:ln w="31750"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69106EE2-55C8-5D7B-804D-FF406F44CA18}"/>
              </a:ext>
            </a:extLst>
          </p:cNvPr>
          <p:cNvCxnSpPr>
            <a:cxnSpLocks/>
          </p:cNvCxnSpPr>
          <p:nvPr/>
        </p:nvCxnSpPr>
        <p:spPr>
          <a:xfrm>
            <a:off x="1415069" y="4097441"/>
            <a:ext cx="2203148" cy="1967686"/>
          </a:xfrm>
          <a:prstGeom prst="straightConnector1">
            <a:avLst/>
          </a:prstGeom>
          <a:ln w="31750">
            <a:solidFill>
              <a:schemeClr val="tx2">
                <a:lumMod val="50000"/>
                <a:lumOff val="50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aixaDeTexto 27">
                <a:extLst>
                  <a:ext uri="{FF2B5EF4-FFF2-40B4-BE49-F238E27FC236}">
                    <a16:creationId xmlns:a16="http://schemas.microsoft.com/office/drawing/2014/main" id="{1DEF81D8-4D7D-4F5C-61F5-8A4266A2B052}"/>
                  </a:ext>
                </a:extLst>
              </p:cNvPr>
              <p:cNvSpPr txBox="1"/>
              <p:nvPr/>
            </p:nvSpPr>
            <p:spPr>
              <a:xfrm>
                <a:off x="1391421" y="3658128"/>
                <a:ext cx="47681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𝒚</m:t>
                      </m:r>
                    </m:oMath>
                  </m:oMathPara>
                </a14:m>
                <a:endParaRPr lang="pt-B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28" name="CaixaDeTexto 27">
                <a:extLst>
                  <a:ext uri="{FF2B5EF4-FFF2-40B4-BE49-F238E27FC236}">
                    <a16:creationId xmlns:a16="http://schemas.microsoft.com/office/drawing/2014/main" id="{1DEF81D8-4D7D-4F5C-61F5-8A4266A2B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421" y="3658128"/>
                <a:ext cx="476812" cy="430887"/>
              </a:xfrm>
              <a:prstGeom prst="rect">
                <a:avLst/>
              </a:prstGeom>
              <a:blipFill>
                <a:blip r:embed="rId3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aixaDeTexto 31">
                <a:extLst>
                  <a:ext uri="{FF2B5EF4-FFF2-40B4-BE49-F238E27FC236}">
                    <a16:creationId xmlns:a16="http://schemas.microsoft.com/office/drawing/2014/main" id="{65203A70-0268-F4FB-0B95-5C05CA86D34C}"/>
                  </a:ext>
                </a:extLst>
              </p:cNvPr>
              <p:cNvSpPr txBox="1"/>
              <p:nvPr/>
            </p:nvSpPr>
            <p:spPr>
              <a:xfrm>
                <a:off x="1355634" y="5696381"/>
                <a:ext cx="47681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𝑶</m:t>
                      </m:r>
                    </m:oMath>
                  </m:oMathPara>
                </a14:m>
                <a:endParaRPr lang="pt-B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2" name="CaixaDeTexto 31">
                <a:extLst>
                  <a:ext uri="{FF2B5EF4-FFF2-40B4-BE49-F238E27FC236}">
                    <a16:creationId xmlns:a16="http://schemas.microsoft.com/office/drawing/2014/main" id="{65203A70-0268-F4FB-0B95-5C05CA86D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634" y="5696381"/>
                <a:ext cx="476812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Elipse 32">
            <a:extLst>
              <a:ext uri="{FF2B5EF4-FFF2-40B4-BE49-F238E27FC236}">
                <a16:creationId xmlns:a16="http://schemas.microsoft.com/office/drawing/2014/main" id="{B3128C69-24F5-5829-68FD-B2B1B0799DF1}"/>
              </a:ext>
            </a:extLst>
          </p:cNvPr>
          <p:cNvSpPr/>
          <p:nvPr/>
        </p:nvSpPr>
        <p:spPr>
          <a:xfrm>
            <a:off x="1681324" y="4334589"/>
            <a:ext cx="124255" cy="124255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0E0C272D-0E3B-937D-C210-294A004F3A22}"/>
              </a:ext>
            </a:extLst>
          </p:cNvPr>
          <p:cNvSpPr/>
          <p:nvPr/>
        </p:nvSpPr>
        <p:spPr>
          <a:xfrm>
            <a:off x="2454515" y="5007404"/>
            <a:ext cx="124255" cy="124255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8B4870A7-0F48-4036-7C3D-672641D1F3FE}"/>
              </a:ext>
            </a:extLst>
          </p:cNvPr>
          <p:cNvSpPr/>
          <p:nvPr/>
        </p:nvSpPr>
        <p:spPr>
          <a:xfrm>
            <a:off x="3203873" y="5679149"/>
            <a:ext cx="124255" cy="124255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A3C753FE-A254-FBE9-DB3F-52B1B7267D67}"/>
                  </a:ext>
                </a:extLst>
              </p:cNvPr>
              <p:cNvSpPr txBox="1"/>
              <p:nvPr/>
            </p:nvSpPr>
            <p:spPr>
              <a:xfrm>
                <a:off x="1802888" y="4128120"/>
                <a:ext cx="1010533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𝑸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(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𝟎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,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𝒒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lang="pt-B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A3C753FE-A254-FBE9-DB3F-52B1B7267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888" y="4128120"/>
                <a:ext cx="1010533" cy="430887"/>
              </a:xfrm>
              <a:prstGeom prst="rect">
                <a:avLst/>
              </a:prstGeom>
              <a:blipFill>
                <a:blip r:embed="rId5"/>
                <a:stretch>
                  <a:fillRect l="-3012" b="-985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aixaDeTexto 36">
                <a:extLst>
                  <a:ext uri="{FF2B5EF4-FFF2-40B4-BE49-F238E27FC236}">
                    <a16:creationId xmlns:a16="http://schemas.microsoft.com/office/drawing/2014/main" id="{6B71B467-6A06-3E27-3B4F-B8E5EE0D705B}"/>
                  </a:ext>
                </a:extLst>
              </p:cNvPr>
              <p:cNvSpPr txBox="1"/>
              <p:nvPr/>
            </p:nvSpPr>
            <p:spPr>
              <a:xfrm>
                <a:off x="2578770" y="4769319"/>
                <a:ext cx="1010533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𝑮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(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𝒙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,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𝒚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lang="pt-B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7" name="CaixaDeTexto 36">
                <a:extLst>
                  <a:ext uri="{FF2B5EF4-FFF2-40B4-BE49-F238E27FC236}">
                    <a16:creationId xmlns:a16="http://schemas.microsoft.com/office/drawing/2014/main" id="{6B71B467-6A06-3E27-3B4F-B8E5EE0D7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8770" y="4769319"/>
                <a:ext cx="1010533" cy="430887"/>
              </a:xfrm>
              <a:prstGeom prst="rect">
                <a:avLst/>
              </a:prstGeom>
              <a:blipFill>
                <a:blip r:embed="rId6"/>
                <a:stretch>
                  <a:fillRect b="-985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aixaDeTexto 37">
                <a:extLst>
                  <a:ext uri="{FF2B5EF4-FFF2-40B4-BE49-F238E27FC236}">
                    <a16:creationId xmlns:a16="http://schemas.microsoft.com/office/drawing/2014/main" id="{7BAF8FC8-F447-AB08-ADA7-8DD547DDE631}"/>
                  </a:ext>
                </a:extLst>
              </p:cNvPr>
              <p:cNvSpPr txBox="1"/>
              <p:nvPr/>
            </p:nvSpPr>
            <p:spPr>
              <a:xfrm>
                <a:off x="3291612" y="5321616"/>
                <a:ext cx="1010533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𝑷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(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𝒑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,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𝟎</m:t>
                      </m:r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lang="pt-B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8" name="CaixaDeTexto 37">
                <a:extLst>
                  <a:ext uri="{FF2B5EF4-FFF2-40B4-BE49-F238E27FC236}">
                    <a16:creationId xmlns:a16="http://schemas.microsoft.com/office/drawing/2014/main" id="{7BAF8FC8-F447-AB08-ADA7-8DD547DDE6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612" y="5321616"/>
                <a:ext cx="1010533" cy="430887"/>
              </a:xfrm>
              <a:prstGeom prst="rect">
                <a:avLst/>
              </a:prstGeom>
              <a:blipFill>
                <a:blip r:embed="rId7"/>
                <a:stretch>
                  <a:fillRect l="-602" b="-845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CaixaDeTexto 39">
                <a:extLst>
                  <a:ext uri="{FF2B5EF4-FFF2-40B4-BE49-F238E27FC236}">
                    <a16:creationId xmlns:a16="http://schemas.microsoft.com/office/drawing/2014/main" id="{A307F238-F226-DB6B-8A90-9649C2DE4B26}"/>
                  </a:ext>
                </a:extLst>
              </p:cNvPr>
              <p:cNvSpPr txBox="1"/>
              <p:nvPr/>
            </p:nvSpPr>
            <p:spPr>
              <a:xfrm>
                <a:off x="3558472" y="5844989"/>
                <a:ext cx="47681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𝒓</m:t>
                      </m:r>
                    </m:oMath>
                  </m:oMathPara>
                </a14:m>
                <a:endParaRPr lang="pt-B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40" name="CaixaDeTexto 39">
                <a:extLst>
                  <a:ext uri="{FF2B5EF4-FFF2-40B4-BE49-F238E27FC236}">
                    <a16:creationId xmlns:a16="http://schemas.microsoft.com/office/drawing/2014/main" id="{A307F238-F226-DB6B-8A90-9649C2DE4B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8472" y="5844989"/>
                <a:ext cx="476812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Shape 243">
            <a:extLst>
              <a:ext uri="{FF2B5EF4-FFF2-40B4-BE49-F238E27FC236}">
                <a16:creationId xmlns:a16="http://schemas.microsoft.com/office/drawing/2014/main" id="{BCFBA022-ADCB-1615-B200-8E7E0AE3AB7B}"/>
              </a:ext>
            </a:extLst>
          </p:cNvPr>
          <p:cNvSpPr/>
          <p:nvPr/>
        </p:nvSpPr>
        <p:spPr>
          <a:xfrm>
            <a:off x="4749930" y="3753572"/>
            <a:ext cx="3861204" cy="926455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lnSpc>
                <a:spcPct val="107000"/>
              </a:lnSpc>
              <a:buClr>
                <a:srgbClr val="000000"/>
              </a:buClr>
              <a:buSzPct val="25000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equação segmentária da reta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r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é dada por: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aixaDeTexto 41">
                <a:extLst>
                  <a:ext uri="{FF2B5EF4-FFF2-40B4-BE49-F238E27FC236}">
                    <a16:creationId xmlns:a16="http://schemas.microsoft.com/office/drawing/2014/main" id="{708688D5-2E30-2689-5A1B-CDD7AF297C17}"/>
                  </a:ext>
                </a:extLst>
              </p:cNvPr>
              <p:cNvSpPr txBox="1"/>
              <p:nvPr/>
            </p:nvSpPr>
            <p:spPr>
              <a:xfrm>
                <a:off x="4826105" y="4724031"/>
                <a:ext cx="1544614" cy="787075"/>
              </a:xfrm>
              <a:prstGeom prst="rect">
                <a:avLst/>
              </a:prstGeom>
              <a:solidFill>
                <a:srgbClr val="03318C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pt-BR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pt-BR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pt-BR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pt-BR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pt-BR" sz="2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2" name="CaixaDeTexto 41">
                <a:extLst>
                  <a:ext uri="{FF2B5EF4-FFF2-40B4-BE49-F238E27FC236}">
                    <a16:creationId xmlns:a16="http://schemas.microsoft.com/office/drawing/2014/main" id="{708688D5-2E30-2689-5A1B-CDD7AF297C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105" y="4724031"/>
                <a:ext cx="1544614" cy="7870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777456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 animBg="1"/>
      <p:bldP spid="3" grpId="0" animBg="1"/>
      <p:bldP spid="25" grpId="0"/>
      <p:bldP spid="8" grpId="0"/>
      <p:bldP spid="28" grpId="0"/>
      <p:bldP spid="32" grpId="0"/>
      <p:bldP spid="33" grpId="0" animBg="1"/>
      <p:bldP spid="34" grpId="0" animBg="1"/>
      <p:bldP spid="35" grpId="0" animBg="1"/>
      <p:bldP spid="36" grpId="0"/>
      <p:bldP spid="37" grpId="0"/>
      <p:bldP spid="38" grpId="0"/>
      <p:bldP spid="40" grpId="0"/>
      <p:bldP spid="41" grpId="0"/>
      <p:bldP spid="4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932535"/>
            <a:ext cx="4565053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Equações de uma reta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8D85D064-5830-2946-A664-256694B4851A}"/>
              </a:ext>
            </a:extLst>
          </p:cNvPr>
          <p:cNvSpPr/>
          <p:nvPr/>
        </p:nvSpPr>
        <p:spPr>
          <a:xfrm>
            <a:off x="921346" y="1586994"/>
            <a:ext cx="9819814" cy="4838810"/>
          </a:xfrm>
          <a:prstGeom prst="roundRect">
            <a:avLst>
              <a:gd name="adj" fmla="val 3018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9542F7A9-8702-F2A9-66BA-4B74853F9332}"/>
              </a:ext>
            </a:extLst>
          </p:cNvPr>
          <p:cNvSpPr/>
          <p:nvPr/>
        </p:nvSpPr>
        <p:spPr>
          <a:xfrm>
            <a:off x="921346" y="1578568"/>
            <a:ext cx="9819813" cy="556377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B8892F0-76CA-4A37-3297-5C988764C909}"/>
              </a:ext>
            </a:extLst>
          </p:cNvPr>
          <p:cNvSpPr txBox="1"/>
          <p:nvPr/>
        </p:nvSpPr>
        <p:spPr>
          <a:xfrm>
            <a:off x="996765" y="1619946"/>
            <a:ext cx="2722947" cy="478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just">
              <a:lnSpc>
                <a:spcPct val="110000"/>
              </a:lnSpc>
              <a:buNone/>
            </a:pPr>
            <a:r>
              <a:rPr lang="pt-BR" sz="2400" b="1" dirty="0">
                <a:solidFill>
                  <a:srgbClr val="000000"/>
                </a:solidFill>
                <a:highlight>
                  <a:srgbClr val="F2B705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Forma Paramétrica</a:t>
            </a:r>
            <a:endParaRPr lang="pt-BR" sz="2400" b="1" dirty="0">
              <a:solidFill>
                <a:srgbClr val="7030A0"/>
              </a:solidFill>
              <a:highlight>
                <a:srgbClr val="F2B705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AE367BE-EFB6-3C73-4EED-AC7E2A76B063}"/>
              </a:ext>
            </a:extLst>
          </p:cNvPr>
          <p:cNvSpPr txBox="1"/>
          <p:nvPr/>
        </p:nvSpPr>
        <p:spPr>
          <a:xfrm>
            <a:off x="996765" y="2245642"/>
            <a:ext cx="9353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  <a:buSzPct val="25000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 forma paramétrica de uma reta estabelece a equação dessa reta expressando cada uma das coordenadas (x e y) dos pontos da reta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em função de uma terceira variável,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denominada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parâmetro. 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462CE38-A3CA-C3B9-488B-CB7082523FD9}"/>
              </a:ext>
            </a:extLst>
          </p:cNvPr>
          <p:cNvSpPr txBox="1"/>
          <p:nvPr/>
        </p:nvSpPr>
        <p:spPr>
          <a:xfrm>
            <a:off x="1019749" y="3425757"/>
            <a:ext cx="1484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  <a:buSzPct val="25000"/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Exemplo: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DF3D2E6-CA1A-CC3D-2D44-6B7462DF700E}"/>
              </a:ext>
            </a:extLst>
          </p:cNvPr>
          <p:cNvSpPr txBox="1"/>
          <p:nvPr/>
        </p:nvSpPr>
        <p:spPr>
          <a:xfrm>
            <a:off x="1019749" y="3790858"/>
            <a:ext cx="5177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  <a:buSzPct val="25000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Seja o par de equação de uma reta r;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8AB43538-605F-40DA-5F38-70D7C442C455}"/>
                  </a:ext>
                </a:extLst>
              </p:cNvPr>
              <p:cNvSpPr txBox="1"/>
              <p:nvPr/>
            </p:nvSpPr>
            <p:spPr>
              <a:xfrm>
                <a:off x="1019749" y="4277172"/>
                <a:ext cx="2478194" cy="10749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buClr>
                    <a:srgbClr val="000000"/>
                  </a:buClr>
                  <a:buSzPct val="25000"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pt-BR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pt-BR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pt-BR" sz="2000" i="1">
                                <a:latin typeface="Cambria Math" panose="02040503050406030204" pitchFamily="18" charset="0"/>
                              </a:rPr>
                              <m:t>= </m:t>
                            </m:r>
                            <m:f>
                              <m:fPr>
                                <m:ctrlPr>
                                  <a:rPr lang="pt-BR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pt-BR" sz="2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pt-BR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pt-BR" sz="2000" i="1">
                                <a:latin typeface="Cambria Math" panose="02040503050406030204" pitchFamily="18" charset="0"/>
                              </a:rPr>
                              <m:t>         </m:t>
                            </m:r>
                          </m:e>
                          <m:e>
                            <m:r>
                              <a:rPr lang="pt-BR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t-BR" sz="2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pt-BR" sz="2000" i="1">
                                <a:latin typeface="Cambria Math" panose="02040503050406030204" pitchFamily="18" charset="0"/>
                              </a:rPr>
                              <m:t>=3−2</m:t>
                            </m:r>
                            <m:r>
                              <a:rPr lang="pt-BR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eqArr>
                      </m:e>
                    </m:d>
                  </m:oMath>
                </a14:m>
                <a:r>
                  <a:rPr lang="pt-BR" sz="2000" dirty="0"/>
                  <a:t> , t</a:t>
                </a:r>
                <a14:m>
                  <m:oMath xmlns:m="http://schemas.openxmlformats.org/officeDocument/2006/math">
                    <m:r>
                      <a:rPr lang="pt-BR" sz="2000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pt-BR" sz="2000" i="1">
                        <a:latin typeface="Cambria Math" panose="02040503050406030204" pitchFamily="18" charset="0"/>
                        <a:ea typeface="Cambria Math"/>
                      </a:rPr>
                      <m:t>∈</m:t>
                    </m:r>
                    <m:r>
                      <m:rPr>
                        <m:nor/>
                      </m:rPr>
                      <a:rPr lang="pt-BR" sz="2000"/>
                      <m:t>ℝ</m:t>
                    </m:r>
                    <m:r>
                      <m:rPr>
                        <m:nor/>
                      </m:rPr>
                      <a:rPr lang="pt-BR" sz="2000"/>
                      <m:t>.</m:t>
                    </m:r>
                  </m:oMath>
                </a14:m>
                <a:endParaRPr lang="pt-B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8AB43538-605F-40DA-5F38-70D7C442C4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749" y="4277172"/>
                <a:ext cx="2478194" cy="10749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aixaDeTexto 13">
            <a:extLst>
              <a:ext uri="{FF2B5EF4-FFF2-40B4-BE49-F238E27FC236}">
                <a16:creationId xmlns:a16="http://schemas.microsoft.com/office/drawing/2014/main" id="{58CAAC13-7EB0-7E98-7F82-7C10C107E431}"/>
              </a:ext>
            </a:extLst>
          </p:cNvPr>
          <p:cNvSpPr txBox="1"/>
          <p:nvPr/>
        </p:nvSpPr>
        <p:spPr>
          <a:xfrm>
            <a:off x="998670" y="5375128"/>
            <a:ext cx="2107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  <a:buSzPct val="25000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Assim, temos: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5C96770C-6D36-8B55-F63C-62AB728D0C30}"/>
                  </a:ext>
                </a:extLst>
              </p:cNvPr>
              <p:cNvSpPr txBox="1"/>
              <p:nvPr/>
            </p:nvSpPr>
            <p:spPr>
              <a:xfrm>
                <a:off x="2839825" y="5253641"/>
                <a:ext cx="2478194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buClr>
                    <a:srgbClr val="000000"/>
                  </a:buClr>
                  <a:buSzPct val="25000"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𝒆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pt-B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5C96770C-6D36-8B55-F63C-62AB728D0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9825" y="5253641"/>
                <a:ext cx="2478194" cy="6950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aixaDeTexto 25">
            <a:extLst>
              <a:ext uri="{FF2B5EF4-FFF2-40B4-BE49-F238E27FC236}">
                <a16:creationId xmlns:a16="http://schemas.microsoft.com/office/drawing/2014/main" id="{15BC92C4-7DE3-9785-E4E1-CF012CF218DE}"/>
              </a:ext>
            </a:extLst>
          </p:cNvPr>
          <p:cNvSpPr txBox="1"/>
          <p:nvPr/>
        </p:nvSpPr>
        <p:spPr>
          <a:xfrm>
            <a:off x="5773676" y="4260949"/>
            <a:ext cx="964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  <a:buSzPct val="25000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Logo: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id="{95291E4C-375A-A658-031F-D40E2F69DDAB}"/>
                  </a:ext>
                </a:extLst>
              </p:cNvPr>
              <p:cNvSpPr txBox="1"/>
              <p:nvPr/>
            </p:nvSpPr>
            <p:spPr>
              <a:xfrm>
                <a:off x="6616073" y="4175100"/>
                <a:ext cx="3166555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buClr>
                    <a:srgbClr val="000000"/>
                  </a:buClr>
                  <a:buSzPct val="25000"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a:rPr lang="pt-BR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pt-B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id="{95291E4C-375A-A658-031F-D40E2F69D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6073" y="4175100"/>
                <a:ext cx="3166555" cy="6685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aixaDeTexto 28">
                <a:extLst>
                  <a:ext uri="{FF2B5EF4-FFF2-40B4-BE49-F238E27FC236}">
                    <a16:creationId xmlns:a16="http://schemas.microsoft.com/office/drawing/2014/main" id="{90072C0C-3791-850C-F838-FF153A53B010}"/>
                  </a:ext>
                </a:extLst>
              </p:cNvPr>
              <p:cNvSpPr txBox="1"/>
              <p:nvPr/>
            </p:nvSpPr>
            <p:spPr>
              <a:xfrm>
                <a:off x="6616073" y="4945174"/>
                <a:ext cx="20494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buClr>
                    <a:srgbClr val="000000"/>
                  </a:buClr>
                  <a:buSzPct val="25000"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pt-B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29" name="CaixaDeTexto 28">
                <a:extLst>
                  <a:ext uri="{FF2B5EF4-FFF2-40B4-BE49-F238E27FC236}">
                    <a16:creationId xmlns:a16="http://schemas.microsoft.com/office/drawing/2014/main" id="{90072C0C-3791-850C-F838-FF153A53B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6073" y="4945174"/>
                <a:ext cx="2049491" cy="400110"/>
              </a:xfrm>
              <a:prstGeom prst="rect">
                <a:avLst/>
              </a:prstGeom>
              <a:blipFill>
                <a:blip r:embed="rId6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CaixaDeTexto 29">
            <a:extLst>
              <a:ext uri="{FF2B5EF4-FFF2-40B4-BE49-F238E27FC236}">
                <a16:creationId xmlns:a16="http://schemas.microsoft.com/office/drawing/2014/main" id="{07F7B5CE-7CE1-A666-5F81-4292F016F3B5}"/>
              </a:ext>
            </a:extLst>
          </p:cNvPr>
          <p:cNvSpPr txBox="1"/>
          <p:nvPr/>
        </p:nvSpPr>
        <p:spPr>
          <a:xfrm>
            <a:off x="5831252" y="5438942"/>
            <a:ext cx="3511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  <a:buSzPct val="25000"/>
            </a:pP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É uma equação dessa reta</a:t>
            </a:r>
            <a:endParaRPr lang="pt-BR" sz="24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273213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 animBg="1"/>
      <p:bldP spid="3" grpId="0" animBg="1"/>
      <p:bldP spid="25" grpId="0"/>
      <p:bldP spid="8" grpId="0"/>
      <p:bldP spid="9" grpId="0"/>
      <p:bldP spid="10" grpId="0"/>
      <p:bldP spid="13" grpId="0"/>
      <p:bldP spid="14" grpId="0"/>
      <p:bldP spid="19" grpId="0"/>
      <p:bldP spid="26" grpId="0"/>
      <p:bldP spid="27" grpId="0"/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upo 12">
            <a:extLst>
              <a:ext uri="{FF2B5EF4-FFF2-40B4-BE49-F238E27FC236}">
                <a16:creationId xmlns:a16="http://schemas.microsoft.com/office/drawing/2014/main" id="{86707ED2-2D58-5C68-9214-CAFE31911CE3}"/>
              </a:ext>
            </a:extLst>
          </p:cNvPr>
          <p:cNvGrpSpPr>
            <a:grpSpLocks/>
          </p:cNvGrpSpPr>
          <p:nvPr/>
        </p:nvGrpSpPr>
        <p:grpSpPr bwMode="auto">
          <a:xfrm>
            <a:off x="6201378" y="1932326"/>
            <a:ext cx="4929188" cy="4214812"/>
            <a:chOff x="3929063" y="1428750"/>
            <a:chExt cx="5429250" cy="4471988"/>
          </a:xfrm>
        </p:grpSpPr>
        <p:pic>
          <p:nvPicPr>
            <p:cNvPr id="3" name="Picture 8">
              <a:extLst>
                <a:ext uri="{FF2B5EF4-FFF2-40B4-BE49-F238E27FC236}">
                  <a16:creationId xmlns:a16="http://schemas.microsoft.com/office/drawing/2014/main" id="{D88EC14A-B431-0A06-D409-12695AF64B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29063" y="1428750"/>
              <a:ext cx="5124450" cy="4471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CaixaDeTexto 8">
              <a:extLst>
                <a:ext uri="{FF2B5EF4-FFF2-40B4-BE49-F238E27FC236}">
                  <a16:creationId xmlns:a16="http://schemas.microsoft.com/office/drawing/2014/main" id="{88AB1D42-0F26-E6A1-7F20-407B3D7FDE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3375" y="1571626"/>
              <a:ext cx="357188" cy="685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3600" b="1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</a:t>
              </a:r>
            </a:p>
          </p:txBody>
        </p:sp>
        <p:sp>
          <p:nvSpPr>
            <p:cNvPr id="9" name="CaixaDeTexto 11">
              <a:extLst>
                <a:ext uri="{FF2B5EF4-FFF2-40B4-BE49-F238E27FC236}">
                  <a16:creationId xmlns:a16="http://schemas.microsoft.com/office/drawing/2014/main" id="{EBC62885-5B12-699D-2CE1-E4F63B18E7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9188" y="2071688"/>
              <a:ext cx="1071562" cy="489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(0, q)</a:t>
              </a:r>
            </a:p>
          </p:txBody>
        </p:sp>
        <p:sp>
          <p:nvSpPr>
            <p:cNvPr id="10" name="CaixaDeTexto 12">
              <a:extLst>
                <a:ext uri="{FF2B5EF4-FFF2-40B4-BE49-F238E27FC236}">
                  <a16:creationId xmlns:a16="http://schemas.microsoft.com/office/drawing/2014/main" id="{31B5E74E-1DFB-4E24-5F1A-9766457672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86749" y="4548188"/>
              <a:ext cx="1071564" cy="489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4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(p, 0)</a:t>
              </a:r>
            </a:p>
          </p:txBody>
        </p:sp>
      </p:grp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902107"/>
            <a:ext cx="4336597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Equação Segmentária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B8892F0-76CA-4A37-3297-5C988764C909}"/>
              </a:ext>
            </a:extLst>
          </p:cNvPr>
          <p:cNvSpPr txBox="1"/>
          <p:nvPr/>
        </p:nvSpPr>
        <p:spPr>
          <a:xfrm>
            <a:off x="921347" y="2768403"/>
            <a:ext cx="47830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Vamos considerar a situação em que uma reta r intercepta o eixo  das abscissas (x),  num ponto P(p, 0) e o eixo das ordenadas (y) num ponto Q(0, q), com p e q não nulos. Como mostra a figura ao lado.</a:t>
            </a:r>
          </a:p>
        </p:txBody>
      </p:sp>
    </p:spTree>
    <p:extLst>
      <p:ext uri="{BB962C8B-B14F-4D97-AF65-F5344CB8AC3E}">
        <p14:creationId xmlns:p14="http://schemas.microsoft.com/office/powerpoint/2010/main" val="151269428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045207"/>
            <a:ext cx="4336597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Equação Segmentária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B8892F0-76CA-4A37-3297-5C988764C909}"/>
              </a:ext>
            </a:extLst>
          </p:cNvPr>
          <p:cNvSpPr txBox="1"/>
          <p:nvPr/>
        </p:nvSpPr>
        <p:spPr>
          <a:xfrm>
            <a:off x="921347" y="1724679"/>
            <a:ext cx="47830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Agora vamos considerar um ponto qualquer (x, y) que também pertença a reta r. Em seguida aplicaremos a ideia do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alinhamento de três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pontos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ou seja, se três pontos estão na mesma reta, o determinante formado por suas coordenadas é igual a zero. </a:t>
            </a:r>
          </a:p>
        </p:txBody>
      </p:sp>
      <p:grpSp>
        <p:nvGrpSpPr>
          <p:cNvPr id="11" name="Grupo 13">
            <a:extLst>
              <a:ext uri="{FF2B5EF4-FFF2-40B4-BE49-F238E27FC236}">
                <a16:creationId xmlns:a16="http://schemas.microsoft.com/office/drawing/2014/main" id="{17E68A87-6085-D0CE-C181-FF9F58A7B8C1}"/>
              </a:ext>
            </a:extLst>
          </p:cNvPr>
          <p:cNvGrpSpPr>
            <a:grpSpLocks/>
          </p:cNvGrpSpPr>
          <p:nvPr/>
        </p:nvGrpSpPr>
        <p:grpSpPr bwMode="auto">
          <a:xfrm>
            <a:off x="6649288" y="1734632"/>
            <a:ext cx="3929062" cy="3714750"/>
            <a:chOff x="4929188" y="2000250"/>
            <a:chExt cx="3929062" cy="3714750"/>
          </a:xfrm>
        </p:grpSpPr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3986E2F0-DB29-C149-1866-C6DD461160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929188" y="2000250"/>
              <a:ext cx="3740750" cy="3714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060EB9C5-39C9-F2AE-794B-36E245353BA3}"/>
                </a:ext>
              </a:extLst>
            </p:cNvPr>
            <p:cNvSpPr/>
            <p:nvPr/>
          </p:nvSpPr>
          <p:spPr bwMode="auto">
            <a:xfrm>
              <a:off x="5981700" y="3214688"/>
              <a:ext cx="233363" cy="2667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CaixaDeTexto 11">
              <a:extLst>
                <a:ext uri="{FF2B5EF4-FFF2-40B4-BE49-F238E27FC236}">
                  <a16:creationId xmlns:a16="http://schemas.microsoft.com/office/drawing/2014/main" id="{9BDE8FB7-C1B7-9D24-E19A-17309F92AA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89014" y="2598857"/>
              <a:ext cx="87673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0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(0, q)</a:t>
              </a:r>
            </a:p>
          </p:txBody>
        </p:sp>
        <p:sp>
          <p:nvSpPr>
            <p:cNvPr id="15" name="CaixaDeTexto 12">
              <a:extLst>
                <a:ext uri="{FF2B5EF4-FFF2-40B4-BE49-F238E27FC236}">
                  <a16:creationId xmlns:a16="http://schemas.microsoft.com/office/drawing/2014/main" id="{25029F8E-124F-C12C-EE56-27668EF8D4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5444" y="4620765"/>
              <a:ext cx="772806" cy="400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0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(p, 0)</a:t>
              </a:r>
            </a:p>
          </p:txBody>
        </p:sp>
        <p:sp>
          <p:nvSpPr>
            <p:cNvPr id="19" name="CaixaDeTexto 8">
              <a:extLst>
                <a:ext uri="{FF2B5EF4-FFF2-40B4-BE49-F238E27FC236}">
                  <a16:creationId xmlns:a16="http://schemas.microsoft.com/office/drawing/2014/main" id="{6661F0BD-FCF9-C58A-B570-0F510E4627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2065" y="2119971"/>
              <a:ext cx="357185" cy="523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800" b="1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</a:t>
              </a:r>
            </a:p>
          </p:txBody>
        </p:sp>
        <p:sp>
          <p:nvSpPr>
            <p:cNvPr id="26" name="CaixaDeTexto 10">
              <a:extLst>
                <a:ext uri="{FF2B5EF4-FFF2-40B4-BE49-F238E27FC236}">
                  <a16:creationId xmlns:a16="http://schemas.microsoft.com/office/drawing/2014/main" id="{1CC0C1BF-8DDB-20D0-AD58-7598F6D1B9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5059" y="3108785"/>
              <a:ext cx="857254" cy="461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(x, y)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aixaDeTexto 27">
                <a:extLst>
                  <a:ext uri="{FF2B5EF4-FFF2-40B4-BE49-F238E27FC236}">
                    <a16:creationId xmlns:a16="http://schemas.microsoft.com/office/drawing/2014/main" id="{810E0FC9-3361-A259-738B-9FE931DC0C73}"/>
                  </a:ext>
                </a:extLst>
              </p:cNvPr>
              <p:cNvSpPr txBox="1"/>
              <p:nvPr/>
            </p:nvSpPr>
            <p:spPr>
              <a:xfrm>
                <a:off x="867605" y="4942848"/>
                <a:ext cx="2190273" cy="1217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pt-BR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pt-BR" sz="23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pt-BR" sz="23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e>
                                <m:r>
                                  <a:rPr lang="pt-BR" sz="23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pt-BR" sz="23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3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pt-BR" sz="23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e>
                                <m:r>
                                  <a:rPr lang="pt-BR" sz="23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3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e>
                                <m:r>
                                  <a:rPr lang="pt-BR" sz="23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e>
                                <m:r>
                                  <a:rPr lang="pt-BR" sz="23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pt-BR" sz="23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pt-BR" sz="2300" dirty="0"/>
              </a:p>
            </p:txBody>
          </p:sp>
        </mc:Choice>
        <mc:Fallback xmlns="">
          <p:sp>
            <p:nvSpPr>
              <p:cNvPr id="28" name="CaixaDeTexto 27">
                <a:extLst>
                  <a:ext uri="{FF2B5EF4-FFF2-40B4-BE49-F238E27FC236}">
                    <a16:creationId xmlns:a16="http://schemas.microsoft.com/office/drawing/2014/main" id="{810E0FC9-3361-A259-738B-9FE931DC0C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05" y="4942848"/>
                <a:ext cx="2190273" cy="12172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897230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045207"/>
            <a:ext cx="4336597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Equação Segmentária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B8892F0-76CA-4A37-3297-5C988764C909}"/>
              </a:ext>
            </a:extLst>
          </p:cNvPr>
          <p:cNvSpPr txBox="1"/>
          <p:nvPr/>
        </p:nvSpPr>
        <p:spPr>
          <a:xfrm>
            <a:off x="921347" y="1724679"/>
            <a:ext cx="6162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Aplicando a regra de </a:t>
            </a:r>
            <a:r>
              <a:rPr lang="pt-BR" sz="24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Sarrus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vamos calcular o valor do determinante  a seguir: </a:t>
            </a:r>
          </a:p>
        </p:txBody>
      </p:sp>
      <p:grpSp>
        <p:nvGrpSpPr>
          <p:cNvPr id="2" name="Grupo 13">
            <a:extLst>
              <a:ext uri="{FF2B5EF4-FFF2-40B4-BE49-F238E27FC236}">
                <a16:creationId xmlns:a16="http://schemas.microsoft.com/office/drawing/2014/main" id="{33F73735-27FE-8D48-D243-7D647D1F2791}"/>
              </a:ext>
            </a:extLst>
          </p:cNvPr>
          <p:cNvGrpSpPr>
            <a:grpSpLocks/>
          </p:cNvGrpSpPr>
          <p:nvPr/>
        </p:nvGrpSpPr>
        <p:grpSpPr bwMode="auto">
          <a:xfrm>
            <a:off x="7922720" y="1672909"/>
            <a:ext cx="3071812" cy="2928937"/>
            <a:chOff x="4857752" y="1764494"/>
            <a:chExt cx="4223728" cy="3807646"/>
          </a:xfrm>
        </p:grpSpPr>
        <p:pic>
          <p:nvPicPr>
            <p:cNvPr id="3" name="Picture 8">
              <a:extLst>
                <a:ext uri="{FF2B5EF4-FFF2-40B4-BE49-F238E27FC236}">
                  <a16:creationId xmlns:a16="http://schemas.microsoft.com/office/drawing/2014/main" id="{4B9E86D9-E2DE-59D2-C8F7-F663C3B934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57752" y="1857364"/>
              <a:ext cx="3740777" cy="3714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6B465497-EBBA-501D-6DDA-87116C434115}"/>
                </a:ext>
              </a:extLst>
            </p:cNvPr>
            <p:cNvSpPr/>
            <p:nvPr/>
          </p:nvSpPr>
          <p:spPr>
            <a:xfrm>
              <a:off x="5909864" y="3120387"/>
              <a:ext cx="233560" cy="26828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CaixaDeTexto 11">
              <a:extLst>
                <a:ext uri="{FF2B5EF4-FFF2-40B4-BE49-F238E27FC236}">
                  <a16:creationId xmlns:a16="http://schemas.microsoft.com/office/drawing/2014/main" id="{4CCA5C02-597E-EB42-4960-0FBF69C9BA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17581" y="2455974"/>
              <a:ext cx="1268031" cy="520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t-B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(0, q)</a:t>
              </a:r>
            </a:p>
          </p:txBody>
        </p:sp>
        <p:sp>
          <p:nvSpPr>
            <p:cNvPr id="10" name="CaixaDeTexto 12">
              <a:extLst>
                <a:ext uri="{FF2B5EF4-FFF2-40B4-BE49-F238E27FC236}">
                  <a16:creationId xmlns:a16="http://schemas.microsoft.com/office/drawing/2014/main" id="{61BCEA8A-4744-9B94-80FF-501C48580D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14031" y="4477898"/>
              <a:ext cx="1067449" cy="520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0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(p, 0)</a:t>
              </a:r>
            </a:p>
          </p:txBody>
        </p:sp>
        <p:sp>
          <p:nvSpPr>
            <p:cNvPr id="27" name="CaixaDeTexto 8">
              <a:extLst>
                <a:ext uri="{FF2B5EF4-FFF2-40B4-BE49-F238E27FC236}">
                  <a16:creationId xmlns:a16="http://schemas.microsoft.com/office/drawing/2014/main" id="{414EFA13-3EC6-9301-21DD-F430F48EEE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0631" y="1764494"/>
              <a:ext cx="357188" cy="680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800" b="1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</a:t>
              </a:r>
            </a:p>
          </p:txBody>
        </p:sp>
        <p:sp>
          <p:nvSpPr>
            <p:cNvPr id="29" name="CaixaDeTexto 10">
              <a:extLst>
                <a:ext uri="{FF2B5EF4-FFF2-40B4-BE49-F238E27FC236}">
                  <a16:creationId xmlns:a16="http://schemas.microsoft.com/office/drawing/2014/main" id="{6E71229C-0F07-4CF7-9D36-86FBAEC099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43632" y="2965906"/>
              <a:ext cx="1268030" cy="600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4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(x, y)</a:t>
              </a:r>
            </a:p>
          </p:txBody>
        </p:sp>
      </p:grpSp>
      <p:pic>
        <p:nvPicPr>
          <p:cNvPr id="30" name="Picture 12">
            <a:extLst>
              <a:ext uri="{FF2B5EF4-FFF2-40B4-BE49-F238E27FC236}">
                <a16:creationId xmlns:a16="http://schemas.microsoft.com/office/drawing/2014/main" id="{AA35CBA3-EE54-3480-15F8-6DDED78B3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80695" y="2656575"/>
            <a:ext cx="2928937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o explicativo em elipse 16">
            <a:extLst>
              <a:ext uri="{FF2B5EF4-FFF2-40B4-BE49-F238E27FC236}">
                <a16:creationId xmlns:a16="http://schemas.microsoft.com/office/drawing/2014/main" id="{C5351FBD-E20C-9339-DB0E-00FE8E6B53CF}"/>
              </a:ext>
            </a:extLst>
          </p:cNvPr>
          <p:cNvSpPr/>
          <p:nvPr/>
        </p:nvSpPr>
        <p:spPr>
          <a:xfrm>
            <a:off x="909070" y="2915337"/>
            <a:ext cx="1428750" cy="978120"/>
          </a:xfrm>
          <a:prstGeom prst="wedgeEllipseCallout">
            <a:avLst>
              <a:gd name="adj1" fmla="val 57936"/>
              <a:gd name="adj2" fmla="val 15542"/>
            </a:avLst>
          </a:prstGeom>
          <a:solidFill>
            <a:srgbClr val="7A9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Regra de </a:t>
            </a:r>
            <a:r>
              <a:rPr lang="pt-BR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Sarrus</a:t>
            </a:r>
            <a:endParaRPr lang="pt-BR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B27CF4CB-F74A-A357-A489-64DAAFA45C90}"/>
              </a:ext>
            </a:extLst>
          </p:cNvPr>
          <p:cNvSpPr txBox="1"/>
          <p:nvPr/>
        </p:nvSpPr>
        <p:spPr>
          <a:xfrm>
            <a:off x="921347" y="4107550"/>
            <a:ext cx="6162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pq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xq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yp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0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FAE5642E-E1F9-1B5D-E1BA-85B44F7AFC4C}"/>
              </a:ext>
            </a:extLst>
          </p:cNvPr>
          <p:cNvSpPr txBox="1"/>
          <p:nvPr/>
        </p:nvSpPr>
        <p:spPr>
          <a:xfrm>
            <a:off x="909070" y="4471601"/>
            <a:ext cx="6162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pq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xq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yp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(dividindo a expressão por </a:t>
            </a:r>
            <a:r>
              <a:rPr lang="pt-BR" sz="2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pq</a:t>
            </a:r>
            <a:r>
              <a:rPr lang="pt-B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AA89D194-0DBB-EAC0-E318-F8D68DDBB79F}"/>
              </a:ext>
            </a:extLst>
          </p:cNvPr>
          <p:cNvSpPr txBox="1"/>
          <p:nvPr/>
        </p:nvSpPr>
        <p:spPr>
          <a:xfrm>
            <a:off x="924755" y="4970275"/>
            <a:ext cx="6162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Encontramos a equação segmentária da reta r: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x/p + y/q = 1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onde p e q são números reais não nulos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739428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31" grpId="0" animBg="1"/>
      <p:bldP spid="32" grpId="0"/>
      <p:bldP spid="33" grpId="0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966516"/>
            <a:ext cx="4336597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Equação Segmentária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B8892F0-76CA-4A37-3297-5C988764C909}"/>
              </a:ext>
            </a:extLst>
          </p:cNvPr>
          <p:cNvSpPr txBox="1"/>
          <p:nvPr/>
        </p:nvSpPr>
        <p:spPr>
          <a:xfrm>
            <a:off x="921347" y="2784301"/>
            <a:ext cx="53651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Note que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 a medida algébrica do </a:t>
            </a:r>
            <a:r>
              <a:rPr lang="pt-BR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segmento OP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(que está no eixo x) e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 a medida algébrica do </a:t>
            </a:r>
            <a:r>
              <a:rPr lang="pt-B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segmento OQ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(que está no eixo y).</a:t>
            </a:r>
            <a:r>
              <a:rPr lang="pt-B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 isso a equação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x/p + y/q = 1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 o nome de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segmentária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40A3F1-0C8B-9AA6-AC8E-C6C94065B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058" y="1874884"/>
            <a:ext cx="3967163" cy="358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513759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128934"/>
            <a:ext cx="1859953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B8892F0-76CA-4A37-3297-5C988764C909}"/>
              </a:ext>
            </a:extLst>
          </p:cNvPr>
          <p:cNvSpPr txBox="1"/>
          <p:nvPr/>
        </p:nvSpPr>
        <p:spPr>
          <a:xfrm>
            <a:off x="921347" y="1751061"/>
            <a:ext cx="5365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1º) Escreva a equação segmentária das retas r e s da figura a seguir:</a:t>
            </a:r>
          </a:p>
        </p:txBody>
      </p:sp>
      <p:pic>
        <p:nvPicPr>
          <p:cNvPr id="2" name="Picture 10">
            <a:extLst>
              <a:ext uri="{FF2B5EF4-FFF2-40B4-BE49-F238E27FC236}">
                <a16:creationId xmlns:a16="http://schemas.microsoft.com/office/drawing/2014/main" id="{C6D6A575-8760-EF5E-1765-DDCDBF5C0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1347" y="2692755"/>
            <a:ext cx="4468695" cy="3307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302205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128934"/>
            <a:ext cx="1859953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B8892F0-76CA-4A37-3297-5C988764C909}"/>
              </a:ext>
            </a:extLst>
          </p:cNvPr>
          <p:cNvSpPr txBox="1"/>
          <p:nvPr/>
        </p:nvSpPr>
        <p:spPr>
          <a:xfrm>
            <a:off x="921347" y="1751061"/>
            <a:ext cx="133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>
                <a:highlight>
                  <a:srgbClr val="F2B705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Solução:</a:t>
            </a:r>
          </a:p>
        </p:txBody>
      </p:sp>
      <p:pic>
        <p:nvPicPr>
          <p:cNvPr id="2" name="Picture 10">
            <a:extLst>
              <a:ext uri="{FF2B5EF4-FFF2-40B4-BE49-F238E27FC236}">
                <a16:creationId xmlns:a16="http://schemas.microsoft.com/office/drawing/2014/main" id="{C6D6A575-8760-EF5E-1765-DDCDBF5C0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9266" y="2080243"/>
            <a:ext cx="4468695" cy="3307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6055D2E4-B960-3F9D-C059-3CBAF8C3F373}"/>
                  </a:ext>
                </a:extLst>
              </p:cNvPr>
              <p:cNvSpPr txBox="1"/>
              <p:nvPr/>
            </p:nvSpPr>
            <p:spPr>
              <a:xfrm>
                <a:off x="921347" y="2716875"/>
                <a:ext cx="4601388" cy="1118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 equação segmentária da reta </a:t>
                </a:r>
                <a:r>
                  <a:rPr lang="pt-BR" sz="2400" b="1" dirty="0">
                    <a:solidFill>
                      <a:srgbClr val="3C3C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200" b="1" i="1" dirty="0" smtClean="0">
                            <a:solidFill>
                              <a:srgbClr val="3C3C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pt-BR" sz="3200" b="1" i="1" dirty="0" smtClean="0">
                            <a:solidFill>
                              <a:srgbClr val="3C3C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𝒙</m:t>
                        </m:r>
                      </m:num>
                      <m:den>
                        <m:r>
                          <a:rPr lang="pt-BR" sz="3200" b="1" i="1" dirty="0" smtClean="0">
                            <a:solidFill>
                              <a:srgbClr val="3C3C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pt-BR" sz="3200" b="1" i="1" dirty="0" smtClean="0">
                            <a:solidFill>
                              <a:srgbClr val="3C3C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𝟒</m:t>
                        </m:r>
                      </m:den>
                    </m:f>
                    <m:r>
                      <a:rPr lang="pt-BR" sz="3200" b="1" i="1" dirty="0" smtClean="0">
                        <a:solidFill>
                          <a:srgbClr val="3C3CFF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+</m:t>
                    </m:r>
                    <m:f>
                      <m:fPr>
                        <m:ctrlPr>
                          <a:rPr lang="pt-BR" sz="3200" b="1" i="1" dirty="0" smtClean="0">
                            <a:solidFill>
                              <a:srgbClr val="3C3C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pt-BR" sz="3200" b="1" i="1" dirty="0" smtClean="0">
                            <a:solidFill>
                              <a:srgbClr val="3C3C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𝒚</m:t>
                        </m:r>
                      </m:num>
                      <m:den>
                        <m:r>
                          <a:rPr lang="pt-BR" sz="3200" b="1" i="1" dirty="0" smtClean="0">
                            <a:solidFill>
                              <a:srgbClr val="3C3CFF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𝟓</m:t>
                        </m:r>
                      </m:den>
                    </m:f>
                    <m:r>
                      <a:rPr lang="pt-BR" sz="3200" b="1" i="1" dirty="0" smtClean="0">
                        <a:solidFill>
                          <a:srgbClr val="3C3CFF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 </m:t>
                    </m:r>
                    <m:r>
                      <a:rPr lang="pt-BR" sz="3200" b="1" i="1" dirty="0" smtClean="0">
                        <a:solidFill>
                          <a:srgbClr val="3C3CFF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𝟏</m:t>
                    </m:r>
                    <m:r>
                      <a:rPr lang="pt-BR" sz="3200" i="1" dirty="0" smtClean="0">
                        <a:solidFill>
                          <a:srgbClr val="3C3CFF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. </m:t>
                    </m:r>
                  </m:oMath>
                </a14:m>
                <a:endParaRPr lang="pt-BR" sz="3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6055D2E4-B960-3F9D-C059-3CBAF8C3F3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47" y="2716875"/>
                <a:ext cx="4601388" cy="1118511"/>
              </a:xfrm>
              <a:prstGeom prst="rect">
                <a:avLst/>
              </a:prstGeom>
              <a:blipFill>
                <a:blip r:embed="rId4"/>
                <a:stretch>
                  <a:fillRect l="-1987" t="-4372" r="-211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ixaDeTexto 7">
                <a:extLst>
                  <a:ext uri="{FF2B5EF4-FFF2-40B4-BE49-F238E27FC236}">
                    <a16:creationId xmlns:a16="http://schemas.microsoft.com/office/drawing/2014/main" id="{2E03E49F-CDE6-4D4A-E744-0AA4E7DF3B30}"/>
                  </a:ext>
                </a:extLst>
              </p:cNvPr>
              <p:cNvSpPr txBox="1"/>
              <p:nvPr/>
            </p:nvSpPr>
            <p:spPr>
              <a:xfrm>
                <a:off x="921347" y="3982191"/>
                <a:ext cx="4601388" cy="1118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 equação segmentária da reta </a:t>
                </a:r>
                <a:r>
                  <a:rPr lang="pt-BR" sz="2400" b="1" dirty="0">
                    <a:solidFill>
                      <a:srgbClr val="FF131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</a:t>
                </a: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200" b="1" i="1" dirty="0" smtClean="0">
                            <a:solidFill>
                              <a:srgbClr val="FF131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pt-BR" sz="3200" b="1" i="1" dirty="0" smtClean="0">
                            <a:solidFill>
                              <a:srgbClr val="FF131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𝒙</m:t>
                        </m:r>
                      </m:num>
                      <m:den>
                        <m:r>
                          <a:rPr lang="pt-BR" sz="3200" b="1" i="1" dirty="0" smtClean="0">
                            <a:solidFill>
                              <a:srgbClr val="FF131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𝟔</m:t>
                        </m:r>
                      </m:den>
                    </m:f>
                    <m:r>
                      <a:rPr lang="pt-BR" sz="3200" b="1" i="1" dirty="0" smtClean="0">
                        <a:solidFill>
                          <a:srgbClr val="FF1313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+</m:t>
                    </m:r>
                    <m:f>
                      <m:fPr>
                        <m:ctrlPr>
                          <a:rPr lang="pt-BR" sz="3200" b="1" i="1" dirty="0" smtClean="0">
                            <a:solidFill>
                              <a:srgbClr val="FF131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pt-BR" sz="3200" b="1" i="1" dirty="0" smtClean="0">
                            <a:solidFill>
                              <a:srgbClr val="FF131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𝒚</m:t>
                        </m:r>
                      </m:num>
                      <m:den>
                        <m:r>
                          <a:rPr lang="pt-BR" sz="3200" b="1" i="1" dirty="0" smtClean="0">
                            <a:solidFill>
                              <a:srgbClr val="FF131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pt-BR" sz="3200" b="1" i="1" dirty="0" smtClean="0">
                            <a:solidFill>
                              <a:srgbClr val="FF131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den>
                    </m:f>
                    <m:r>
                      <a:rPr lang="pt-BR" sz="3200" b="1" i="1" dirty="0" smtClean="0">
                        <a:solidFill>
                          <a:srgbClr val="FF1313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 </m:t>
                    </m:r>
                    <m:r>
                      <a:rPr lang="pt-BR" sz="3200" b="1" i="1" dirty="0" smtClean="0">
                        <a:solidFill>
                          <a:srgbClr val="FF1313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𝟏</m:t>
                    </m:r>
                    <m:r>
                      <a:rPr lang="pt-BR" sz="3200" i="1" dirty="0" smtClean="0">
                        <a:solidFill>
                          <a:srgbClr val="FF1313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. </m:t>
                    </m:r>
                  </m:oMath>
                </a14:m>
                <a:endParaRPr lang="pt-BR" sz="3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CaixaDeTexto 7">
                <a:extLst>
                  <a:ext uri="{FF2B5EF4-FFF2-40B4-BE49-F238E27FC236}">
                    <a16:creationId xmlns:a16="http://schemas.microsoft.com/office/drawing/2014/main" id="{2E03E49F-CDE6-4D4A-E744-0AA4E7DF3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47" y="3982191"/>
                <a:ext cx="4601388" cy="1118511"/>
              </a:xfrm>
              <a:prstGeom prst="rect">
                <a:avLst/>
              </a:prstGeom>
              <a:blipFill>
                <a:blip r:embed="rId5"/>
                <a:stretch>
                  <a:fillRect l="-1987" t="-4348" r="-211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506886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3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2184810"/>
            <a:ext cx="4336597" cy="508291"/>
          </a:xfrm>
          <a:prstGeom prst="roundRect">
            <a:avLst>
              <a:gd name="adj" fmla="val 14375"/>
            </a:avLst>
          </a:prstGeom>
          <a:solidFill>
            <a:srgbClr val="7A91BF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Equação geral da reta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B8892F0-76CA-4A37-3297-5C988764C909}"/>
              </a:ext>
            </a:extLst>
          </p:cNvPr>
          <p:cNvSpPr txBox="1"/>
          <p:nvPr/>
        </p:nvSpPr>
        <p:spPr>
          <a:xfrm>
            <a:off x="921347" y="2826575"/>
            <a:ext cx="8238152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just">
              <a:lnSpc>
                <a:spcPct val="110000"/>
              </a:lnSpc>
              <a:buNone/>
            </a:pPr>
            <a:r>
              <a:rPr lang="pt-BR" sz="24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 toda </a:t>
            </a:r>
            <a:r>
              <a:rPr lang="pt-BR" sz="24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reta r</a:t>
            </a:r>
            <a:r>
              <a:rPr lang="pt-BR" sz="24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do plano cartesiano está associada pelo menos uma equação do </a:t>
            </a:r>
            <a:r>
              <a:rPr lang="pt-BR" sz="2400" b="1" dirty="0">
                <a:solidFill>
                  <a:schemeClr val="bg1"/>
                </a:solidFill>
                <a:highlight>
                  <a:srgbClr val="03258C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tipo </a:t>
            </a:r>
            <a:r>
              <a:rPr lang="pt-BR" sz="2400" b="1" dirty="0" err="1">
                <a:solidFill>
                  <a:schemeClr val="bg1"/>
                </a:solidFill>
                <a:highlight>
                  <a:srgbClr val="03258C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ax</a:t>
            </a:r>
            <a:r>
              <a:rPr lang="pt-BR" sz="2400" b="1" dirty="0">
                <a:solidFill>
                  <a:schemeClr val="bg1"/>
                </a:solidFill>
                <a:highlight>
                  <a:srgbClr val="03258C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+ </a:t>
            </a:r>
            <a:r>
              <a:rPr lang="pt-BR" sz="2400" b="1" dirty="0" err="1">
                <a:solidFill>
                  <a:schemeClr val="bg1"/>
                </a:solidFill>
                <a:highlight>
                  <a:srgbClr val="03258C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by</a:t>
            </a:r>
            <a:r>
              <a:rPr lang="pt-BR" sz="2400" b="1" dirty="0">
                <a:solidFill>
                  <a:schemeClr val="bg1"/>
                </a:solidFill>
                <a:highlight>
                  <a:srgbClr val="03258C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+ c = 0</a:t>
            </a:r>
            <a:r>
              <a:rPr lang="pt-BR" sz="2400" b="0" dirty="0">
                <a:solidFill>
                  <a:schemeClr val="bg1"/>
                </a:solidFill>
                <a:highlight>
                  <a:srgbClr val="03258C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,</a:t>
            </a:r>
            <a:r>
              <a:rPr lang="pt-BR" sz="24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pt-BR" sz="24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em que a, b e c são números reais, com a e b não nulos simultaneamente, e x e y são coordenadas de um ponto P(x, y) genérico de r. </a:t>
            </a:r>
            <a:endParaRPr lang="pt-BR" sz="2400" b="0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477523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957647"/>
            <a:ext cx="2245186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 2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B8892F0-76CA-4A37-3297-5C988764C909}"/>
              </a:ext>
            </a:extLst>
          </p:cNvPr>
          <p:cNvSpPr txBox="1"/>
          <p:nvPr/>
        </p:nvSpPr>
        <p:spPr>
          <a:xfrm>
            <a:off x="921347" y="2382181"/>
            <a:ext cx="133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>
                <a:highlight>
                  <a:srgbClr val="F2B705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Solução: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55D2E4-B960-3F9D-C059-3CBAF8C3F373}"/>
              </a:ext>
            </a:extLst>
          </p:cNvPr>
          <p:cNvSpPr txBox="1"/>
          <p:nvPr/>
        </p:nvSpPr>
        <p:spPr>
          <a:xfrm>
            <a:off x="921347" y="1539221"/>
            <a:ext cx="7072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Determine a forma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segmentária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 equação da reta cuja equação geral é 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s: 2x + 4y – 12 = 0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t-BR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17508283-A912-4814-B2E1-FE392BE9F841}"/>
              </a:ext>
            </a:extLst>
          </p:cNvPr>
          <p:cNvSpPr/>
          <p:nvPr/>
        </p:nvSpPr>
        <p:spPr>
          <a:xfrm>
            <a:off x="921347" y="2954543"/>
            <a:ext cx="9651462" cy="3312907"/>
          </a:xfrm>
          <a:prstGeom prst="roundRect">
            <a:avLst>
              <a:gd name="adj" fmla="val 3018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2477E38-AE8D-BC19-6539-1D19719BEE1A}"/>
              </a:ext>
            </a:extLst>
          </p:cNvPr>
          <p:cNvSpPr txBox="1"/>
          <p:nvPr/>
        </p:nvSpPr>
        <p:spPr>
          <a:xfrm>
            <a:off x="991619" y="3011947"/>
            <a:ext cx="83021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determinar a equação segmentária da reta s, vamos isolar o termo independente (12) no segundo membro:</a:t>
            </a:r>
            <a:endParaRPr lang="pt-BR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247B65DE-4565-2D47-8D44-478AA35CE10E}"/>
                  </a:ext>
                </a:extLst>
              </p:cNvPr>
              <p:cNvSpPr txBox="1"/>
              <p:nvPr/>
            </p:nvSpPr>
            <p:spPr>
              <a:xfrm>
                <a:off x="991618" y="3843209"/>
                <a:ext cx="5409181" cy="461665"/>
              </a:xfrm>
              <a:prstGeom prst="rect">
                <a:avLst/>
              </a:prstGeom>
              <a:solidFill>
                <a:srgbClr val="7A91BF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𝟐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𝒙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+ 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𝟒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𝒚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– 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𝟏𝟐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= 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𝟎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.: 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𝟐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𝒙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+ 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𝟒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𝒚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= </m:t>
                      </m:r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𝟏𝟐</m:t>
                      </m:r>
                    </m:oMath>
                  </m:oMathPara>
                </a14:m>
                <a:endParaRPr lang="pt-BR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247B65DE-4565-2D47-8D44-478AA35CE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618" y="3843209"/>
                <a:ext cx="5409181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aixaDeTexto 12">
            <a:extLst>
              <a:ext uri="{FF2B5EF4-FFF2-40B4-BE49-F238E27FC236}">
                <a16:creationId xmlns:a16="http://schemas.microsoft.com/office/drawing/2014/main" id="{7F24A090-26E9-7EE7-3983-4A9A3A80792A}"/>
              </a:ext>
            </a:extLst>
          </p:cNvPr>
          <p:cNvSpPr txBox="1"/>
          <p:nvPr/>
        </p:nvSpPr>
        <p:spPr>
          <a:xfrm>
            <a:off x="974053" y="4284581"/>
            <a:ext cx="6091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Agora vamos dividir toda a equação por (12)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868D510-85D4-A5EE-96C3-A7B5FE4FFA1D}"/>
              </a:ext>
            </a:extLst>
          </p:cNvPr>
          <p:cNvSpPr txBox="1"/>
          <p:nvPr/>
        </p:nvSpPr>
        <p:spPr>
          <a:xfrm>
            <a:off x="3461191" y="4781150"/>
            <a:ext cx="4134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Finalmente obtemos a equação segmentária da reta 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43140FE6-E77D-30A7-DD38-D3E6E049342B}"/>
                  </a:ext>
                </a:extLst>
              </p:cNvPr>
              <p:cNvSpPr txBox="1"/>
              <p:nvPr/>
            </p:nvSpPr>
            <p:spPr>
              <a:xfrm>
                <a:off x="974053" y="4833962"/>
                <a:ext cx="2418233" cy="783804"/>
              </a:xfrm>
              <a:prstGeom prst="rect">
                <a:avLst/>
              </a:prstGeom>
              <a:solidFill>
                <a:srgbClr val="7A91BF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24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pt-BR" sz="24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𝟐</m:t>
                          </m:r>
                          <m:r>
                            <a:rPr lang="pt-BR" sz="24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𝒙</m:t>
                          </m:r>
                        </m:num>
                        <m:den>
                          <m:r>
                            <a:rPr lang="pt-BR" sz="24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𝟏𝟐</m:t>
                          </m:r>
                        </m:den>
                      </m:f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lang="pt-BR" sz="24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pt-BR" sz="24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𝟒</m:t>
                          </m:r>
                          <m:r>
                            <a:rPr lang="pt-BR" sz="24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𝒚</m:t>
                          </m:r>
                        </m:num>
                        <m:den>
                          <m:r>
                            <a:rPr lang="pt-BR" sz="24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𝟏𝟐</m:t>
                          </m:r>
                        </m:den>
                      </m:f>
                      <m:r>
                        <a:rPr lang="pt-BR" sz="2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pt-BR" sz="24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pt-BR" sz="24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𝟏𝟐</m:t>
                          </m:r>
                        </m:num>
                        <m:den>
                          <m:r>
                            <a:rPr lang="pt-BR" sz="24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pt-BR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43140FE6-E77D-30A7-DD38-D3E6E0493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053" y="4833962"/>
                <a:ext cx="2418233" cy="7838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773E391A-BE7A-41BA-F558-74E767FCA3EC}"/>
                  </a:ext>
                </a:extLst>
              </p:cNvPr>
              <p:cNvSpPr txBox="1"/>
              <p:nvPr/>
            </p:nvSpPr>
            <p:spPr>
              <a:xfrm>
                <a:off x="6425100" y="5308600"/>
                <a:ext cx="1857237" cy="727763"/>
              </a:xfrm>
              <a:prstGeom prst="rect">
                <a:avLst/>
              </a:prstGeom>
              <a:solidFill>
                <a:srgbClr val="F2B705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pt-BR" sz="2400" b="1" i="0" dirty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pt-BR" sz="2400" b="1" i="0" dirty="0" smtClean="0">
                          <a:latin typeface="Cambria Math" panose="02040503050406030204" pitchFamily="18" charset="0"/>
                        </a:rPr>
                        <m:t>: </m:t>
                      </m:r>
                      <m:f>
                        <m:fPr>
                          <m:ctrlP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pt-BR" sz="2400" b="1" dirty="0"/>
              </a:p>
            </p:txBody>
          </p:sp>
        </mc:Choice>
        <mc:Fallback xmlns="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773E391A-BE7A-41BA-F558-74E767FCA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100" y="5308600"/>
                <a:ext cx="1857237" cy="7277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109669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3" grpId="0"/>
      <p:bldP spid="11" grpId="0" animBg="1"/>
      <p:bldP spid="9" grpId="0"/>
      <p:bldP spid="10" grpId="0" animBg="1"/>
      <p:bldP spid="13" grpId="0"/>
      <p:bldP spid="14" grpId="0"/>
      <p:bldP spid="15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957647"/>
            <a:ext cx="2245186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 2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B8892F0-76CA-4A37-3297-5C988764C909}"/>
              </a:ext>
            </a:extLst>
          </p:cNvPr>
          <p:cNvSpPr txBox="1"/>
          <p:nvPr/>
        </p:nvSpPr>
        <p:spPr>
          <a:xfrm>
            <a:off x="921347" y="1576635"/>
            <a:ext cx="133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>
                <a:highlight>
                  <a:srgbClr val="F2B705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Solução: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773E391A-BE7A-41BA-F558-74E767FCA3EC}"/>
                  </a:ext>
                </a:extLst>
              </p:cNvPr>
              <p:cNvSpPr txBox="1"/>
              <p:nvPr/>
            </p:nvSpPr>
            <p:spPr>
              <a:xfrm>
                <a:off x="921347" y="2907419"/>
                <a:ext cx="1857237" cy="727763"/>
              </a:xfrm>
              <a:prstGeom prst="rect">
                <a:avLst/>
              </a:prstGeom>
              <a:solidFill>
                <a:srgbClr val="F2B705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pt-BR" sz="2400" b="1" i="0" dirty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pt-BR" sz="2400" b="1" i="0" dirty="0" smtClean="0">
                          <a:latin typeface="Cambria Math" panose="02040503050406030204" pitchFamily="18" charset="0"/>
                        </a:rPr>
                        <m:t>: </m:t>
                      </m:r>
                      <m:f>
                        <m:fPr>
                          <m:ctrlP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pt-BR" sz="2400" b="1" dirty="0"/>
              </a:p>
            </p:txBody>
          </p:sp>
        </mc:Choice>
        <mc:Fallback xmlns="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773E391A-BE7A-41BA-F558-74E767FCA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47" y="2907419"/>
                <a:ext cx="1857237" cy="7277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aixaDeTexto 1">
            <a:extLst>
              <a:ext uri="{FF2B5EF4-FFF2-40B4-BE49-F238E27FC236}">
                <a16:creationId xmlns:a16="http://schemas.microsoft.com/office/drawing/2014/main" id="{57F0B371-757E-8EFD-503C-46EB9FD1ED1E}"/>
              </a:ext>
            </a:extLst>
          </p:cNvPr>
          <p:cNvSpPr txBox="1"/>
          <p:nvPr/>
        </p:nvSpPr>
        <p:spPr>
          <a:xfrm>
            <a:off x="921347" y="2052444"/>
            <a:ext cx="4835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Podemos apresentar graficamente a equação segmentária obtida:</a:t>
            </a:r>
            <a:endParaRPr lang="pt-BR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050ED67-03A5-E50B-3994-4840D7556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97552" y="2574647"/>
            <a:ext cx="5857875" cy="346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599911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19" grpId="0" animBg="1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393750"/>
            <a:ext cx="4603500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Equações Paramétricas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57F0B371-757E-8EFD-503C-46EB9FD1ED1E}"/>
                  </a:ext>
                </a:extLst>
              </p:cNvPr>
              <p:cNvSpPr txBox="1"/>
              <p:nvPr/>
            </p:nvSpPr>
            <p:spPr>
              <a:xfrm>
                <a:off x="921347" y="2169136"/>
                <a:ext cx="6783320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defRPr/>
                </a:pP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Até agora mostramos que a equação de uma reta, na forma segmentária, relaciona diretamente entre si as coordenadas x e y, do plano cartesiano. No entanto, podemos escrever a equação de uma reta em função de uma </a:t>
                </a:r>
                <a:r>
                  <a:rPr lang="pt-BR" sz="24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terceira variável (t)</a:t>
                </a: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denominada </a:t>
                </a:r>
                <a:r>
                  <a:rPr lang="pt-BR" sz="24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parâmetro, </a:t>
                </a: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 modo que tenhamos:</a:t>
                </a:r>
              </a:p>
              <a:p>
                <a:pPr algn="just">
                  <a:defRPr/>
                </a:pPr>
                <a:endParaRPr lang="pt-BR" sz="2400" b="1" i="1" dirty="0">
                  <a:latin typeface="Cambria Math" panose="02040503050406030204" pitchFamily="18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just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𝒙</m:t>
                      </m:r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= </m:t>
                      </m:r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𝒇</m:t>
                      </m:r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(</m:t>
                      </m:r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𝒕</m:t>
                      </m:r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) </m:t>
                      </m:r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𝒆</m:t>
                      </m:r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𝒚</m:t>
                      </m:r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= </m:t>
                      </m:r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𝒇</m:t>
                      </m:r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(</m:t>
                      </m:r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𝒕</m:t>
                      </m:r>
                      <m:r>
                        <a:rPr lang="pt-BR" sz="3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).</m:t>
                      </m:r>
                    </m:oMath>
                  </m:oMathPara>
                </a14:m>
                <a:endParaRPr lang="pt-BR" sz="3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57F0B371-757E-8EFD-503C-46EB9FD1ED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47" y="2169136"/>
                <a:ext cx="6783320" cy="3170099"/>
              </a:xfrm>
              <a:prstGeom prst="rect">
                <a:avLst/>
              </a:prstGeom>
              <a:blipFill>
                <a:blip r:embed="rId3"/>
                <a:stretch>
                  <a:fillRect l="-1348" t="-1538" r="-143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CAC - Como calcular o Custo de Aquisição por Cliente - Dinamize">
            <a:extLst>
              <a:ext uri="{FF2B5EF4-FFF2-40B4-BE49-F238E27FC236}">
                <a16:creationId xmlns:a16="http://schemas.microsoft.com/office/drawing/2014/main" id="{985653E1-60C3-B6C7-6726-1732C3473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928" y="1789890"/>
            <a:ext cx="4181475" cy="443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14111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142470"/>
            <a:ext cx="4603500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Equações Paramétricas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7F0B371-757E-8EFD-503C-46EB9FD1ED1E}"/>
              </a:ext>
            </a:extLst>
          </p:cNvPr>
          <p:cNvSpPr txBox="1"/>
          <p:nvPr/>
        </p:nvSpPr>
        <p:spPr>
          <a:xfrm>
            <a:off x="921348" y="1784543"/>
            <a:ext cx="65123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procedimento que iremos adotar é inicialmente isolar uma das variáveis da equação x + 2y -6 = 0, por exemplo, a variável x. Obtemos: x = -2y + 6 e usando a fatoração, temos: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= 2(-y + 3).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752E3F2-EAC4-0A77-C8D4-9587460F821B}"/>
              </a:ext>
            </a:extLst>
          </p:cNvPr>
          <p:cNvSpPr txBox="1"/>
          <p:nvPr/>
        </p:nvSpPr>
        <p:spPr>
          <a:xfrm>
            <a:off x="863539" y="3426974"/>
            <a:ext cx="65701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Agora vamos escrever a equação da reta em função do parâmetro (t), fazendo (-y + 3) igual a t. É importante observar que como consequência </a:t>
            </a:r>
          </a:p>
          <a:p>
            <a:pPr algn="just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= 2t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D57B0FF5-10BF-13C8-4928-849F7E02CC0A}"/>
                  </a:ext>
                </a:extLst>
              </p:cNvPr>
              <p:cNvSpPr txBox="1"/>
              <p:nvPr/>
            </p:nvSpPr>
            <p:spPr>
              <a:xfrm>
                <a:off x="863539" y="5245082"/>
                <a:ext cx="42449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 .: 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 = −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pt-BR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D57B0FF5-10BF-13C8-4928-849F7E02C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39" y="5245082"/>
                <a:ext cx="4244902" cy="461665"/>
              </a:xfrm>
              <a:prstGeom prst="rect">
                <a:avLst/>
              </a:prstGeom>
              <a:blipFill>
                <a:blip r:embed="rId3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Imagem 27" descr="Desenho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91646430-7B93-D949-E4F9-9CC0E83904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408" y="1301573"/>
            <a:ext cx="4105260" cy="4105260"/>
          </a:xfrm>
          <a:prstGeom prst="rect">
            <a:avLst/>
          </a:prstGeom>
        </p:spPr>
      </p:pic>
      <p:grpSp>
        <p:nvGrpSpPr>
          <p:cNvPr id="29" name="Grupo 16">
            <a:extLst>
              <a:ext uri="{FF2B5EF4-FFF2-40B4-BE49-F238E27FC236}">
                <a16:creationId xmlns:a16="http://schemas.microsoft.com/office/drawing/2014/main" id="{FC3D8E6A-DE31-E067-4B9B-4A6603442179}"/>
              </a:ext>
            </a:extLst>
          </p:cNvPr>
          <p:cNvGrpSpPr>
            <a:grpSpLocks/>
          </p:cNvGrpSpPr>
          <p:nvPr/>
        </p:nvGrpSpPr>
        <p:grpSpPr bwMode="auto">
          <a:xfrm>
            <a:off x="8596536" y="1620064"/>
            <a:ext cx="3059250" cy="997227"/>
            <a:chOff x="5934045" y="1902740"/>
            <a:chExt cx="2939809" cy="933580"/>
          </a:xfrm>
        </p:grpSpPr>
        <p:sp>
          <p:nvSpPr>
            <p:cNvPr id="30" name="CaixaDeTexto 12">
              <a:extLst>
                <a:ext uri="{FF2B5EF4-FFF2-40B4-BE49-F238E27FC236}">
                  <a16:creationId xmlns:a16="http://schemas.microsoft.com/office/drawing/2014/main" id="{ED210B51-2AE8-68A5-9949-5054DB451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34045" y="2548186"/>
              <a:ext cx="1339993" cy="259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 é o parâmetro </a:t>
              </a:r>
            </a:p>
          </p:txBody>
        </p:sp>
        <p:sp>
          <p:nvSpPr>
            <p:cNvPr id="31" name="CaixaDeTexto 13">
              <a:extLst>
                <a:ext uri="{FF2B5EF4-FFF2-40B4-BE49-F238E27FC236}">
                  <a16:creationId xmlns:a16="http://schemas.microsoft.com/office/drawing/2014/main" id="{814AC6C8-5C31-5660-666C-DE8BAA4EA0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98116" y="1902740"/>
              <a:ext cx="857256" cy="316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 = 2t</a:t>
              </a:r>
            </a:p>
          </p:txBody>
        </p:sp>
        <p:sp>
          <p:nvSpPr>
            <p:cNvPr id="32" name="CaixaDeTexto 14">
              <a:extLst>
                <a:ext uri="{FF2B5EF4-FFF2-40B4-BE49-F238E27FC236}">
                  <a16:creationId xmlns:a16="http://schemas.microsoft.com/office/drawing/2014/main" id="{1D42387F-E007-B71B-16B5-AC58F79E67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59864" y="2519373"/>
              <a:ext cx="1113990" cy="316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t-BR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y = -t + 3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379655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  <p:bldP spid="15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014962"/>
            <a:ext cx="4603500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Equações Paramétricas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7F0B371-757E-8EFD-503C-46EB9FD1ED1E}"/>
              </a:ext>
            </a:extLst>
          </p:cNvPr>
          <p:cNvSpPr txBox="1"/>
          <p:nvPr/>
        </p:nvSpPr>
        <p:spPr>
          <a:xfrm>
            <a:off x="921348" y="1710825"/>
            <a:ext cx="59366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Encontramos duas equações paramétricas relacionadas a equação   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+ 2y -6 = 0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Observe que nas equações paramétricas as variáveis x e y estão em função da variável t.</a:t>
            </a:r>
          </a:p>
          <a:p>
            <a:pPr algn="just"/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Geralmente escrevemos as equações paramétricas no formato de sistema de equações:</a:t>
            </a:r>
          </a:p>
        </p:txBody>
      </p:sp>
      <p:grpSp>
        <p:nvGrpSpPr>
          <p:cNvPr id="3" name="Grupo 12">
            <a:extLst>
              <a:ext uri="{FF2B5EF4-FFF2-40B4-BE49-F238E27FC236}">
                <a16:creationId xmlns:a16="http://schemas.microsoft.com/office/drawing/2014/main" id="{0928B9A0-6E0C-FC6A-F0BB-E1FD2FE66F53}"/>
              </a:ext>
            </a:extLst>
          </p:cNvPr>
          <p:cNvGrpSpPr>
            <a:grpSpLocks/>
          </p:cNvGrpSpPr>
          <p:nvPr/>
        </p:nvGrpSpPr>
        <p:grpSpPr bwMode="auto">
          <a:xfrm>
            <a:off x="929674" y="4776782"/>
            <a:ext cx="2714620" cy="1369607"/>
            <a:chOff x="6143634" y="3816770"/>
            <a:chExt cx="2714644" cy="1369608"/>
          </a:xfrm>
        </p:grpSpPr>
        <p:sp>
          <p:nvSpPr>
            <p:cNvPr id="9" name="Chave esquerda 18">
              <a:extLst>
                <a:ext uri="{FF2B5EF4-FFF2-40B4-BE49-F238E27FC236}">
                  <a16:creationId xmlns:a16="http://schemas.microsoft.com/office/drawing/2014/main" id="{1B32EF85-5E73-6314-7C3F-9E8FAB594850}"/>
                </a:ext>
              </a:extLst>
            </p:cNvPr>
            <p:cNvSpPr/>
            <p:nvPr/>
          </p:nvSpPr>
          <p:spPr bwMode="auto">
            <a:xfrm>
              <a:off x="6443670" y="4284677"/>
              <a:ext cx="285753" cy="901701"/>
            </a:xfrm>
            <a:prstGeom prst="leftBrac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3200" b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CaixaDeTexto 19">
              <a:extLst>
                <a:ext uri="{FF2B5EF4-FFF2-40B4-BE49-F238E27FC236}">
                  <a16:creationId xmlns:a16="http://schemas.microsoft.com/office/drawing/2014/main" id="{D7B1842A-5A3B-87D9-0A75-27A91548CF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43634" y="3816770"/>
              <a:ext cx="2714644" cy="1369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pt-B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Equações paramétricas</a:t>
              </a:r>
            </a:p>
            <a:p>
              <a:pPr algn="just"/>
              <a:endParaRPr lang="pt-BR" sz="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just"/>
              <a:r>
                <a:rPr lang="pt-BR" sz="2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x = 2t</a:t>
              </a:r>
            </a:p>
            <a:p>
              <a:pPr algn="just"/>
              <a:r>
                <a:rPr lang="pt-BR" sz="2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y = -t + 3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432065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995097"/>
            <a:ext cx="4603500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Equações Paramétricas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7F0B371-757E-8EFD-503C-46EB9FD1ED1E}"/>
              </a:ext>
            </a:extLst>
          </p:cNvPr>
          <p:cNvSpPr txBox="1"/>
          <p:nvPr/>
        </p:nvSpPr>
        <p:spPr>
          <a:xfrm>
            <a:off x="921347" y="2644170"/>
            <a:ext cx="70720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Todos os pontos que pertencem a reta  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+ 2y -6 = 0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tem coordenadas dadas por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{(2t, -t + 3)}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dessa forma, atribuindo valores a variável t encontraremos pontos dessa reta, como mostra a tabela ao lado. </a:t>
            </a:r>
          </a:p>
        </p:txBody>
      </p:sp>
      <p:pic>
        <p:nvPicPr>
          <p:cNvPr id="11" name="Picture 2" descr="Observation - Free business and finance icons">
            <a:extLst>
              <a:ext uri="{FF2B5EF4-FFF2-40B4-BE49-F238E27FC236}">
                <a16:creationId xmlns:a16="http://schemas.microsoft.com/office/drawing/2014/main" id="{0F358287-D186-B798-E9D9-D0D369844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592" y="835426"/>
            <a:ext cx="810373" cy="81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2BBA894C-2AF2-ADBB-0904-7B6B2C4C3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213928"/>
              </p:ext>
            </p:extLst>
          </p:nvPr>
        </p:nvGraphicFramePr>
        <p:xfrm>
          <a:off x="8339517" y="1572285"/>
          <a:ext cx="2786082" cy="4578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3451">
                <a:tc gridSpan="3"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Tabela</a:t>
                      </a:r>
                    </a:p>
                  </a:txBody>
                  <a:tcPr>
                    <a:solidFill>
                      <a:srgbClr val="3C3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 = 2t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 = -t + 3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r>
                        <a:rPr lang="pt-BR" sz="2400" b="1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+ 2y -6 = 0</a:t>
                      </a:r>
                      <a:endParaRPr lang="pt-BR" sz="2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3318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-4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>
                    <a:solidFill>
                      <a:srgbClr val="0331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70760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030993"/>
            <a:ext cx="4603500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Equações Paramétricas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7F0B371-757E-8EFD-503C-46EB9FD1ED1E}"/>
              </a:ext>
            </a:extLst>
          </p:cNvPr>
          <p:cNvSpPr txBox="1"/>
          <p:nvPr/>
        </p:nvSpPr>
        <p:spPr>
          <a:xfrm>
            <a:off x="921346" y="1740186"/>
            <a:ext cx="76130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equações paramétricas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são equações que representam uma mesma reta por meio de uma variável em comum, chamada de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parâmetro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Esse parâmetro faz a ligação entre as duas equações.</a:t>
            </a:r>
          </a:p>
        </p:txBody>
      </p:sp>
      <p:grpSp>
        <p:nvGrpSpPr>
          <p:cNvPr id="9" name="Grupo 9">
            <a:extLst>
              <a:ext uri="{FF2B5EF4-FFF2-40B4-BE49-F238E27FC236}">
                <a16:creationId xmlns:a16="http://schemas.microsoft.com/office/drawing/2014/main" id="{C342C236-5907-1FC7-2EAD-7BFD35E99B7F}"/>
              </a:ext>
            </a:extLst>
          </p:cNvPr>
          <p:cNvGrpSpPr>
            <a:grpSpLocks/>
          </p:cNvGrpSpPr>
          <p:nvPr/>
        </p:nvGrpSpPr>
        <p:grpSpPr bwMode="auto">
          <a:xfrm>
            <a:off x="921346" y="3691580"/>
            <a:ext cx="2928938" cy="857250"/>
            <a:chOff x="428596" y="3786190"/>
            <a:chExt cx="2928958" cy="857256"/>
          </a:xfrm>
        </p:grpSpPr>
        <p:sp>
          <p:nvSpPr>
            <p:cNvPr id="10" name="CaixaDeTexto 7">
              <a:extLst>
                <a:ext uri="{FF2B5EF4-FFF2-40B4-BE49-F238E27FC236}">
                  <a16:creationId xmlns:a16="http://schemas.microsoft.com/office/drawing/2014/main" id="{E07FE797-42D5-CA40-C900-C9FE75D8A1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596" y="3786190"/>
              <a:ext cx="292895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A)     x = 1 + t</a:t>
              </a:r>
            </a:p>
            <a:p>
              <a:r>
                <a:rPr lang="pt-BR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y = 5 – 3t  </a:t>
              </a:r>
            </a:p>
          </p:txBody>
        </p:sp>
        <p:sp>
          <p:nvSpPr>
            <p:cNvPr id="12" name="Chave esquerda 8">
              <a:extLst>
                <a:ext uri="{FF2B5EF4-FFF2-40B4-BE49-F238E27FC236}">
                  <a16:creationId xmlns:a16="http://schemas.microsoft.com/office/drawing/2014/main" id="{25570ED2-C181-83A4-5D94-D438FCA7439E}"/>
                </a:ext>
              </a:extLst>
            </p:cNvPr>
            <p:cNvSpPr/>
            <p:nvPr/>
          </p:nvSpPr>
          <p:spPr>
            <a:xfrm>
              <a:off x="857224" y="3857627"/>
              <a:ext cx="142876" cy="785819"/>
            </a:xfrm>
            <a:prstGeom prst="leftBrac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0BCA87CB-A0FB-34B8-EDE1-C97ACAD5FD22}"/>
              </a:ext>
            </a:extLst>
          </p:cNvPr>
          <p:cNvGrpSpPr>
            <a:grpSpLocks/>
          </p:cNvGrpSpPr>
          <p:nvPr/>
        </p:nvGrpSpPr>
        <p:grpSpPr bwMode="auto">
          <a:xfrm>
            <a:off x="921346" y="4869409"/>
            <a:ext cx="2928938" cy="882650"/>
            <a:chOff x="428596" y="4903785"/>
            <a:chExt cx="2928958" cy="882669"/>
          </a:xfrm>
        </p:grpSpPr>
        <p:sp>
          <p:nvSpPr>
            <p:cNvPr id="14" name="CaixaDeTexto 10">
              <a:extLst>
                <a:ext uri="{FF2B5EF4-FFF2-40B4-BE49-F238E27FC236}">
                  <a16:creationId xmlns:a16="http://schemas.microsoft.com/office/drawing/2014/main" id="{C58C9BF8-D036-6489-F6EC-13E570666B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596" y="4903785"/>
              <a:ext cx="292895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B)     x = 3 - 2t</a:t>
              </a:r>
            </a:p>
            <a:p>
              <a:r>
                <a:rPr lang="pt-BR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y = 4 + t  </a:t>
              </a:r>
            </a:p>
          </p:txBody>
        </p:sp>
        <p:sp>
          <p:nvSpPr>
            <p:cNvPr id="15" name="Chave esquerda 11">
              <a:extLst>
                <a:ext uri="{FF2B5EF4-FFF2-40B4-BE49-F238E27FC236}">
                  <a16:creationId xmlns:a16="http://schemas.microsoft.com/office/drawing/2014/main" id="{4A003593-CFEA-37D0-02E4-7E851F1C6EC9}"/>
                </a:ext>
              </a:extLst>
            </p:cNvPr>
            <p:cNvSpPr/>
            <p:nvPr/>
          </p:nvSpPr>
          <p:spPr>
            <a:xfrm>
              <a:off x="857224" y="5000624"/>
              <a:ext cx="142876" cy="785830"/>
            </a:xfrm>
            <a:prstGeom prst="leftBrac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62540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030993"/>
            <a:ext cx="4603500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Equações Paramétricas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7F0B371-757E-8EFD-503C-46EB9FD1ED1E}"/>
              </a:ext>
            </a:extLst>
          </p:cNvPr>
          <p:cNvSpPr txBox="1"/>
          <p:nvPr/>
        </p:nvSpPr>
        <p:spPr>
          <a:xfrm>
            <a:off x="921346" y="1825007"/>
            <a:ext cx="7613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Caso tenhamos as equações paramétricas de uma determinada reta, como por exemplo:                    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182002B3-3C50-4B15-4D72-4A0C92751189}"/>
              </a:ext>
            </a:extLst>
          </p:cNvPr>
          <p:cNvGrpSpPr/>
          <p:nvPr/>
        </p:nvGrpSpPr>
        <p:grpSpPr>
          <a:xfrm>
            <a:off x="1191318" y="2957228"/>
            <a:ext cx="2928938" cy="954107"/>
            <a:chOff x="1349971" y="2941486"/>
            <a:chExt cx="2928938" cy="954107"/>
          </a:xfrm>
        </p:grpSpPr>
        <p:sp>
          <p:nvSpPr>
            <p:cNvPr id="10" name="CaixaDeTexto 7">
              <a:extLst>
                <a:ext uri="{FF2B5EF4-FFF2-40B4-BE49-F238E27FC236}">
                  <a16:creationId xmlns:a16="http://schemas.microsoft.com/office/drawing/2014/main" id="{E07FE797-42D5-CA40-C900-C9FE75D8A1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9971" y="2941486"/>
              <a:ext cx="2928938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x = 1 + t</a:t>
              </a:r>
            </a:p>
            <a:p>
              <a:r>
                <a:rPr lang="pt-BR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y = 5 – 3t  </a:t>
              </a:r>
            </a:p>
          </p:txBody>
        </p:sp>
        <p:sp>
          <p:nvSpPr>
            <p:cNvPr id="12" name="Chave esquerda 8">
              <a:extLst>
                <a:ext uri="{FF2B5EF4-FFF2-40B4-BE49-F238E27FC236}">
                  <a16:creationId xmlns:a16="http://schemas.microsoft.com/office/drawing/2014/main" id="{25570ED2-C181-83A4-5D94-D438FCA7439E}"/>
                </a:ext>
              </a:extLst>
            </p:cNvPr>
            <p:cNvSpPr/>
            <p:nvPr/>
          </p:nvSpPr>
          <p:spPr bwMode="auto">
            <a:xfrm>
              <a:off x="1569292" y="3067792"/>
              <a:ext cx="142875" cy="785813"/>
            </a:xfrm>
            <a:prstGeom prst="leftBrac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8A96BF80-807C-F599-47D7-851EECB3A9AE}"/>
              </a:ext>
            </a:extLst>
          </p:cNvPr>
          <p:cNvSpPr txBox="1"/>
          <p:nvPr/>
        </p:nvSpPr>
        <p:spPr>
          <a:xfrm>
            <a:off x="921346" y="4294519"/>
            <a:ext cx="7613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desejamos encontrar a equação geral que representa essa reta, basta resolver o sistema de equações e eliminar a variável t.</a:t>
            </a:r>
          </a:p>
        </p:txBody>
      </p:sp>
    </p:spTree>
    <p:extLst>
      <p:ext uri="{BB962C8B-B14F-4D97-AF65-F5344CB8AC3E}">
        <p14:creationId xmlns:p14="http://schemas.microsoft.com/office/powerpoint/2010/main" val="352703890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546271"/>
            <a:ext cx="4603500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Equações Paramétricas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7F0B371-757E-8EFD-503C-46EB9FD1ED1E}"/>
              </a:ext>
            </a:extLst>
          </p:cNvPr>
          <p:cNvSpPr txBox="1"/>
          <p:nvPr/>
        </p:nvSpPr>
        <p:spPr>
          <a:xfrm>
            <a:off x="921346" y="2204553"/>
            <a:ext cx="7613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Neste caso, para eliminarmos a variável t, multiplicamos a primeira equação por 3 e somamos o resultado com a segunda equação.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182002B3-3C50-4B15-4D72-4A0C92751189}"/>
              </a:ext>
            </a:extLst>
          </p:cNvPr>
          <p:cNvGrpSpPr/>
          <p:nvPr/>
        </p:nvGrpSpPr>
        <p:grpSpPr>
          <a:xfrm>
            <a:off x="1191318" y="3472506"/>
            <a:ext cx="2928938" cy="954107"/>
            <a:chOff x="1349971" y="2941486"/>
            <a:chExt cx="2928938" cy="954107"/>
          </a:xfrm>
        </p:grpSpPr>
        <p:sp>
          <p:nvSpPr>
            <p:cNvPr id="10" name="CaixaDeTexto 7">
              <a:extLst>
                <a:ext uri="{FF2B5EF4-FFF2-40B4-BE49-F238E27FC236}">
                  <a16:creationId xmlns:a16="http://schemas.microsoft.com/office/drawing/2014/main" id="{E07FE797-42D5-CA40-C900-C9FE75D8A1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9971" y="2941486"/>
              <a:ext cx="2928938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3x = 3 + 3t</a:t>
              </a:r>
            </a:p>
            <a:p>
              <a:r>
                <a:rPr lang="pt-BR" sz="2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y = 5 – 3t  </a:t>
              </a:r>
            </a:p>
          </p:txBody>
        </p:sp>
        <p:sp>
          <p:nvSpPr>
            <p:cNvPr id="12" name="Chave esquerda 8">
              <a:extLst>
                <a:ext uri="{FF2B5EF4-FFF2-40B4-BE49-F238E27FC236}">
                  <a16:creationId xmlns:a16="http://schemas.microsoft.com/office/drawing/2014/main" id="{25570ED2-C181-83A4-5D94-D438FCA7439E}"/>
                </a:ext>
              </a:extLst>
            </p:cNvPr>
            <p:cNvSpPr/>
            <p:nvPr/>
          </p:nvSpPr>
          <p:spPr bwMode="auto">
            <a:xfrm>
              <a:off x="1569292" y="3067792"/>
              <a:ext cx="142875" cy="785813"/>
            </a:xfrm>
            <a:prstGeom prst="leftBrac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378C4220-E648-E38D-37BA-D0FF449BCF47}"/>
              </a:ext>
            </a:extLst>
          </p:cNvPr>
          <p:cNvSpPr txBox="1"/>
          <p:nvPr/>
        </p:nvSpPr>
        <p:spPr>
          <a:xfrm>
            <a:off x="863540" y="4635990"/>
            <a:ext cx="6220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Finalmente encontramos a equação procurada: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3x + y – 8 = 0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393147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2511545"/>
            <a:ext cx="2143586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57F0B371-757E-8EFD-503C-46EB9FD1ED1E}"/>
                  </a:ext>
                </a:extLst>
              </p:cNvPr>
              <p:cNvSpPr txBox="1"/>
              <p:nvPr/>
            </p:nvSpPr>
            <p:spPr>
              <a:xfrm>
                <a:off x="921346" y="3297828"/>
                <a:ext cx="8372407" cy="14073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1º) Qual o valor da medida da hipotenusa do triângulo retângulo formado pela interseção da reta de equação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280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pt-BR" sz="280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𝑥</m:t>
                        </m:r>
                      </m:num>
                      <m:den>
                        <m:r>
                          <a:rPr lang="pt-BR" sz="280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4</m:t>
                        </m:r>
                      </m:den>
                    </m:f>
                    <m:r>
                      <a:rPr lang="pt-BR" sz="28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+</m:t>
                    </m:r>
                    <m:f>
                      <m:fPr>
                        <m:ctrlPr>
                          <a:rPr lang="pt-BR" sz="280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pt-BR" sz="280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𝑦</m:t>
                        </m:r>
                      </m:num>
                      <m:den>
                        <m:r>
                          <a:rPr lang="pt-BR" sz="280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−3</m:t>
                        </m:r>
                      </m:den>
                    </m:f>
                    <m:r>
                      <a:rPr lang="pt-BR" sz="28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 1</m:t>
                    </m:r>
                  </m:oMath>
                </a14:m>
                <a:r>
                  <a:rPr lang="pt-BR" sz="2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 os eixos x e y do plano cartesiano? </a:t>
                </a:r>
              </a:p>
            </p:txBody>
          </p:sp>
        </mc:Choice>
        <mc:Fallback xmlns="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57F0B371-757E-8EFD-503C-46EB9FD1ED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46" y="3297828"/>
                <a:ext cx="8372407" cy="1407373"/>
              </a:xfrm>
              <a:prstGeom prst="rect">
                <a:avLst/>
              </a:prstGeom>
              <a:blipFill>
                <a:blip r:embed="rId3"/>
                <a:stretch>
                  <a:fillRect l="-1092" t="-3463" r="-1092" b="-865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813026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BE9050F5-2807-BC23-D159-D758D41F21C7}"/>
              </a:ext>
            </a:extLst>
          </p:cNvPr>
          <p:cNvGrpSpPr/>
          <p:nvPr/>
        </p:nvGrpSpPr>
        <p:grpSpPr>
          <a:xfrm>
            <a:off x="541020" y="305560"/>
            <a:ext cx="11109960" cy="6262299"/>
            <a:chOff x="541020" y="305560"/>
            <a:chExt cx="11109960" cy="6262299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57DD705D-2AE4-DCA6-D71A-B4A0641CD44E}"/>
                </a:ext>
              </a:extLst>
            </p:cNvPr>
            <p:cNvSpPr/>
            <p:nvPr/>
          </p:nvSpPr>
          <p:spPr>
            <a:xfrm>
              <a:off x="541020" y="342872"/>
              <a:ext cx="11109960" cy="6224987"/>
            </a:xfrm>
            <a:prstGeom prst="roundRect">
              <a:avLst>
                <a:gd name="adj" fmla="val 3018"/>
              </a:avLst>
            </a:prstGeom>
            <a:solidFill>
              <a:schemeClr val="bg1"/>
            </a:solidFill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DC9ACED5-194C-F9FE-0D59-44663FF14C22}"/>
                </a:ext>
              </a:extLst>
            </p:cNvPr>
            <p:cNvSpPr/>
            <p:nvPr/>
          </p:nvSpPr>
          <p:spPr>
            <a:xfrm>
              <a:off x="541020" y="305560"/>
              <a:ext cx="11109960" cy="441113"/>
            </a:xfrm>
            <a:prstGeom prst="roundRect">
              <a:avLst>
                <a:gd name="adj" fmla="val 14375"/>
              </a:avLst>
            </a:prstGeom>
            <a:solidFill>
              <a:schemeClr val="bg1">
                <a:lumMod val="95000"/>
              </a:schemeClr>
            </a:solidFill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B8051606-D1BB-A84F-4C69-B8115A1B7A4B}"/>
                </a:ext>
              </a:extLst>
            </p:cNvPr>
            <p:cNvSpPr/>
            <p:nvPr/>
          </p:nvSpPr>
          <p:spPr>
            <a:xfrm>
              <a:off x="675700" y="432196"/>
              <a:ext cx="187839" cy="187839"/>
            </a:xfrm>
            <a:prstGeom prst="ellipse">
              <a:avLst/>
            </a:prstGeom>
            <a:solidFill>
              <a:srgbClr val="F2B705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43968726-414D-3828-537E-DCB7AE850F01}"/>
                </a:ext>
              </a:extLst>
            </p:cNvPr>
            <p:cNvSpPr/>
            <p:nvPr/>
          </p:nvSpPr>
          <p:spPr>
            <a:xfrm>
              <a:off x="925829" y="432196"/>
              <a:ext cx="187839" cy="187839"/>
            </a:xfrm>
            <a:prstGeom prst="ellipse">
              <a:avLst/>
            </a:prstGeom>
            <a:solidFill>
              <a:srgbClr val="F2B705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38AF3FFF-5669-12D3-2DA8-BFF8B579DD0D}"/>
                </a:ext>
              </a:extLst>
            </p:cNvPr>
            <p:cNvSpPr/>
            <p:nvPr/>
          </p:nvSpPr>
          <p:spPr>
            <a:xfrm>
              <a:off x="1183940" y="432196"/>
              <a:ext cx="187839" cy="187839"/>
            </a:xfrm>
            <a:prstGeom prst="ellipse">
              <a:avLst/>
            </a:prstGeom>
            <a:solidFill>
              <a:srgbClr val="F2B705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Sinal de Multiplicação 17">
              <a:extLst>
                <a:ext uri="{FF2B5EF4-FFF2-40B4-BE49-F238E27FC236}">
                  <a16:creationId xmlns:a16="http://schemas.microsoft.com/office/drawing/2014/main" id="{686065D6-C5D9-D598-8B39-A6B76AF043CE}"/>
                </a:ext>
              </a:extLst>
            </p:cNvPr>
            <p:cNvSpPr/>
            <p:nvPr/>
          </p:nvSpPr>
          <p:spPr>
            <a:xfrm>
              <a:off x="11082928" y="342872"/>
              <a:ext cx="366486" cy="366486"/>
            </a:xfrm>
            <a:prstGeom prst="mathMultiply">
              <a:avLst>
                <a:gd name="adj1" fmla="val 486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963966"/>
            <a:ext cx="4336597" cy="508291"/>
          </a:xfrm>
          <a:prstGeom prst="roundRect">
            <a:avLst>
              <a:gd name="adj" fmla="val 14375"/>
            </a:avLst>
          </a:prstGeom>
          <a:solidFill>
            <a:srgbClr val="7A91BF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Equação geral da reta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36B04525-BBA2-64D4-7AF1-75DF36CACB4E}"/>
              </a:ext>
            </a:extLst>
          </p:cNvPr>
          <p:cNvSpPr/>
          <p:nvPr/>
        </p:nvSpPr>
        <p:spPr>
          <a:xfrm rot="21402026">
            <a:off x="3470958" y="1395538"/>
            <a:ext cx="2612266" cy="508291"/>
          </a:xfrm>
          <a:prstGeom prst="roundRect">
            <a:avLst>
              <a:gd name="adj" fmla="val 14375"/>
            </a:avLst>
          </a:prstGeom>
          <a:solidFill>
            <a:srgbClr val="0325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Casos Particulares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F7786BED-0145-4A30-4D29-F7A832EB19C6}"/>
              </a:ext>
            </a:extLst>
          </p:cNvPr>
          <p:cNvGrpSpPr/>
          <p:nvPr/>
        </p:nvGrpSpPr>
        <p:grpSpPr>
          <a:xfrm>
            <a:off x="863540" y="2211386"/>
            <a:ext cx="5700228" cy="3213021"/>
            <a:chOff x="541020" y="305560"/>
            <a:chExt cx="11109960" cy="6262299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059FBAD0-E20C-CFC8-002E-9F95BD13FC85}"/>
                </a:ext>
              </a:extLst>
            </p:cNvPr>
            <p:cNvSpPr/>
            <p:nvPr/>
          </p:nvSpPr>
          <p:spPr>
            <a:xfrm>
              <a:off x="541020" y="342872"/>
              <a:ext cx="11109960" cy="6224987"/>
            </a:xfrm>
            <a:prstGeom prst="roundRect">
              <a:avLst>
                <a:gd name="adj" fmla="val 3018"/>
              </a:avLst>
            </a:prstGeom>
            <a:solidFill>
              <a:schemeClr val="bg1">
                <a:lumMod val="95000"/>
              </a:schemeClr>
            </a:solidFill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56BFA5E8-B683-E012-E83A-04FD5478D7CA}"/>
                </a:ext>
              </a:extLst>
            </p:cNvPr>
            <p:cNvSpPr/>
            <p:nvPr/>
          </p:nvSpPr>
          <p:spPr>
            <a:xfrm>
              <a:off x="541020" y="305560"/>
              <a:ext cx="11109960" cy="441113"/>
            </a:xfrm>
            <a:prstGeom prst="roundRect">
              <a:avLst>
                <a:gd name="adj" fmla="val 14375"/>
              </a:avLst>
            </a:prstGeom>
            <a:solidFill>
              <a:schemeClr val="bg1">
                <a:lumMod val="95000"/>
              </a:schemeClr>
            </a:solidFill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EC9B8B17-EA70-A33C-D852-2A34C77FC227}"/>
                </a:ext>
              </a:extLst>
            </p:cNvPr>
            <p:cNvSpPr/>
            <p:nvPr/>
          </p:nvSpPr>
          <p:spPr>
            <a:xfrm>
              <a:off x="675700" y="432196"/>
              <a:ext cx="187839" cy="187839"/>
            </a:xfrm>
            <a:prstGeom prst="ellipse">
              <a:avLst/>
            </a:prstGeom>
            <a:solidFill>
              <a:srgbClr val="F2B705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0480D4DC-4C96-6B14-EDBB-E7EB52C53EE5}"/>
                </a:ext>
              </a:extLst>
            </p:cNvPr>
            <p:cNvSpPr/>
            <p:nvPr/>
          </p:nvSpPr>
          <p:spPr>
            <a:xfrm>
              <a:off x="925829" y="432196"/>
              <a:ext cx="187839" cy="187839"/>
            </a:xfrm>
            <a:prstGeom prst="ellipse">
              <a:avLst/>
            </a:prstGeom>
            <a:solidFill>
              <a:srgbClr val="F2B705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37DD9A45-F5CE-02C1-EE96-58C106EF70A2}"/>
                </a:ext>
              </a:extLst>
            </p:cNvPr>
            <p:cNvSpPr/>
            <p:nvPr/>
          </p:nvSpPr>
          <p:spPr>
            <a:xfrm>
              <a:off x="1183940" y="432196"/>
              <a:ext cx="187839" cy="187839"/>
            </a:xfrm>
            <a:prstGeom prst="ellipse">
              <a:avLst/>
            </a:prstGeom>
            <a:solidFill>
              <a:srgbClr val="F2B705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Sinal de Multiplicação 14">
              <a:extLst>
                <a:ext uri="{FF2B5EF4-FFF2-40B4-BE49-F238E27FC236}">
                  <a16:creationId xmlns:a16="http://schemas.microsoft.com/office/drawing/2014/main" id="{2BAE0269-89D0-A904-1213-5132E51A5497}"/>
                </a:ext>
              </a:extLst>
            </p:cNvPr>
            <p:cNvSpPr/>
            <p:nvPr/>
          </p:nvSpPr>
          <p:spPr>
            <a:xfrm>
              <a:off x="11082928" y="342872"/>
              <a:ext cx="366486" cy="366486"/>
            </a:xfrm>
            <a:prstGeom prst="mathMultiply">
              <a:avLst>
                <a:gd name="adj1" fmla="val 486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B622C383-83E3-F74C-B1D2-53BD1500B93F}"/>
              </a:ext>
            </a:extLst>
          </p:cNvPr>
          <p:cNvSpPr txBox="1"/>
          <p:nvPr/>
        </p:nvSpPr>
        <p:spPr>
          <a:xfrm>
            <a:off x="1079269" y="2558209"/>
            <a:ext cx="5324470" cy="478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lnSpc>
                <a:spcPct val="110000"/>
              </a:lnSpc>
              <a:buNone/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 = 0 (b ≠ 0)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→ a reta é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paralela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ao eixo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x.</a:t>
            </a:r>
          </a:p>
        </p:txBody>
      </p: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383C090D-B7BD-E77F-F9B5-20E16FEDBB59}"/>
              </a:ext>
            </a:extLst>
          </p:cNvPr>
          <p:cNvCxnSpPr/>
          <p:nvPr/>
        </p:nvCxnSpPr>
        <p:spPr>
          <a:xfrm flipV="1">
            <a:off x="1642821" y="3241615"/>
            <a:ext cx="0" cy="1769557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>
            <a:extLst>
              <a:ext uri="{FF2B5EF4-FFF2-40B4-BE49-F238E27FC236}">
                <a16:creationId xmlns:a16="http://schemas.microsoft.com/office/drawing/2014/main" id="{CFF0836D-C51D-556E-9AEE-02C189B3C0F9}"/>
              </a:ext>
            </a:extLst>
          </p:cNvPr>
          <p:cNvCxnSpPr>
            <a:cxnSpLocks/>
          </p:cNvCxnSpPr>
          <p:nvPr/>
        </p:nvCxnSpPr>
        <p:spPr>
          <a:xfrm>
            <a:off x="1157350" y="3656986"/>
            <a:ext cx="1870475" cy="0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>
            <a:extLst>
              <a:ext uri="{FF2B5EF4-FFF2-40B4-BE49-F238E27FC236}">
                <a16:creationId xmlns:a16="http://schemas.microsoft.com/office/drawing/2014/main" id="{661A83F2-57D7-EE36-9D8E-C3539DB7E1C4}"/>
              </a:ext>
            </a:extLst>
          </p:cNvPr>
          <p:cNvCxnSpPr>
            <a:cxnSpLocks/>
          </p:cNvCxnSpPr>
          <p:nvPr/>
        </p:nvCxnSpPr>
        <p:spPr>
          <a:xfrm>
            <a:off x="1157350" y="4126393"/>
            <a:ext cx="1870475" cy="0"/>
          </a:xfrm>
          <a:prstGeom prst="straightConnector1">
            <a:avLst/>
          </a:prstGeom>
          <a:ln>
            <a:solidFill>
              <a:srgbClr val="7A91B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9131E9C0-FA06-DD7E-5DE0-A0C28A18B634}"/>
              </a:ext>
            </a:extLst>
          </p:cNvPr>
          <p:cNvCxnSpPr>
            <a:cxnSpLocks/>
          </p:cNvCxnSpPr>
          <p:nvPr/>
        </p:nvCxnSpPr>
        <p:spPr>
          <a:xfrm>
            <a:off x="1157349" y="4583191"/>
            <a:ext cx="1870475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aixaDeTexto 32">
                <a:extLst>
                  <a:ext uri="{FF2B5EF4-FFF2-40B4-BE49-F238E27FC236}">
                    <a16:creationId xmlns:a16="http://schemas.microsoft.com/office/drawing/2014/main" id="{5A7EE44C-F5AC-6FCB-1B97-4CA5752B6C4C}"/>
                  </a:ext>
                </a:extLst>
              </p:cNvPr>
              <p:cNvSpPr txBox="1"/>
              <p:nvPr/>
            </p:nvSpPr>
            <p:spPr>
              <a:xfrm>
                <a:off x="1193405" y="3082757"/>
                <a:ext cx="476812" cy="498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𝒚</m:t>
                      </m:r>
                    </m:oMath>
                  </m:oMathPara>
                </a14:m>
                <a:endParaRPr lang="pt-B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3" name="CaixaDeTexto 32">
                <a:extLst>
                  <a:ext uri="{FF2B5EF4-FFF2-40B4-BE49-F238E27FC236}">
                    <a16:creationId xmlns:a16="http://schemas.microsoft.com/office/drawing/2014/main" id="{5A7EE44C-F5AC-6FCB-1B97-4CA5752B6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405" y="3082757"/>
                <a:ext cx="476812" cy="4985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aixaDeTexto 33">
                <a:extLst>
                  <a:ext uri="{FF2B5EF4-FFF2-40B4-BE49-F238E27FC236}">
                    <a16:creationId xmlns:a16="http://schemas.microsoft.com/office/drawing/2014/main" id="{922D6266-BB39-DFBD-5256-4359E3AA39C3}"/>
                  </a:ext>
                </a:extLst>
              </p:cNvPr>
              <p:cNvSpPr txBox="1"/>
              <p:nvPr/>
            </p:nvSpPr>
            <p:spPr>
              <a:xfrm>
                <a:off x="1550425" y="3605590"/>
                <a:ext cx="476812" cy="472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1200" b="1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lang="pt-BR" sz="1200" b="1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Arial"/>
                            </a:rPr>
                            <m:t>𝟑</m:t>
                          </m:r>
                        </m:num>
                        <m:den>
                          <m:r>
                            <a:rPr lang="pt-BR" sz="1200" b="1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Arial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4" name="CaixaDeTexto 33">
                <a:extLst>
                  <a:ext uri="{FF2B5EF4-FFF2-40B4-BE49-F238E27FC236}">
                    <a16:creationId xmlns:a16="http://schemas.microsoft.com/office/drawing/2014/main" id="{922D6266-BB39-DFBD-5256-4359E3AA39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425" y="3605590"/>
                <a:ext cx="476812" cy="472565"/>
              </a:xfrm>
              <a:prstGeom prst="rect">
                <a:avLst/>
              </a:prstGeom>
              <a:blipFill>
                <a:blip r:embed="rId4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aixaDeTexto 34">
                <a:extLst>
                  <a:ext uri="{FF2B5EF4-FFF2-40B4-BE49-F238E27FC236}">
                    <a16:creationId xmlns:a16="http://schemas.microsoft.com/office/drawing/2014/main" id="{BEB92A48-A028-0966-DC51-5CDC059010BB}"/>
                  </a:ext>
                </a:extLst>
              </p:cNvPr>
              <p:cNvSpPr txBox="1"/>
              <p:nvPr/>
            </p:nvSpPr>
            <p:spPr>
              <a:xfrm>
                <a:off x="1260192" y="4130321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𝟎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5" name="CaixaDeTexto 34">
                <a:extLst>
                  <a:ext uri="{FF2B5EF4-FFF2-40B4-BE49-F238E27FC236}">
                    <a16:creationId xmlns:a16="http://schemas.microsoft.com/office/drawing/2014/main" id="{BEB92A48-A028-0966-DC51-5CDC05901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192" y="4130321"/>
                <a:ext cx="476812" cy="2954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F9335871-51A5-9B1D-BA2D-C6AD7E4F641D}"/>
                  </a:ext>
                </a:extLst>
              </p:cNvPr>
              <p:cNvSpPr txBox="1"/>
              <p:nvPr/>
            </p:nvSpPr>
            <p:spPr>
              <a:xfrm>
                <a:off x="1222299" y="4596930"/>
                <a:ext cx="476812" cy="472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−</m:t>
                      </m:r>
                      <m:f>
                        <m:fPr>
                          <m:ctrlPr>
                            <a:rPr lang="pt-BR" sz="1200" b="1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lang="pt-BR" sz="1200" b="1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Arial"/>
                            </a:rPr>
                            <m:t>𝟏</m:t>
                          </m:r>
                        </m:num>
                        <m:den>
                          <m:r>
                            <a:rPr lang="pt-BR" sz="1200" b="1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  <a:sym typeface="Arial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F9335871-51A5-9B1D-BA2D-C6AD7E4F6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2299" y="4596930"/>
                <a:ext cx="476812" cy="472565"/>
              </a:xfrm>
              <a:prstGeom prst="rect">
                <a:avLst/>
              </a:prstGeom>
              <a:blipFill>
                <a:blip r:embed="rId6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aixaDeTexto 36">
                <a:extLst>
                  <a:ext uri="{FF2B5EF4-FFF2-40B4-BE49-F238E27FC236}">
                    <a16:creationId xmlns:a16="http://schemas.microsoft.com/office/drawing/2014/main" id="{416C8AA9-508F-054A-5F1B-17BB49247B33}"/>
                  </a:ext>
                </a:extLst>
              </p:cNvPr>
              <p:cNvSpPr txBox="1"/>
              <p:nvPr/>
            </p:nvSpPr>
            <p:spPr>
              <a:xfrm>
                <a:off x="2789418" y="4027984"/>
                <a:ext cx="476812" cy="498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𝒙</m:t>
                      </m:r>
                    </m:oMath>
                  </m:oMathPara>
                </a14:m>
                <a:endParaRPr lang="pt-B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7" name="CaixaDeTexto 36">
                <a:extLst>
                  <a:ext uri="{FF2B5EF4-FFF2-40B4-BE49-F238E27FC236}">
                    <a16:creationId xmlns:a16="http://schemas.microsoft.com/office/drawing/2014/main" id="{416C8AA9-508F-054A-5F1B-17BB49247B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418" y="4027984"/>
                <a:ext cx="476812" cy="4985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aixaDeTexto 37">
                <a:extLst>
                  <a:ext uri="{FF2B5EF4-FFF2-40B4-BE49-F238E27FC236}">
                    <a16:creationId xmlns:a16="http://schemas.microsoft.com/office/drawing/2014/main" id="{26A20092-B094-E109-8149-9BC92D962E6C}"/>
                  </a:ext>
                </a:extLst>
              </p:cNvPr>
              <p:cNvSpPr txBox="1"/>
              <p:nvPr/>
            </p:nvSpPr>
            <p:spPr>
              <a:xfrm>
                <a:off x="2443908" y="4507753"/>
                <a:ext cx="476812" cy="498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𝒓</m:t>
                      </m:r>
                    </m:oMath>
                  </m:oMathPara>
                </a14:m>
                <a:endParaRPr lang="pt-B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8" name="CaixaDeTexto 37">
                <a:extLst>
                  <a:ext uri="{FF2B5EF4-FFF2-40B4-BE49-F238E27FC236}">
                    <a16:creationId xmlns:a16="http://schemas.microsoft.com/office/drawing/2014/main" id="{26A20092-B094-E109-8149-9BC92D962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908" y="4507753"/>
                <a:ext cx="476812" cy="4985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aixaDeTexto 38">
                <a:extLst>
                  <a:ext uri="{FF2B5EF4-FFF2-40B4-BE49-F238E27FC236}">
                    <a16:creationId xmlns:a16="http://schemas.microsoft.com/office/drawing/2014/main" id="{5BCCC8C9-6CC4-C16D-08CE-2A65E0217F75}"/>
                  </a:ext>
                </a:extLst>
              </p:cNvPr>
              <p:cNvSpPr txBox="1"/>
              <p:nvPr/>
            </p:nvSpPr>
            <p:spPr>
              <a:xfrm>
                <a:off x="2836510" y="3548287"/>
                <a:ext cx="476812" cy="498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𝒔</m:t>
                      </m:r>
                    </m:oMath>
                  </m:oMathPara>
                </a14:m>
                <a:endParaRPr lang="pt-B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9" name="CaixaDeTexto 38">
                <a:extLst>
                  <a:ext uri="{FF2B5EF4-FFF2-40B4-BE49-F238E27FC236}">
                    <a16:creationId xmlns:a16="http://schemas.microsoft.com/office/drawing/2014/main" id="{5BCCC8C9-6CC4-C16D-08CE-2A65E0217F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6510" y="3548287"/>
                <a:ext cx="476812" cy="4985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aixaDeTexto 40">
                <a:extLst>
                  <a:ext uri="{FF2B5EF4-FFF2-40B4-BE49-F238E27FC236}">
                    <a16:creationId xmlns:a16="http://schemas.microsoft.com/office/drawing/2014/main" id="{0603687E-17B1-1707-FCDD-F5DE775F33C1}"/>
                  </a:ext>
                </a:extLst>
              </p:cNvPr>
              <p:cNvSpPr txBox="1"/>
              <p:nvPr/>
            </p:nvSpPr>
            <p:spPr>
              <a:xfrm>
                <a:off x="3445915" y="3527010"/>
                <a:ext cx="2815054" cy="668516"/>
              </a:xfrm>
              <a:prstGeom prst="rect">
                <a:avLst/>
              </a:prstGeom>
              <a:solidFill>
                <a:srgbClr val="03318C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Equa</m:t>
                      </m:r>
                      <m: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çã</m:t>
                      </m:r>
                      <m:r>
                        <m:rPr>
                          <m:sty m:val="p"/>
                        </m:rP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o</m:t>
                      </m:r>
                      <m: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de</m:t>
                      </m:r>
                      <m: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s</m:t>
                      </m:r>
                      <m: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 →</m:t>
                      </m:r>
                      <m:r>
                        <m:rPr>
                          <m:sty m:val="p"/>
                        </m:rPr>
                        <a:rPr lang="pt-BR" sz="20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y</m:t>
                      </m:r>
                      <m:r>
                        <a:rPr lang="pt-BR" sz="20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pt-BR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pt-BR" sz="200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>
                            <a:rPr lang="pt-BR" sz="200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pt-BR" sz="20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pt-BR" sz="20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1" name="CaixaDeTexto 40">
                <a:extLst>
                  <a:ext uri="{FF2B5EF4-FFF2-40B4-BE49-F238E27FC236}">
                    <a16:creationId xmlns:a16="http://schemas.microsoft.com/office/drawing/2014/main" id="{0603687E-17B1-1707-FCDD-F5DE775F3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915" y="3527010"/>
                <a:ext cx="2815054" cy="6685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aixaDeTexto 41">
                <a:extLst>
                  <a:ext uri="{FF2B5EF4-FFF2-40B4-BE49-F238E27FC236}">
                    <a16:creationId xmlns:a16="http://schemas.microsoft.com/office/drawing/2014/main" id="{C01235E7-8C99-8D71-567F-7E2CEB097CE0}"/>
                  </a:ext>
                </a:extLst>
              </p:cNvPr>
              <p:cNvSpPr txBox="1"/>
              <p:nvPr/>
            </p:nvSpPr>
            <p:spPr>
              <a:xfrm>
                <a:off x="3458103" y="4265362"/>
                <a:ext cx="2957824" cy="668516"/>
              </a:xfrm>
              <a:prstGeom prst="rect">
                <a:avLst/>
              </a:prstGeom>
              <a:solidFill>
                <a:srgbClr val="03318C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Equa</m:t>
                      </m:r>
                      <m: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çã</m:t>
                      </m:r>
                      <m:r>
                        <m:rPr>
                          <m:sty m:val="p"/>
                        </m:rP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o</m:t>
                      </m:r>
                      <m: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de</m:t>
                      </m:r>
                      <m: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r</m:t>
                      </m:r>
                      <m:r>
                        <a:rPr lang="pt-BR" sz="2000" smtClean="0">
                          <a:solidFill>
                            <a:schemeClr val="bg1"/>
                          </a:solidFill>
                          <a:latin typeface="Cambria Math"/>
                        </a:rPr>
                        <m:t> →</m:t>
                      </m:r>
                      <m:r>
                        <m:rPr>
                          <m:sty m:val="p"/>
                        </m:rPr>
                        <a:rPr lang="pt-BR" sz="20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y</m:t>
                      </m:r>
                      <m:r>
                        <a:rPr lang="pt-BR" sz="20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pt-BR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pt-BR" sz="200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pt-BR" sz="200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pt-BR" sz="20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pt-B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2" name="CaixaDeTexto 41">
                <a:extLst>
                  <a:ext uri="{FF2B5EF4-FFF2-40B4-BE49-F238E27FC236}">
                    <a16:creationId xmlns:a16="http://schemas.microsoft.com/office/drawing/2014/main" id="{C01235E7-8C99-8D71-567F-7E2CEB097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8103" y="4265362"/>
                <a:ext cx="2957824" cy="66851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Agrupar 42">
            <a:extLst>
              <a:ext uri="{FF2B5EF4-FFF2-40B4-BE49-F238E27FC236}">
                <a16:creationId xmlns:a16="http://schemas.microsoft.com/office/drawing/2014/main" id="{8744E250-D113-47D1-2A56-E68E07A2B926}"/>
              </a:ext>
            </a:extLst>
          </p:cNvPr>
          <p:cNvGrpSpPr/>
          <p:nvPr/>
        </p:nvGrpSpPr>
        <p:grpSpPr>
          <a:xfrm>
            <a:off x="5404961" y="2606448"/>
            <a:ext cx="5700228" cy="3213021"/>
            <a:chOff x="541020" y="305560"/>
            <a:chExt cx="11109960" cy="6262299"/>
          </a:xfrm>
        </p:grpSpPr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5B4D3FFD-5B40-4002-E346-609354F81B10}"/>
                </a:ext>
              </a:extLst>
            </p:cNvPr>
            <p:cNvSpPr/>
            <p:nvPr/>
          </p:nvSpPr>
          <p:spPr>
            <a:xfrm>
              <a:off x="541020" y="342872"/>
              <a:ext cx="11109960" cy="6224987"/>
            </a:xfrm>
            <a:prstGeom prst="roundRect">
              <a:avLst>
                <a:gd name="adj" fmla="val 3018"/>
              </a:avLst>
            </a:prstGeom>
            <a:solidFill>
              <a:schemeClr val="bg1">
                <a:lumMod val="95000"/>
              </a:schemeClr>
            </a:solidFill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5" name="Retângulo: Cantos Arredondados 44">
              <a:extLst>
                <a:ext uri="{FF2B5EF4-FFF2-40B4-BE49-F238E27FC236}">
                  <a16:creationId xmlns:a16="http://schemas.microsoft.com/office/drawing/2014/main" id="{F1ED9E96-CA93-DCA1-ED06-1D6BA41D77FD}"/>
                </a:ext>
              </a:extLst>
            </p:cNvPr>
            <p:cNvSpPr/>
            <p:nvPr/>
          </p:nvSpPr>
          <p:spPr>
            <a:xfrm>
              <a:off x="541020" y="305560"/>
              <a:ext cx="11109960" cy="441113"/>
            </a:xfrm>
            <a:prstGeom prst="roundRect">
              <a:avLst>
                <a:gd name="adj" fmla="val 14375"/>
              </a:avLst>
            </a:prstGeom>
            <a:solidFill>
              <a:schemeClr val="bg1">
                <a:lumMod val="95000"/>
              </a:schemeClr>
            </a:solidFill>
            <a:ln w="317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C3C53F28-4309-1258-0791-5CA2AB9C5A24}"/>
                </a:ext>
              </a:extLst>
            </p:cNvPr>
            <p:cNvSpPr/>
            <p:nvPr/>
          </p:nvSpPr>
          <p:spPr>
            <a:xfrm>
              <a:off x="675700" y="432196"/>
              <a:ext cx="187839" cy="187839"/>
            </a:xfrm>
            <a:prstGeom prst="ellipse">
              <a:avLst/>
            </a:prstGeom>
            <a:solidFill>
              <a:srgbClr val="F2B705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8B727C4C-4A7B-6BBE-A075-28FE267096A0}"/>
                </a:ext>
              </a:extLst>
            </p:cNvPr>
            <p:cNvSpPr/>
            <p:nvPr/>
          </p:nvSpPr>
          <p:spPr>
            <a:xfrm>
              <a:off x="925829" y="432196"/>
              <a:ext cx="187839" cy="187839"/>
            </a:xfrm>
            <a:prstGeom prst="ellipse">
              <a:avLst/>
            </a:prstGeom>
            <a:solidFill>
              <a:srgbClr val="F2B705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A1150293-A922-D4DC-ADAE-57A1AF1816A9}"/>
                </a:ext>
              </a:extLst>
            </p:cNvPr>
            <p:cNvSpPr/>
            <p:nvPr/>
          </p:nvSpPr>
          <p:spPr>
            <a:xfrm>
              <a:off x="1183940" y="432196"/>
              <a:ext cx="187839" cy="187839"/>
            </a:xfrm>
            <a:prstGeom prst="ellipse">
              <a:avLst/>
            </a:prstGeom>
            <a:solidFill>
              <a:srgbClr val="F2B705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Sinal de Multiplicação 48">
              <a:extLst>
                <a:ext uri="{FF2B5EF4-FFF2-40B4-BE49-F238E27FC236}">
                  <a16:creationId xmlns:a16="http://schemas.microsoft.com/office/drawing/2014/main" id="{DCABA996-FE45-9D99-863D-81E0287B5BAF}"/>
                </a:ext>
              </a:extLst>
            </p:cNvPr>
            <p:cNvSpPr/>
            <p:nvPr/>
          </p:nvSpPr>
          <p:spPr>
            <a:xfrm>
              <a:off x="11082928" y="342872"/>
              <a:ext cx="366486" cy="366486"/>
            </a:xfrm>
            <a:prstGeom prst="mathMultiply">
              <a:avLst>
                <a:gd name="adj1" fmla="val 486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FF1A78B6-A595-9B74-55E4-EDF809FFCAF6}"/>
              </a:ext>
            </a:extLst>
          </p:cNvPr>
          <p:cNvSpPr txBox="1"/>
          <p:nvPr/>
        </p:nvSpPr>
        <p:spPr>
          <a:xfrm>
            <a:off x="5462127" y="2953833"/>
            <a:ext cx="5532405" cy="478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pt-BR" sz="2400" b="1" dirty="0">
                <a:latin typeface="Calibri"/>
                <a:ea typeface="Arial"/>
                <a:cs typeface="Calibri"/>
                <a:sym typeface="Arial"/>
              </a:rPr>
              <a:t>b = 0 (a ≠ 0 ) </a:t>
            </a:r>
            <a:r>
              <a:rPr lang="pt-BR" sz="2400" dirty="0">
                <a:latin typeface="Calibri"/>
                <a:ea typeface="Arial"/>
                <a:cs typeface="Calibri"/>
                <a:sym typeface="Arial"/>
              </a:rPr>
              <a:t>→ a reta é </a:t>
            </a:r>
            <a:r>
              <a:rPr lang="pt-BR" sz="2400" b="1" dirty="0">
                <a:latin typeface="Calibri"/>
                <a:ea typeface="Arial"/>
                <a:cs typeface="Calibri"/>
                <a:sym typeface="Arial"/>
              </a:rPr>
              <a:t>paralela </a:t>
            </a:r>
            <a:r>
              <a:rPr lang="pt-BR" sz="2400" dirty="0">
                <a:latin typeface="Calibri"/>
                <a:ea typeface="Arial"/>
                <a:cs typeface="Calibri"/>
                <a:sym typeface="Arial"/>
              </a:rPr>
              <a:t>ao</a:t>
            </a:r>
            <a:r>
              <a:rPr lang="pt-BR" sz="2400" b="1" dirty="0">
                <a:latin typeface="Calibri"/>
                <a:ea typeface="Arial"/>
                <a:cs typeface="Calibri"/>
                <a:sym typeface="Arial"/>
              </a:rPr>
              <a:t> eixo y.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52" name="Conector de Seta Reta 51">
            <a:extLst>
              <a:ext uri="{FF2B5EF4-FFF2-40B4-BE49-F238E27FC236}">
                <a16:creationId xmlns:a16="http://schemas.microsoft.com/office/drawing/2014/main" id="{943A9C18-7975-A09F-6388-5FE4CA8331A8}"/>
              </a:ext>
            </a:extLst>
          </p:cNvPr>
          <p:cNvCxnSpPr>
            <a:cxnSpLocks/>
          </p:cNvCxnSpPr>
          <p:nvPr/>
        </p:nvCxnSpPr>
        <p:spPr>
          <a:xfrm flipV="1">
            <a:off x="6069622" y="3731107"/>
            <a:ext cx="0" cy="1693300"/>
          </a:xfrm>
          <a:prstGeom prst="straightConnector1">
            <a:avLst/>
          </a:prstGeom>
          <a:ln>
            <a:solidFill>
              <a:srgbClr val="FFC000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ector de Seta Reta 52">
            <a:extLst>
              <a:ext uri="{FF2B5EF4-FFF2-40B4-BE49-F238E27FC236}">
                <a16:creationId xmlns:a16="http://schemas.microsoft.com/office/drawing/2014/main" id="{45D68596-8D71-80F3-D275-AB51DB6A8DA7}"/>
              </a:ext>
            </a:extLst>
          </p:cNvPr>
          <p:cNvCxnSpPr>
            <a:cxnSpLocks/>
          </p:cNvCxnSpPr>
          <p:nvPr/>
        </p:nvCxnSpPr>
        <p:spPr>
          <a:xfrm flipV="1">
            <a:off x="6260969" y="3527010"/>
            <a:ext cx="0" cy="1897397"/>
          </a:xfrm>
          <a:prstGeom prst="straightConnector1">
            <a:avLst/>
          </a:prstGeom>
          <a:ln>
            <a:solidFill>
              <a:srgbClr val="7A91B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ector de Seta Reta 53">
            <a:extLst>
              <a:ext uri="{FF2B5EF4-FFF2-40B4-BE49-F238E27FC236}">
                <a16:creationId xmlns:a16="http://schemas.microsoft.com/office/drawing/2014/main" id="{0CFBAD42-79FC-400E-67AF-CC894BD945AF}"/>
              </a:ext>
            </a:extLst>
          </p:cNvPr>
          <p:cNvCxnSpPr>
            <a:cxnSpLocks/>
          </p:cNvCxnSpPr>
          <p:nvPr/>
        </p:nvCxnSpPr>
        <p:spPr>
          <a:xfrm flipV="1">
            <a:off x="6972169" y="3731107"/>
            <a:ext cx="0" cy="1693300"/>
          </a:xfrm>
          <a:prstGeom prst="straightConnector1">
            <a:avLst/>
          </a:prstGeom>
          <a:ln>
            <a:solidFill>
              <a:srgbClr val="03258C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ector de Seta Reta 54">
            <a:extLst>
              <a:ext uri="{FF2B5EF4-FFF2-40B4-BE49-F238E27FC236}">
                <a16:creationId xmlns:a16="http://schemas.microsoft.com/office/drawing/2014/main" id="{6303A4AF-862A-808F-E6B8-568C572BE9BC}"/>
              </a:ext>
            </a:extLst>
          </p:cNvPr>
          <p:cNvCxnSpPr>
            <a:cxnSpLocks/>
          </p:cNvCxnSpPr>
          <p:nvPr/>
        </p:nvCxnSpPr>
        <p:spPr>
          <a:xfrm flipH="1">
            <a:off x="5736961" y="4674787"/>
            <a:ext cx="1620060" cy="1126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aixaDeTexto 57">
                <a:extLst>
                  <a:ext uri="{FF2B5EF4-FFF2-40B4-BE49-F238E27FC236}">
                    <a16:creationId xmlns:a16="http://schemas.microsoft.com/office/drawing/2014/main" id="{65D6AA05-39B5-541C-81D5-242ECFDC981D}"/>
                  </a:ext>
                </a:extLst>
              </p:cNvPr>
              <p:cNvSpPr txBox="1"/>
              <p:nvPr/>
            </p:nvSpPr>
            <p:spPr>
              <a:xfrm>
                <a:off x="5883840" y="3257943"/>
                <a:ext cx="476812" cy="498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𝒚</m:t>
                      </m:r>
                    </m:oMath>
                  </m:oMathPara>
                </a14:m>
                <a:endParaRPr lang="pt-B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58" name="CaixaDeTexto 57">
                <a:extLst>
                  <a:ext uri="{FF2B5EF4-FFF2-40B4-BE49-F238E27FC236}">
                    <a16:creationId xmlns:a16="http://schemas.microsoft.com/office/drawing/2014/main" id="{65D6AA05-39B5-541C-81D5-242ECFDC9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840" y="3257943"/>
                <a:ext cx="476812" cy="4985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CaixaDeTexto 61">
                <a:extLst>
                  <a:ext uri="{FF2B5EF4-FFF2-40B4-BE49-F238E27FC236}">
                    <a16:creationId xmlns:a16="http://schemas.microsoft.com/office/drawing/2014/main" id="{C0655812-75A1-84A4-BB25-AE7A583EF10E}"/>
                  </a:ext>
                </a:extLst>
              </p:cNvPr>
              <p:cNvSpPr txBox="1"/>
              <p:nvPr/>
            </p:nvSpPr>
            <p:spPr>
              <a:xfrm>
                <a:off x="5633911" y="4645520"/>
                <a:ext cx="476812" cy="363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−</m:t>
                      </m:r>
                      <m:r>
                        <a:rPr lang="pt-BR" sz="16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𝟏</m:t>
                      </m:r>
                    </m:oMath>
                  </m:oMathPara>
                </a14:m>
                <a:endParaRPr lang="pt-BR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2" name="CaixaDeTexto 61">
                <a:extLst>
                  <a:ext uri="{FF2B5EF4-FFF2-40B4-BE49-F238E27FC236}">
                    <a16:creationId xmlns:a16="http://schemas.microsoft.com/office/drawing/2014/main" id="{C0655812-75A1-84A4-BB25-AE7A583EF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911" y="4645520"/>
                <a:ext cx="476812" cy="36317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CaixaDeTexto 62">
                <a:extLst>
                  <a:ext uri="{FF2B5EF4-FFF2-40B4-BE49-F238E27FC236}">
                    <a16:creationId xmlns:a16="http://schemas.microsoft.com/office/drawing/2014/main" id="{26A08691-C006-F572-37FD-2F21E8B1D802}"/>
                  </a:ext>
                </a:extLst>
              </p:cNvPr>
              <p:cNvSpPr txBox="1"/>
              <p:nvPr/>
            </p:nvSpPr>
            <p:spPr>
              <a:xfrm>
                <a:off x="5962949" y="4655629"/>
                <a:ext cx="476812" cy="363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𝟎</m:t>
                      </m:r>
                    </m:oMath>
                  </m:oMathPara>
                </a14:m>
                <a:endParaRPr lang="pt-BR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3" name="CaixaDeTexto 62">
                <a:extLst>
                  <a:ext uri="{FF2B5EF4-FFF2-40B4-BE49-F238E27FC236}">
                    <a16:creationId xmlns:a16="http://schemas.microsoft.com/office/drawing/2014/main" id="{26A08691-C006-F572-37FD-2F21E8B1D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2949" y="4655629"/>
                <a:ext cx="476812" cy="36317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CaixaDeTexto 63">
                <a:extLst>
                  <a:ext uri="{FF2B5EF4-FFF2-40B4-BE49-F238E27FC236}">
                    <a16:creationId xmlns:a16="http://schemas.microsoft.com/office/drawing/2014/main" id="{7C5235A7-50E7-BF9B-8CA6-8F1DA4E7BE1A}"/>
                  </a:ext>
                </a:extLst>
              </p:cNvPr>
              <p:cNvSpPr txBox="1"/>
              <p:nvPr/>
            </p:nvSpPr>
            <p:spPr>
              <a:xfrm>
                <a:off x="6620936" y="4641738"/>
                <a:ext cx="476812" cy="363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𝟑</m:t>
                      </m:r>
                    </m:oMath>
                  </m:oMathPara>
                </a14:m>
                <a:endParaRPr lang="pt-BR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4" name="CaixaDeTexto 63">
                <a:extLst>
                  <a:ext uri="{FF2B5EF4-FFF2-40B4-BE49-F238E27FC236}">
                    <a16:creationId xmlns:a16="http://schemas.microsoft.com/office/drawing/2014/main" id="{7C5235A7-50E7-BF9B-8CA6-8F1DA4E7B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0936" y="4641738"/>
                <a:ext cx="476812" cy="36317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CaixaDeTexto 64">
                <a:extLst>
                  <a:ext uri="{FF2B5EF4-FFF2-40B4-BE49-F238E27FC236}">
                    <a16:creationId xmlns:a16="http://schemas.microsoft.com/office/drawing/2014/main" id="{26990844-C874-E9E3-19F7-9C6AB4AD65B6}"/>
                  </a:ext>
                </a:extLst>
              </p:cNvPr>
              <p:cNvSpPr txBox="1"/>
              <p:nvPr/>
            </p:nvSpPr>
            <p:spPr>
              <a:xfrm>
                <a:off x="6898775" y="4858594"/>
                <a:ext cx="476812" cy="363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𝒔</m:t>
                      </m:r>
                    </m:oMath>
                  </m:oMathPara>
                </a14:m>
                <a:endParaRPr lang="pt-BR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5" name="CaixaDeTexto 64">
                <a:extLst>
                  <a:ext uri="{FF2B5EF4-FFF2-40B4-BE49-F238E27FC236}">
                    <a16:creationId xmlns:a16="http://schemas.microsoft.com/office/drawing/2014/main" id="{26990844-C874-E9E3-19F7-9C6AB4AD65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8775" y="4858594"/>
                <a:ext cx="476812" cy="36317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CaixaDeTexto 68">
                <a:extLst>
                  <a:ext uri="{FF2B5EF4-FFF2-40B4-BE49-F238E27FC236}">
                    <a16:creationId xmlns:a16="http://schemas.microsoft.com/office/drawing/2014/main" id="{5D4BCDA0-7CCA-E36B-0601-EBF184264E4E}"/>
                  </a:ext>
                </a:extLst>
              </p:cNvPr>
              <p:cNvSpPr txBox="1"/>
              <p:nvPr/>
            </p:nvSpPr>
            <p:spPr>
              <a:xfrm>
                <a:off x="5728462" y="5084369"/>
                <a:ext cx="476812" cy="363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𝒓</m:t>
                      </m:r>
                    </m:oMath>
                  </m:oMathPara>
                </a14:m>
                <a:endParaRPr lang="pt-BR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9" name="CaixaDeTexto 68">
                <a:extLst>
                  <a:ext uri="{FF2B5EF4-FFF2-40B4-BE49-F238E27FC236}">
                    <a16:creationId xmlns:a16="http://schemas.microsoft.com/office/drawing/2014/main" id="{5D4BCDA0-7CCA-E36B-0601-EBF184264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462" y="5084369"/>
                <a:ext cx="476812" cy="36317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etângulo 69">
            <a:extLst>
              <a:ext uri="{FF2B5EF4-FFF2-40B4-BE49-F238E27FC236}">
                <a16:creationId xmlns:a16="http://schemas.microsoft.com/office/drawing/2014/main" id="{8959467C-104C-E39B-E155-B1B4771756D0}"/>
              </a:ext>
            </a:extLst>
          </p:cNvPr>
          <p:cNvSpPr/>
          <p:nvPr/>
        </p:nvSpPr>
        <p:spPr>
          <a:xfrm>
            <a:off x="6972169" y="4547849"/>
            <a:ext cx="125579" cy="125579"/>
          </a:xfrm>
          <a:prstGeom prst="rect">
            <a:avLst/>
          </a:prstGeom>
          <a:solidFill>
            <a:srgbClr val="0331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" name="Retângulo 70">
            <a:extLst>
              <a:ext uri="{FF2B5EF4-FFF2-40B4-BE49-F238E27FC236}">
                <a16:creationId xmlns:a16="http://schemas.microsoft.com/office/drawing/2014/main" id="{345E901D-703B-9F26-BAD9-03D31523D770}"/>
              </a:ext>
            </a:extLst>
          </p:cNvPr>
          <p:cNvSpPr/>
          <p:nvPr/>
        </p:nvSpPr>
        <p:spPr>
          <a:xfrm>
            <a:off x="5955905" y="4559674"/>
            <a:ext cx="125579" cy="125579"/>
          </a:xfrm>
          <a:prstGeom prst="rect">
            <a:avLst/>
          </a:prstGeom>
          <a:solidFill>
            <a:srgbClr val="0331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CaixaDeTexto 71">
                <a:extLst>
                  <a:ext uri="{FF2B5EF4-FFF2-40B4-BE49-F238E27FC236}">
                    <a16:creationId xmlns:a16="http://schemas.microsoft.com/office/drawing/2014/main" id="{428DBA70-D077-984A-3D3B-2B6E7C60375E}"/>
                  </a:ext>
                </a:extLst>
              </p:cNvPr>
              <p:cNvSpPr txBox="1"/>
              <p:nvPr/>
            </p:nvSpPr>
            <p:spPr>
              <a:xfrm>
                <a:off x="7175573" y="4594736"/>
                <a:ext cx="476812" cy="498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𝒙</m:t>
                      </m:r>
                    </m:oMath>
                  </m:oMathPara>
                </a14:m>
                <a:endParaRPr lang="pt-B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2" name="CaixaDeTexto 71">
                <a:extLst>
                  <a:ext uri="{FF2B5EF4-FFF2-40B4-BE49-F238E27FC236}">
                    <a16:creationId xmlns:a16="http://schemas.microsoft.com/office/drawing/2014/main" id="{428DBA70-D077-984A-3D3B-2B6E7C603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573" y="4594736"/>
                <a:ext cx="476812" cy="49859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CaixaDeTexto 72">
                <a:extLst>
                  <a:ext uri="{FF2B5EF4-FFF2-40B4-BE49-F238E27FC236}">
                    <a16:creationId xmlns:a16="http://schemas.microsoft.com/office/drawing/2014/main" id="{1A79E3E7-5273-E00D-B3E2-EDE7BBDE88F9}"/>
                  </a:ext>
                </a:extLst>
              </p:cNvPr>
              <p:cNvSpPr txBox="1"/>
              <p:nvPr/>
            </p:nvSpPr>
            <p:spPr>
              <a:xfrm>
                <a:off x="7730061" y="3933348"/>
                <a:ext cx="3141001" cy="446276"/>
              </a:xfrm>
              <a:prstGeom prst="rect">
                <a:avLst/>
              </a:prstGeom>
              <a:solidFill>
                <a:srgbClr val="03318C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Equa</m:t>
                      </m:r>
                      <m: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çã</m:t>
                      </m:r>
                      <m:r>
                        <m:rPr>
                          <m:sty m:val="p"/>
                        </m:rP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o</m:t>
                      </m:r>
                      <m: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de</m:t>
                      </m:r>
                      <m: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r</m:t>
                      </m:r>
                      <m: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 →</m:t>
                      </m:r>
                      <m:r>
                        <m:rPr>
                          <m:sty m:val="p"/>
                        </m:rPr>
                        <a:rPr lang="pt-BR" sz="22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x</m:t>
                      </m:r>
                      <m:r>
                        <a:rPr lang="pt-BR" sz="22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pt-BR" sz="22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−1</m:t>
                      </m:r>
                      <m:r>
                        <a:rPr lang="pt-BR" sz="22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pt-BR" sz="2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3" name="CaixaDeTexto 72">
                <a:extLst>
                  <a:ext uri="{FF2B5EF4-FFF2-40B4-BE49-F238E27FC236}">
                    <a16:creationId xmlns:a16="http://schemas.microsoft.com/office/drawing/2014/main" id="{1A79E3E7-5273-E00D-B3E2-EDE7BBDE8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061" y="3933348"/>
                <a:ext cx="3141001" cy="446276"/>
              </a:xfrm>
              <a:prstGeom prst="rect">
                <a:avLst/>
              </a:prstGeom>
              <a:blipFill>
                <a:blip r:embed="rId19"/>
                <a:stretch>
                  <a:fillRect l="-1165" b="-123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CaixaDeTexto 73">
                <a:extLst>
                  <a:ext uri="{FF2B5EF4-FFF2-40B4-BE49-F238E27FC236}">
                    <a16:creationId xmlns:a16="http://schemas.microsoft.com/office/drawing/2014/main" id="{C82A23DC-7692-69DB-FE6D-CE91F09D0FD6}"/>
                  </a:ext>
                </a:extLst>
              </p:cNvPr>
              <p:cNvSpPr txBox="1"/>
              <p:nvPr/>
            </p:nvSpPr>
            <p:spPr>
              <a:xfrm>
                <a:off x="7729867" y="4425674"/>
                <a:ext cx="2908209" cy="446276"/>
              </a:xfrm>
              <a:prstGeom prst="rect">
                <a:avLst/>
              </a:prstGeom>
              <a:solidFill>
                <a:srgbClr val="03318C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Equa</m:t>
                      </m:r>
                      <m: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çã</m:t>
                      </m:r>
                      <m:r>
                        <m:rPr>
                          <m:sty m:val="p"/>
                        </m:rP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o</m:t>
                      </m:r>
                      <m: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de</m:t>
                      </m:r>
                      <m: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s</m:t>
                      </m:r>
                      <m:r>
                        <a:rPr lang="pt-BR" sz="2200" smtClean="0">
                          <a:solidFill>
                            <a:schemeClr val="bg1"/>
                          </a:solidFill>
                          <a:latin typeface="Cambria Math"/>
                        </a:rPr>
                        <m:t> →</m:t>
                      </m:r>
                      <m:r>
                        <m:rPr>
                          <m:sty m:val="p"/>
                        </m:rPr>
                        <a:rPr lang="pt-BR" sz="22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x</m:t>
                      </m:r>
                      <m:r>
                        <a:rPr lang="pt-BR" sz="22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pt-BR" sz="22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3</m:t>
                      </m:r>
                      <m:r>
                        <a:rPr lang="pt-BR" sz="220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pt-BR" sz="2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4" name="CaixaDeTexto 73">
                <a:extLst>
                  <a:ext uri="{FF2B5EF4-FFF2-40B4-BE49-F238E27FC236}">
                    <a16:creationId xmlns:a16="http://schemas.microsoft.com/office/drawing/2014/main" id="{C82A23DC-7692-69DB-FE6D-CE91F09D0F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9867" y="4425674"/>
                <a:ext cx="2908209" cy="446276"/>
              </a:xfrm>
              <a:prstGeom prst="rect">
                <a:avLst/>
              </a:prstGeom>
              <a:blipFill>
                <a:blip r:embed="rId20"/>
                <a:stretch>
                  <a:fillRect l="-1258" b="-109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456087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500"/>
                            </p:stCondLst>
                            <p:childTnLst>
                              <p:par>
                                <p:cTn id="1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0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500"/>
                            </p:stCondLst>
                            <p:childTnLst>
                              <p:par>
                                <p:cTn id="1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000"/>
                            </p:stCondLst>
                            <p:childTnLst>
                              <p:par>
                                <p:cTn id="1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500"/>
                            </p:stCondLst>
                            <p:childTnLst>
                              <p:par>
                                <p:cTn id="1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6000"/>
                            </p:stCondLst>
                            <p:childTnLst>
                              <p:par>
                                <p:cTn id="1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8" grpId="0" animBg="1"/>
      <p:bldP spid="9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1" grpId="0" animBg="1"/>
      <p:bldP spid="42" grpId="0" animBg="1"/>
      <p:bldP spid="50" grpId="0"/>
      <p:bldP spid="58" grpId="0"/>
      <p:bldP spid="62" grpId="0"/>
      <p:bldP spid="63" grpId="0"/>
      <p:bldP spid="64" grpId="0"/>
      <p:bldP spid="65" grpId="0"/>
      <p:bldP spid="69" grpId="0"/>
      <p:bldP spid="70" grpId="0" animBg="1"/>
      <p:bldP spid="71" grpId="0" animBg="1"/>
      <p:bldP spid="72" grpId="0"/>
      <p:bldP spid="73" grpId="0" animBg="1"/>
      <p:bldP spid="7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942363"/>
            <a:ext cx="2143586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Exercícios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7BDBECDD-B36D-0E4A-C4E2-4E4BA70DF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68641" y="2468636"/>
            <a:ext cx="3402012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upo 15">
            <a:extLst>
              <a:ext uri="{FF2B5EF4-FFF2-40B4-BE49-F238E27FC236}">
                <a16:creationId xmlns:a16="http://schemas.microsoft.com/office/drawing/2014/main" id="{48039895-B4E0-BF83-DA15-B9D9D030074E}"/>
              </a:ext>
            </a:extLst>
          </p:cNvPr>
          <p:cNvGrpSpPr>
            <a:grpSpLocks/>
          </p:cNvGrpSpPr>
          <p:nvPr/>
        </p:nvGrpSpPr>
        <p:grpSpPr bwMode="auto">
          <a:xfrm>
            <a:off x="6341466" y="2111448"/>
            <a:ext cx="4714875" cy="2857500"/>
            <a:chOff x="4071938" y="1714500"/>
            <a:chExt cx="4714875" cy="2857508"/>
          </a:xfrm>
        </p:grpSpPr>
        <p:sp>
          <p:nvSpPr>
            <p:cNvPr id="10" name="Texto explicativo retangular com cantos arredondados 8">
              <a:extLst>
                <a:ext uri="{FF2B5EF4-FFF2-40B4-BE49-F238E27FC236}">
                  <a16:creationId xmlns:a16="http://schemas.microsoft.com/office/drawing/2014/main" id="{7F46D8DA-70C7-04F5-4911-17F54DA76D6E}"/>
                </a:ext>
              </a:extLst>
            </p:cNvPr>
            <p:cNvSpPr/>
            <p:nvPr/>
          </p:nvSpPr>
          <p:spPr>
            <a:xfrm>
              <a:off x="6500813" y="1714500"/>
              <a:ext cx="1571625" cy="500064"/>
            </a:xfrm>
            <a:prstGeom prst="wedgeRoundRectCallout">
              <a:avLst>
                <a:gd name="adj1" fmla="val -15462"/>
                <a:gd name="adj2" fmla="val 149709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Cateto: 4</a:t>
              </a:r>
            </a:p>
          </p:txBody>
        </p:sp>
        <p:sp>
          <p:nvSpPr>
            <p:cNvPr id="11" name="Texto explicativo retangular com cantos arredondados 7">
              <a:extLst>
                <a:ext uri="{FF2B5EF4-FFF2-40B4-BE49-F238E27FC236}">
                  <a16:creationId xmlns:a16="http://schemas.microsoft.com/office/drawing/2014/main" id="{CF454AA3-458A-FD41-E623-33E45A76A37D}"/>
                </a:ext>
              </a:extLst>
            </p:cNvPr>
            <p:cNvSpPr/>
            <p:nvPr/>
          </p:nvSpPr>
          <p:spPr>
            <a:xfrm>
              <a:off x="7215188" y="4071945"/>
              <a:ext cx="1571625" cy="500063"/>
            </a:xfrm>
            <a:prstGeom prst="wedgeRoundRectCallout">
              <a:avLst>
                <a:gd name="adj1" fmla="val -47686"/>
                <a:gd name="adj2" fmla="val -128795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Hipotenusa: a</a:t>
              </a:r>
            </a:p>
          </p:txBody>
        </p:sp>
        <p:sp>
          <p:nvSpPr>
            <p:cNvPr id="12" name="Texto explicativo retangular com cantos arredondados 9">
              <a:extLst>
                <a:ext uri="{FF2B5EF4-FFF2-40B4-BE49-F238E27FC236}">
                  <a16:creationId xmlns:a16="http://schemas.microsoft.com/office/drawing/2014/main" id="{8419CF8A-B495-C290-E38A-A377B6EDD4D6}"/>
                </a:ext>
              </a:extLst>
            </p:cNvPr>
            <p:cNvSpPr/>
            <p:nvPr/>
          </p:nvSpPr>
          <p:spPr>
            <a:xfrm>
              <a:off x="4071938" y="3929069"/>
              <a:ext cx="1571625" cy="500063"/>
            </a:xfrm>
            <a:prstGeom prst="wedgeRoundRectCallout">
              <a:avLst>
                <a:gd name="adj1" fmla="val 89314"/>
                <a:gd name="adj2" fmla="val -140621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Cateto: 3</a:t>
              </a:r>
            </a:p>
          </p:txBody>
        </p: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BDF5B09C-CFEF-B542-7A5C-F94B1A67E257}"/>
                </a:ext>
              </a:extLst>
            </p:cNvPr>
            <p:cNvCxnSpPr/>
            <p:nvPr/>
          </p:nvCxnSpPr>
          <p:spPr>
            <a:xfrm flipV="1">
              <a:off x="6286500" y="2786066"/>
              <a:ext cx="2000250" cy="150019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57F0B371-757E-8EFD-503C-46EB9FD1ED1E}"/>
                  </a:ext>
                </a:extLst>
              </p:cNvPr>
              <p:cNvSpPr txBox="1"/>
              <p:nvPr/>
            </p:nvSpPr>
            <p:spPr>
              <a:xfrm>
                <a:off x="921347" y="2069850"/>
                <a:ext cx="6705994" cy="2062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 acordo com os dados apresentados, a reta tem equação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2400" b="1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pt-BR" sz="2400" b="1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𝒙</m:t>
                        </m:r>
                      </m:num>
                      <m:den>
                        <m:r>
                          <a:rPr lang="pt-BR" sz="2400" b="1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𝟒</m:t>
                        </m:r>
                      </m:den>
                    </m:f>
                    <m:r>
                      <a:rPr lang="pt-BR" sz="2400" b="1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+</m:t>
                    </m:r>
                    <m:f>
                      <m:fPr>
                        <m:ctrlPr>
                          <a:rPr lang="pt-BR" sz="2400" b="1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pt-BR" sz="2400" b="1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𝒚</m:t>
                        </m:r>
                      </m:num>
                      <m:den>
                        <m:r>
                          <a:rPr lang="pt-BR" sz="2400" b="1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pt-BR" sz="2400" b="1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𝟑</m:t>
                        </m:r>
                      </m:den>
                    </m:f>
                    <m:r>
                      <a:rPr lang="pt-BR" sz="2400" b="1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 </m:t>
                    </m:r>
                    <m:r>
                      <a:rPr lang="pt-BR" sz="2400" b="1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𝟏</m:t>
                    </m:r>
                  </m:oMath>
                </a14:m>
                <a:r>
                  <a:rPr lang="pt-BR" sz="24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 portanto seu gráfico forma um triângulo retângulo com os eixos x e y, como mostra a figura ao lado. Sendo assim, a medida da hipotenusa desse triângulo será:</a:t>
                </a:r>
              </a:p>
            </p:txBody>
          </p:sp>
        </mc:Choice>
        <mc:Fallback xmlns="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57F0B371-757E-8EFD-503C-46EB9FD1ED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47" y="2069850"/>
                <a:ext cx="6705994" cy="2062231"/>
              </a:xfrm>
              <a:prstGeom prst="rect">
                <a:avLst/>
              </a:prstGeom>
              <a:blipFill>
                <a:blip r:embed="rId4"/>
                <a:stretch>
                  <a:fillRect l="-1364" t="-2367" r="-1455" b="-591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aixaDeTexto 2">
            <a:extLst>
              <a:ext uri="{FF2B5EF4-FFF2-40B4-BE49-F238E27FC236}">
                <a16:creationId xmlns:a16="http://schemas.microsoft.com/office/drawing/2014/main" id="{0B91CE97-35C3-5468-24EF-DFCD58D0942A}"/>
              </a:ext>
            </a:extLst>
          </p:cNvPr>
          <p:cNvSpPr txBox="1"/>
          <p:nvPr/>
        </p:nvSpPr>
        <p:spPr>
          <a:xfrm>
            <a:off x="921347" y="1561351"/>
            <a:ext cx="133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>
                <a:highlight>
                  <a:srgbClr val="F2B705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Solução: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F88703F9-D413-8FE6-9A4B-8EA196AFC061}"/>
                  </a:ext>
                </a:extLst>
              </p:cNvPr>
              <p:cNvSpPr txBox="1"/>
              <p:nvPr/>
            </p:nvSpPr>
            <p:spPr>
              <a:xfrm>
                <a:off x="921347" y="4139496"/>
                <a:ext cx="21641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² = 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² + 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pt-BR" sz="2400" b="1" dirty="0"/>
              </a:p>
            </p:txBody>
          </p:sp>
        </mc:Choice>
        <mc:Fallback xmlns=""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F88703F9-D413-8FE6-9A4B-8EA196AFC0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47" y="4139496"/>
                <a:ext cx="2164157" cy="461665"/>
              </a:xfrm>
              <a:prstGeom prst="rect">
                <a:avLst/>
              </a:prstGeom>
              <a:blipFill>
                <a:blip r:embed="rId5"/>
                <a:stretch>
                  <a:fillRect l="-1690" r="-28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68FFBE86-701E-CF94-F832-43BED6F3836C}"/>
                  </a:ext>
                </a:extLst>
              </p:cNvPr>
              <p:cNvSpPr txBox="1"/>
              <p:nvPr/>
            </p:nvSpPr>
            <p:spPr>
              <a:xfrm>
                <a:off x="921347" y="4525963"/>
                <a:ext cx="21641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² =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pt-BR" sz="2400" b="1" dirty="0"/>
              </a:p>
            </p:txBody>
          </p:sp>
        </mc:Choice>
        <mc:Fallback xmlns=""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68FFBE86-701E-CF94-F832-43BED6F383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47" y="4525963"/>
                <a:ext cx="2164157" cy="461665"/>
              </a:xfrm>
              <a:prstGeom prst="rect">
                <a:avLst/>
              </a:prstGeom>
              <a:blipFill>
                <a:blip r:embed="rId6"/>
                <a:stretch>
                  <a:fillRect l="-169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C2A55572-59E9-3B59-9F7B-A8F3509689AA}"/>
                  </a:ext>
                </a:extLst>
              </p:cNvPr>
              <p:cNvSpPr txBox="1"/>
              <p:nvPr/>
            </p:nvSpPr>
            <p:spPr>
              <a:xfrm>
                <a:off x="921348" y="4936934"/>
                <a:ext cx="13307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pt-BR" sz="2400" b="1" dirty="0"/>
              </a:p>
            </p:txBody>
          </p:sp>
        </mc:Choice>
        <mc:Fallback xmlns="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C2A55572-59E9-3B59-9F7B-A8F350968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48" y="4936934"/>
                <a:ext cx="133078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3DD5D4B2-6808-D66B-C2DA-93D4BFD36282}"/>
                  </a:ext>
                </a:extLst>
              </p:cNvPr>
              <p:cNvSpPr txBox="1"/>
              <p:nvPr/>
            </p:nvSpPr>
            <p:spPr>
              <a:xfrm>
                <a:off x="921346" y="5351762"/>
                <a:ext cx="1543999" cy="5127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pt-BR" sz="2400" b="1" i="1" dirty="0" smtClean="0">
                              <a:latin typeface="Cambria Math" panose="02040503050406030204" pitchFamily="18" charset="0"/>
                            </a:rPr>
                            <m:t>𝟐𝟓</m:t>
                          </m:r>
                        </m:e>
                      </m:rad>
                    </m:oMath>
                  </m:oMathPara>
                </a14:m>
                <a:endParaRPr lang="pt-BR" sz="2400" b="1" dirty="0"/>
              </a:p>
            </p:txBody>
          </p:sp>
        </mc:Choice>
        <mc:Fallback xmlns=""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3DD5D4B2-6808-D66B-C2DA-93D4BFD36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46" y="5351762"/>
                <a:ext cx="1543999" cy="5127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id="{1507F070-681C-A54C-95DD-AC93EA486E83}"/>
                  </a:ext>
                </a:extLst>
              </p:cNvPr>
              <p:cNvSpPr txBox="1"/>
              <p:nvPr/>
            </p:nvSpPr>
            <p:spPr>
              <a:xfrm>
                <a:off x="923758" y="5864466"/>
                <a:ext cx="1043595" cy="461665"/>
              </a:xfrm>
              <a:prstGeom prst="rect">
                <a:avLst/>
              </a:prstGeom>
              <a:solidFill>
                <a:srgbClr val="F2B705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400" b="1" i="1" dirty="0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pt-BR" sz="2400" b="1" dirty="0"/>
              </a:p>
            </p:txBody>
          </p:sp>
        </mc:Choice>
        <mc:Fallback xmlns=""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id="{1507F070-681C-A54C-95DD-AC93EA486E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758" y="5864466"/>
                <a:ext cx="104359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657976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  <p:bldP spid="14" grpId="0"/>
      <p:bldP spid="15" grpId="0"/>
      <p:bldP spid="19" grpId="0"/>
      <p:bldP spid="25" grpId="0"/>
      <p:bldP spid="2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942363"/>
            <a:ext cx="2143586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Exercícios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7F0B371-757E-8EFD-503C-46EB9FD1ED1E}"/>
              </a:ext>
            </a:extLst>
          </p:cNvPr>
          <p:cNvSpPr txBox="1"/>
          <p:nvPr/>
        </p:nvSpPr>
        <p:spPr>
          <a:xfrm>
            <a:off x="921347" y="1594745"/>
            <a:ext cx="7072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2º) Obtenha a equação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reduzida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 reta representada pelas equações paramétricas a seguir, em que o parâmetro t é um número real. 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B91CE97-35C3-5468-24EF-DFCD58D0942A}"/>
              </a:ext>
            </a:extLst>
          </p:cNvPr>
          <p:cNvSpPr txBox="1"/>
          <p:nvPr/>
        </p:nvSpPr>
        <p:spPr>
          <a:xfrm>
            <a:off x="3669124" y="2889878"/>
            <a:ext cx="133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>
                <a:highlight>
                  <a:srgbClr val="F2B705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Solução:</a:t>
            </a:r>
          </a:p>
        </p:txBody>
      </p:sp>
      <p:sp>
        <p:nvSpPr>
          <p:cNvPr id="27" name="CaixaDeTexto 5">
            <a:extLst>
              <a:ext uri="{FF2B5EF4-FFF2-40B4-BE49-F238E27FC236}">
                <a16:creationId xmlns:a16="http://schemas.microsoft.com/office/drawing/2014/main" id="{B3A5029F-FCA6-5181-7A1A-D2836DCC1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940" y="2885844"/>
            <a:ext cx="27146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= t + 9 </a:t>
            </a:r>
            <a:b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= 2t – 1 </a:t>
            </a:r>
          </a:p>
        </p:txBody>
      </p:sp>
      <p:sp>
        <p:nvSpPr>
          <p:cNvPr id="28" name="Chave esquerda 6">
            <a:extLst>
              <a:ext uri="{FF2B5EF4-FFF2-40B4-BE49-F238E27FC236}">
                <a16:creationId xmlns:a16="http://schemas.microsoft.com/office/drawing/2014/main" id="{CA746864-2E2C-3FA7-4B71-2855C6853832}"/>
              </a:ext>
            </a:extLst>
          </p:cNvPr>
          <p:cNvSpPr/>
          <p:nvPr/>
        </p:nvSpPr>
        <p:spPr>
          <a:xfrm>
            <a:off x="969627" y="2957282"/>
            <a:ext cx="214313" cy="857250"/>
          </a:xfrm>
          <a:prstGeom prst="lef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86AB1930-1309-3814-A2F8-1B5760A447EA}"/>
              </a:ext>
            </a:extLst>
          </p:cNvPr>
          <p:cNvSpPr txBox="1"/>
          <p:nvPr/>
        </p:nvSpPr>
        <p:spPr>
          <a:xfrm>
            <a:off x="3669124" y="3332137"/>
            <a:ext cx="7072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Vamos multiplicar a primeira equação por (-2) e somar o resultado obtido com a segunda equação.</a:t>
            </a:r>
          </a:p>
        </p:txBody>
      </p:sp>
      <p:sp>
        <p:nvSpPr>
          <p:cNvPr id="30" name="CaixaDeTexto 5">
            <a:extLst>
              <a:ext uri="{FF2B5EF4-FFF2-40B4-BE49-F238E27FC236}">
                <a16:creationId xmlns:a16="http://schemas.microsoft.com/office/drawing/2014/main" id="{F9609602-F108-893C-94D8-CB93931C0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5794" y="2885844"/>
            <a:ext cx="9218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325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.(-2)</a:t>
            </a:r>
          </a:p>
        </p:txBody>
      </p:sp>
      <p:sp>
        <p:nvSpPr>
          <p:cNvPr id="31" name="CaixaDeTexto 5">
            <a:extLst>
              <a:ext uri="{FF2B5EF4-FFF2-40B4-BE49-F238E27FC236}">
                <a16:creationId xmlns:a16="http://schemas.microsoft.com/office/drawing/2014/main" id="{F8A42514-D6AF-0CD5-6596-400194E1F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940" y="4457833"/>
            <a:ext cx="2083651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-2x = -2t -18</a:t>
            </a:r>
            <a:b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= 2t – 1 </a:t>
            </a:r>
          </a:p>
        </p:txBody>
      </p:sp>
      <p:sp>
        <p:nvSpPr>
          <p:cNvPr id="32" name="Chave esquerda 6">
            <a:extLst>
              <a:ext uri="{FF2B5EF4-FFF2-40B4-BE49-F238E27FC236}">
                <a16:creationId xmlns:a16="http://schemas.microsoft.com/office/drawing/2014/main" id="{3240D7F9-E9BF-264E-B1A3-1C1F170147B0}"/>
              </a:ext>
            </a:extLst>
          </p:cNvPr>
          <p:cNvSpPr/>
          <p:nvPr/>
        </p:nvSpPr>
        <p:spPr>
          <a:xfrm>
            <a:off x="969627" y="4529271"/>
            <a:ext cx="214313" cy="857250"/>
          </a:xfrm>
          <a:prstGeom prst="lef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415746BA-EB17-584F-A15D-3A18B29E2326}"/>
              </a:ext>
            </a:extLst>
          </p:cNvPr>
          <p:cNvSpPr txBox="1"/>
          <p:nvPr/>
        </p:nvSpPr>
        <p:spPr>
          <a:xfrm>
            <a:off x="3669124" y="4355600"/>
            <a:ext cx="7072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Temos que -2x + y = -19. Como estamos procurando a equação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reduzida da reta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basta isolar o y, na equação obtida. Então,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= 2x – 19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a equação procurada.</a:t>
            </a:r>
          </a:p>
        </p:txBody>
      </p:sp>
    </p:spTree>
    <p:extLst>
      <p:ext uri="{BB962C8B-B14F-4D97-AF65-F5344CB8AC3E}">
        <p14:creationId xmlns:p14="http://schemas.microsoft.com/office/powerpoint/2010/main" val="232327482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  <p:bldP spid="3" grpId="0"/>
      <p:bldP spid="27" grpId="0"/>
      <p:bldP spid="28" grpId="0" animBg="1"/>
      <p:bldP spid="29" grpId="0"/>
      <p:bldP spid="31" grpId="0"/>
      <p:bldP spid="32" grpId="0" animBg="1"/>
      <p:bldP spid="3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C033EFE-6582-DB94-FB9D-A41AFFD8ED22}"/>
              </a:ext>
            </a:extLst>
          </p:cNvPr>
          <p:cNvSpPr txBox="1"/>
          <p:nvPr/>
        </p:nvSpPr>
        <p:spPr>
          <a:xfrm>
            <a:off x="889686" y="1390565"/>
            <a:ext cx="5795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Referências Bibliográficas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E808110-3208-E3C5-5A22-F5B3E394D010}"/>
              </a:ext>
            </a:extLst>
          </p:cNvPr>
          <p:cNvSpPr txBox="1"/>
          <p:nvPr/>
        </p:nvSpPr>
        <p:spPr>
          <a:xfrm>
            <a:off x="886635" y="2371115"/>
            <a:ext cx="77296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RIBEIRO, Paulo Vinícius [et. al.]. Matemática: coleção estudos. São Paulo: Editora Bernoulli, 2014. </a:t>
            </a:r>
          </a:p>
          <a:p>
            <a:pPr algn="just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DANTE, Luiz Roberto. Matemática: contexto e aplicações. Volume 1 - Matemática do Ensino Médio. São Paulo: Ática, 2012.</a:t>
            </a:r>
          </a:p>
          <a:p>
            <a:pPr algn="just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DANTE, Luiz Roberto. Matemática: contexto e aplicações. Volume 2 - Matemática do Ensino Médio. São Paulo: Ática, 2012. </a:t>
            </a:r>
          </a:p>
          <a:p>
            <a:pPr algn="just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DANTE, Luiz Roberto. Matemática: contexto e aplicações. Volume 3 - Matemática do Ensino _ Médio. São Paulo: Ática, 2012. </a:t>
            </a:r>
          </a:p>
          <a:p>
            <a:pPr algn="just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DANTE, Luiz Roberto. Matemática: contexto e aplicações. Volume ÚNICO - Matemática do Ensino Médio. São Paulo: Ática, 2009</a:t>
            </a:r>
          </a:p>
        </p:txBody>
      </p:sp>
    </p:spTree>
    <p:extLst>
      <p:ext uri="{BB962C8B-B14F-4D97-AF65-F5344CB8AC3E}">
        <p14:creationId xmlns:p14="http://schemas.microsoft.com/office/powerpoint/2010/main" val="3126020189"/>
      </p:ext>
    </p:extLst>
  </p:cSld>
  <p:clrMapOvr>
    <a:masterClrMapping/>
  </p:clrMapOvr>
  <p:transition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908050"/>
            <a:ext cx="8933853" cy="508291"/>
          </a:xfrm>
          <a:prstGeom prst="roundRect">
            <a:avLst>
              <a:gd name="adj" fmla="val 14375"/>
            </a:avLst>
          </a:prstGeom>
          <a:solidFill>
            <a:srgbClr val="7A91BF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Recíproca da propriedade e inclinação da reta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78F3C34-758F-33B5-C450-E86305B69826}"/>
              </a:ext>
            </a:extLst>
          </p:cNvPr>
          <p:cNvSpPr/>
          <p:nvPr/>
        </p:nvSpPr>
        <p:spPr>
          <a:xfrm>
            <a:off x="2971800" y="5829046"/>
            <a:ext cx="1297091" cy="419354"/>
          </a:xfrm>
          <a:prstGeom prst="rect">
            <a:avLst/>
          </a:prstGeom>
          <a:solidFill>
            <a:srgbClr val="0331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B8892F0-76CA-4A37-3297-5C988764C909}"/>
              </a:ext>
            </a:extLst>
          </p:cNvPr>
          <p:cNvSpPr txBox="1"/>
          <p:nvPr/>
        </p:nvSpPr>
        <p:spPr>
          <a:xfrm>
            <a:off x="921347" y="2092418"/>
            <a:ext cx="8238152" cy="1659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buClr>
                <a:srgbClr val="000000"/>
              </a:buClr>
              <a:buSzPct val="25000"/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 toda equação da forma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ax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+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by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+ c = 0</a:t>
            </a:r>
            <a:r>
              <a:rPr lang="pt-B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,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em que a, b e c são números reais tais que a ≠ 0 ou b ≠ 0,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está associada uma única reta r</a:t>
            </a:r>
            <a:r>
              <a:rPr lang="pt-BR" sz="2400" dirty="0">
                <a:solidFill>
                  <a:srgbClr val="AE1B3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do plano cartesiano, cujos pontos possuem coordenadas (x, y) que satisfazem essa equação.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E174C566-9E70-72DD-1D62-344608771B64}"/>
              </a:ext>
            </a:extLst>
          </p:cNvPr>
          <p:cNvSpPr/>
          <p:nvPr/>
        </p:nvSpPr>
        <p:spPr>
          <a:xfrm>
            <a:off x="921347" y="1487638"/>
            <a:ext cx="3619104" cy="508291"/>
          </a:xfrm>
          <a:prstGeom prst="roundRect">
            <a:avLst>
              <a:gd name="adj" fmla="val 14375"/>
            </a:avLst>
          </a:prstGeom>
          <a:solidFill>
            <a:srgbClr val="0325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Recíproca da propriedade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0EBA357-E831-BE6D-98EE-F909F4F54E2B}"/>
              </a:ext>
            </a:extLst>
          </p:cNvPr>
          <p:cNvSpPr/>
          <p:nvPr/>
        </p:nvSpPr>
        <p:spPr>
          <a:xfrm>
            <a:off x="921347" y="3888465"/>
            <a:ext cx="5059747" cy="451900"/>
          </a:xfrm>
          <a:prstGeom prst="roundRect">
            <a:avLst>
              <a:gd name="adj" fmla="val 14375"/>
            </a:avLst>
          </a:prstGeom>
          <a:solidFill>
            <a:srgbClr val="F2B705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Inclinação e declividade de uma reta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ixaDeTexto 7">
                <a:extLst>
                  <a:ext uri="{FF2B5EF4-FFF2-40B4-BE49-F238E27FC236}">
                    <a16:creationId xmlns:a16="http://schemas.microsoft.com/office/drawing/2014/main" id="{88DC9D69-FF38-D8EB-1809-2754E770709D}"/>
                  </a:ext>
                </a:extLst>
              </p:cNvPr>
              <p:cNvSpPr txBox="1"/>
              <p:nvPr/>
            </p:nvSpPr>
            <p:spPr>
              <a:xfrm>
                <a:off x="929823" y="4507452"/>
                <a:ext cx="7893181" cy="888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10000"/>
                  </a:lnSpc>
                  <a:buClr>
                    <a:srgbClr val="000000"/>
                  </a:buClr>
                  <a:buSzPct val="25000"/>
                </a:pPr>
                <a:r>
                  <a:rPr lang="pt-BR" sz="24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Ângulo de inclinação da reta</a:t>
                </a:r>
                <a:r>
                  <a:rPr lang="pt-BR" sz="2400" dirty="0">
                    <a:solidFill>
                      <a:srgbClr val="AE1B3E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/>
                        <a:cs typeface="Calibri"/>
                        <a:sym typeface="Arial"/>
                      </a:rPr>
                      <m:t>→</m:t>
                    </m:r>
                  </m:oMath>
                </a14:m>
                <a:r>
                  <a:rPr lang="pt-BR" sz="24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ângulo </a:t>
                </a:r>
                <a:r>
                  <a:rPr lang="pt-BR" sz="24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α</a:t>
                </a:r>
                <a:r>
                  <a:rPr lang="pt-BR" sz="24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que uma reta forma com o eixo x, no sentido anti-horário.</a:t>
                </a:r>
              </a:p>
            </p:txBody>
          </p:sp>
        </mc:Choice>
        <mc:Fallback xmlns="">
          <p:sp>
            <p:nvSpPr>
              <p:cNvPr id="8" name="CaixaDeTexto 7">
                <a:extLst>
                  <a:ext uri="{FF2B5EF4-FFF2-40B4-BE49-F238E27FC236}">
                    <a16:creationId xmlns:a16="http://schemas.microsoft.com/office/drawing/2014/main" id="{88DC9D69-FF38-D8EB-1809-2754E7707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23" y="4507452"/>
                <a:ext cx="7893181" cy="888513"/>
              </a:xfrm>
              <a:prstGeom prst="rect">
                <a:avLst/>
              </a:prstGeom>
              <a:blipFill>
                <a:blip r:embed="rId3"/>
                <a:stretch>
                  <a:fillRect l="-1236" t="-3425" r="-1236" b="-1438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E8B6C9A0-DD41-3279-8A5B-EAB7CA436E5E}"/>
                  </a:ext>
                </a:extLst>
              </p:cNvPr>
              <p:cNvSpPr txBox="1"/>
              <p:nvPr/>
            </p:nvSpPr>
            <p:spPr>
              <a:xfrm>
                <a:off x="929824" y="5395965"/>
                <a:ext cx="7822910" cy="8835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  <a:buClr>
                    <a:srgbClr val="000000"/>
                  </a:buClr>
                  <a:buSzPct val="25000"/>
                </a:pPr>
                <a:r>
                  <a:rPr lang="pt-BR" sz="24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Declividade ou Coeficiente </a:t>
                </a: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angular da reta </a:t>
                </a:r>
                <a14:m>
                  <m:oMath xmlns:m="http://schemas.openxmlformats.org/officeDocument/2006/math">
                    <m:r>
                      <a:rPr lang="pt-BR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/>
                        <a:cs typeface="Calibri"/>
                        <a:sym typeface="Arial"/>
                      </a:rPr>
                      <m:t>→ 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o número real m definido por: </a:t>
                </a:r>
                <a14:m>
                  <m:oMath xmlns:m="http://schemas.openxmlformats.org/officeDocument/2006/math">
                    <m:r>
                      <a:rPr lang="pt-BR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/>
                        <a:cs typeface="Calibri"/>
                        <a:sym typeface="Arial"/>
                      </a:rPr>
                      <m:t>𝐦</m:t>
                    </m:r>
                    <m:r>
                      <a:rPr lang="pt-BR" sz="2400" b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/>
                        <a:cs typeface="Calibri"/>
                        <a:sym typeface="Arial"/>
                      </a:rPr>
                      <m:t>=</m:t>
                    </m:r>
                    <m:r>
                      <a:rPr lang="pt-BR" sz="2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/>
                        <a:cs typeface="Calibri"/>
                        <a:sym typeface="Arial"/>
                      </a:rPr>
                      <m:t>𝐭𝐠</m:t>
                    </m:r>
                    <m:r>
                      <a:rPr lang="pt-BR" sz="2400" b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Arial"/>
                        <a:cs typeface="Calibri"/>
                        <a:sym typeface="Arial"/>
                      </a:rPr>
                      <m:t> </m:t>
                    </m:r>
                    <m:r>
                      <a:rPr lang="pt-BR" sz="2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/>
                        <a:cs typeface="Calibri"/>
                        <a:sym typeface="Arial"/>
                      </a:rPr>
                      <m:t>𝛂</m:t>
                    </m:r>
                  </m:oMath>
                </a14:m>
                <a:endParaRPr lang="pt-BR" sz="2400" b="1" dirty="0">
                  <a:solidFill>
                    <a:srgbClr val="AE1B3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E8B6C9A0-DD41-3279-8A5B-EAB7CA436E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24" y="5395965"/>
                <a:ext cx="7822910" cy="883575"/>
              </a:xfrm>
              <a:prstGeom prst="rect">
                <a:avLst/>
              </a:prstGeom>
              <a:blipFill>
                <a:blip r:embed="rId4"/>
                <a:stretch>
                  <a:fillRect l="-1247" t="-3448" b="-1517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391446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" grpId="0" animBg="1"/>
      <p:bldP spid="3" grpId="0" animBg="1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1629074" y="1174109"/>
            <a:ext cx="8933853" cy="508291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Recíproca da propriedade e inclinação da reta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2815DA1D-3BCB-B194-7F0A-2521C91F5F5F}"/>
              </a:ext>
            </a:extLst>
          </p:cNvPr>
          <p:cNvSpPr/>
          <p:nvPr/>
        </p:nvSpPr>
        <p:spPr>
          <a:xfrm>
            <a:off x="1097125" y="2154159"/>
            <a:ext cx="2864331" cy="3193877"/>
          </a:xfrm>
          <a:prstGeom prst="roundRect">
            <a:avLst>
              <a:gd name="adj" fmla="val 3018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07F6AA81-AE11-D668-EF7D-2A8E43FED2D7}"/>
              </a:ext>
            </a:extLst>
          </p:cNvPr>
          <p:cNvSpPr/>
          <p:nvPr/>
        </p:nvSpPr>
        <p:spPr>
          <a:xfrm>
            <a:off x="1097125" y="2135015"/>
            <a:ext cx="2864331" cy="22632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0BCB7BAB-BA14-B68D-CAB6-9F43E1DFF5A9}"/>
              </a:ext>
            </a:extLst>
          </p:cNvPr>
          <p:cNvSpPr/>
          <p:nvPr/>
        </p:nvSpPr>
        <p:spPr>
          <a:xfrm>
            <a:off x="3350348" y="2822423"/>
            <a:ext cx="2864331" cy="3193877"/>
          </a:xfrm>
          <a:prstGeom prst="roundRect">
            <a:avLst>
              <a:gd name="adj" fmla="val 3018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9C68E2C2-5972-FE91-1281-60AE62CE1437}"/>
              </a:ext>
            </a:extLst>
          </p:cNvPr>
          <p:cNvSpPr/>
          <p:nvPr/>
        </p:nvSpPr>
        <p:spPr>
          <a:xfrm>
            <a:off x="3350348" y="2803279"/>
            <a:ext cx="2864331" cy="22632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2C0EAF8B-E907-EB9C-8E13-885BE1900C0C}"/>
              </a:ext>
            </a:extLst>
          </p:cNvPr>
          <p:cNvSpPr/>
          <p:nvPr/>
        </p:nvSpPr>
        <p:spPr>
          <a:xfrm>
            <a:off x="5934641" y="2153002"/>
            <a:ext cx="2864331" cy="3193877"/>
          </a:xfrm>
          <a:prstGeom prst="roundRect">
            <a:avLst>
              <a:gd name="adj" fmla="val 3018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EB6B27BC-ECC2-6BE4-C5D9-B9B90861E50D}"/>
              </a:ext>
            </a:extLst>
          </p:cNvPr>
          <p:cNvSpPr/>
          <p:nvPr/>
        </p:nvSpPr>
        <p:spPr>
          <a:xfrm>
            <a:off x="5934641" y="2133858"/>
            <a:ext cx="2864331" cy="22632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77BBB2AC-6EFA-1BFF-A745-DAAC75273FAF}"/>
              </a:ext>
            </a:extLst>
          </p:cNvPr>
          <p:cNvSpPr/>
          <p:nvPr/>
        </p:nvSpPr>
        <p:spPr>
          <a:xfrm>
            <a:off x="8356369" y="2822423"/>
            <a:ext cx="2864331" cy="3193877"/>
          </a:xfrm>
          <a:prstGeom prst="roundRect">
            <a:avLst>
              <a:gd name="adj" fmla="val 3018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58A51076-5E2D-AECD-61F1-B21DEA45A72D}"/>
              </a:ext>
            </a:extLst>
          </p:cNvPr>
          <p:cNvSpPr/>
          <p:nvPr/>
        </p:nvSpPr>
        <p:spPr>
          <a:xfrm>
            <a:off x="8356369" y="2803279"/>
            <a:ext cx="2864331" cy="22632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aixaDeTexto 33">
                <a:extLst>
                  <a:ext uri="{FF2B5EF4-FFF2-40B4-BE49-F238E27FC236}">
                    <a16:creationId xmlns:a16="http://schemas.microsoft.com/office/drawing/2014/main" id="{67A31F39-5608-1FFE-0590-A3DB21BB20AB}"/>
                  </a:ext>
                </a:extLst>
              </p:cNvPr>
              <p:cNvSpPr txBox="1"/>
              <p:nvPr/>
            </p:nvSpPr>
            <p:spPr>
              <a:xfrm>
                <a:off x="1309486" y="4190095"/>
                <a:ext cx="1645703" cy="707886"/>
              </a:xfrm>
              <a:prstGeom prst="rect">
                <a:avLst/>
              </a:prstGeom>
              <a:solidFill>
                <a:srgbClr val="03318C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pt-BR" sz="2000" i="1" smtClean="0">
                        <a:solidFill>
                          <a:schemeClr val="bg1"/>
                        </a:solidFill>
                        <a:latin typeface="Cambria Math"/>
                      </a:rPr>
                      <m:t>0</m:t>
                    </m:r>
                    <m:r>
                      <a:rPr lang="pt-BR" sz="20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°</m:t>
                    </m:r>
                    <m:r>
                      <a:rPr lang="pt-BR" sz="2000" i="1">
                        <a:solidFill>
                          <a:schemeClr val="bg1"/>
                        </a:solidFill>
                        <a:latin typeface="Cambria Math"/>
                      </a:rPr>
                      <m:t>&lt;</m:t>
                    </m:r>
                    <m:r>
                      <a:rPr lang="pt-BR" sz="20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pt-BR" sz="20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&lt;90°</m:t>
                    </m:r>
                  </m:oMath>
                </a14:m>
                <a:r>
                  <a:rPr lang="pt-BR" sz="20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m &gt; 0</a:t>
                </a:r>
              </a:p>
            </p:txBody>
          </p:sp>
        </mc:Choice>
        <mc:Fallback xmlns="">
          <p:sp>
            <p:nvSpPr>
              <p:cNvPr id="34" name="CaixaDeTexto 33">
                <a:extLst>
                  <a:ext uri="{FF2B5EF4-FFF2-40B4-BE49-F238E27FC236}">
                    <a16:creationId xmlns:a16="http://schemas.microsoft.com/office/drawing/2014/main" id="{67A31F39-5608-1FFE-0590-A3DB21BB2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486" y="4190095"/>
                <a:ext cx="1645703" cy="707886"/>
              </a:xfrm>
              <a:prstGeom prst="rect">
                <a:avLst/>
              </a:prstGeom>
              <a:blipFill>
                <a:blip r:embed="rId3"/>
                <a:stretch>
                  <a:fillRect b="-146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BF0814D0-2A59-0B92-9C57-AF22AD0696BA}"/>
              </a:ext>
            </a:extLst>
          </p:cNvPr>
          <p:cNvCxnSpPr>
            <a:cxnSpLocks/>
          </p:cNvCxnSpPr>
          <p:nvPr/>
        </p:nvCxnSpPr>
        <p:spPr>
          <a:xfrm flipV="1">
            <a:off x="1885829" y="2657907"/>
            <a:ext cx="0" cy="1289730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F1AA8469-53FC-2A9D-6EDF-26DDDE2890C7}"/>
              </a:ext>
            </a:extLst>
          </p:cNvPr>
          <p:cNvCxnSpPr>
            <a:cxnSpLocks/>
          </p:cNvCxnSpPr>
          <p:nvPr/>
        </p:nvCxnSpPr>
        <p:spPr>
          <a:xfrm flipV="1">
            <a:off x="1442532" y="2975615"/>
            <a:ext cx="1379613" cy="842638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A2838609-E50A-ECBB-2E42-C6E97B3DE03A}"/>
              </a:ext>
            </a:extLst>
          </p:cNvPr>
          <p:cNvCxnSpPr>
            <a:cxnSpLocks/>
          </p:cNvCxnSpPr>
          <p:nvPr/>
        </p:nvCxnSpPr>
        <p:spPr>
          <a:xfrm>
            <a:off x="1319261" y="3452151"/>
            <a:ext cx="1870475" cy="0"/>
          </a:xfrm>
          <a:prstGeom prst="straightConnector1">
            <a:avLst/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Arco 41">
            <a:extLst>
              <a:ext uri="{FF2B5EF4-FFF2-40B4-BE49-F238E27FC236}">
                <a16:creationId xmlns:a16="http://schemas.microsoft.com/office/drawing/2014/main" id="{EF307A36-629A-F4F9-B2D1-31F1379D4433}"/>
              </a:ext>
            </a:extLst>
          </p:cNvPr>
          <p:cNvSpPr/>
          <p:nvPr/>
        </p:nvSpPr>
        <p:spPr>
          <a:xfrm>
            <a:off x="2008733" y="3298272"/>
            <a:ext cx="327383" cy="327383"/>
          </a:xfrm>
          <a:prstGeom prst="arc">
            <a:avLst>
              <a:gd name="adj1" fmla="val 18210803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aixaDeTexto 42">
                <a:extLst>
                  <a:ext uri="{FF2B5EF4-FFF2-40B4-BE49-F238E27FC236}">
                    <a16:creationId xmlns:a16="http://schemas.microsoft.com/office/drawing/2014/main" id="{7A650AFF-4B8F-9790-FDBD-DC9061BB9E6E}"/>
                  </a:ext>
                </a:extLst>
              </p:cNvPr>
              <p:cNvSpPr txBox="1"/>
              <p:nvPr/>
            </p:nvSpPr>
            <p:spPr>
              <a:xfrm>
                <a:off x="1511135" y="3389136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43" name="CaixaDeTexto 42">
                <a:extLst>
                  <a:ext uri="{FF2B5EF4-FFF2-40B4-BE49-F238E27FC236}">
                    <a16:creationId xmlns:a16="http://schemas.microsoft.com/office/drawing/2014/main" id="{7A650AFF-4B8F-9790-FDBD-DC9061BB9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135" y="3389136"/>
                <a:ext cx="476812" cy="2954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CaixaDeTexto 45">
                <a:extLst>
                  <a:ext uri="{FF2B5EF4-FFF2-40B4-BE49-F238E27FC236}">
                    <a16:creationId xmlns:a16="http://schemas.microsoft.com/office/drawing/2014/main" id="{01D698C6-4CEF-CD62-3D82-7C05FA6E6A92}"/>
                  </a:ext>
                </a:extLst>
              </p:cNvPr>
              <p:cNvSpPr txBox="1"/>
              <p:nvPr/>
            </p:nvSpPr>
            <p:spPr>
              <a:xfrm>
                <a:off x="1511135" y="2610634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𝒚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46" name="CaixaDeTexto 45">
                <a:extLst>
                  <a:ext uri="{FF2B5EF4-FFF2-40B4-BE49-F238E27FC236}">
                    <a16:creationId xmlns:a16="http://schemas.microsoft.com/office/drawing/2014/main" id="{01D698C6-4CEF-CD62-3D82-7C05FA6E6A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135" y="2610634"/>
                <a:ext cx="476812" cy="2954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aixaDeTexto 46">
                <a:extLst>
                  <a:ext uri="{FF2B5EF4-FFF2-40B4-BE49-F238E27FC236}">
                    <a16:creationId xmlns:a16="http://schemas.microsoft.com/office/drawing/2014/main" id="{AC1B8630-D94F-D12A-3CBD-E674C3F4A72B}"/>
                  </a:ext>
                </a:extLst>
              </p:cNvPr>
              <p:cNvSpPr txBox="1"/>
              <p:nvPr/>
            </p:nvSpPr>
            <p:spPr>
              <a:xfrm>
                <a:off x="1830522" y="3164621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𝑰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47" name="CaixaDeTexto 46">
                <a:extLst>
                  <a:ext uri="{FF2B5EF4-FFF2-40B4-BE49-F238E27FC236}">
                    <a16:creationId xmlns:a16="http://schemas.microsoft.com/office/drawing/2014/main" id="{AC1B8630-D94F-D12A-3CBD-E674C3F4A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0522" y="3164621"/>
                <a:ext cx="476812" cy="2954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CaixaDeTexto 47">
                <a:extLst>
                  <a:ext uri="{FF2B5EF4-FFF2-40B4-BE49-F238E27FC236}">
                    <a16:creationId xmlns:a16="http://schemas.microsoft.com/office/drawing/2014/main" id="{AB362564-9443-0F8A-67F8-9D6A8E4C5249}"/>
                  </a:ext>
                </a:extLst>
              </p:cNvPr>
              <p:cNvSpPr txBox="1"/>
              <p:nvPr/>
            </p:nvSpPr>
            <p:spPr>
              <a:xfrm>
                <a:off x="2222047" y="3202960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48" name="CaixaDeTexto 47">
                <a:extLst>
                  <a:ext uri="{FF2B5EF4-FFF2-40B4-BE49-F238E27FC236}">
                    <a16:creationId xmlns:a16="http://schemas.microsoft.com/office/drawing/2014/main" id="{AB362564-9443-0F8A-67F8-9D6A8E4C5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047" y="3202960"/>
                <a:ext cx="476812" cy="2954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CaixaDeTexto 48">
                <a:extLst>
                  <a:ext uri="{FF2B5EF4-FFF2-40B4-BE49-F238E27FC236}">
                    <a16:creationId xmlns:a16="http://schemas.microsoft.com/office/drawing/2014/main" id="{F00EF057-F527-4844-BDB6-E5BB9B39AD5E}"/>
                  </a:ext>
                </a:extLst>
              </p:cNvPr>
              <p:cNvSpPr txBox="1"/>
              <p:nvPr/>
            </p:nvSpPr>
            <p:spPr>
              <a:xfrm>
                <a:off x="2670077" y="2901441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𝒓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49" name="CaixaDeTexto 48">
                <a:extLst>
                  <a:ext uri="{FF2B5EF4-FFF2-40B4-BE49-F238E27FC236}">
                    <a16:creationId xmlns:a16="http://schemas.microsoft.com/office/drawing/2014/main" id="{F00EF057-F527-4844-BDB6-E5BB9B39A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0077" y="2901441"/>
                <a:ext cx="476812" cy="2954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aixaDeTexto 49">
                <a:extLst>
                  <a:ext uri="{FF2B5EF4-FFF2-40B4-BE49-F238E27FC236}">
                    <a16:creationId xmlns:a16="http://schemas.microsoft.com/office/drawing/2014/main" id="{9E39EEC1-3C72-E4C4-08D7-49144C2311F1}"/>
                  </a:ext>
                </a:extLst>
              </p:cNvPr>
              <p:cNvSpPr txBox="1"/>
              <p:nvPr/>
            </p:nvSpPr>
            <p:spPr>
              <a:xfrm>
                <a:off x="2905430" y="3418610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𝒙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50" name="CaixaDeTexto 49">
                <a:extLst>
                  <a:ext uri="{FF2B5EF4-FFF2-40B4-BE49-F238E27FC236}">
                    <a16:creationId xmlns:a16="http://schemas.microsoft.com/office/drawing/2014/main" id="{9E39EEC1-3C72-E4C4-08D7-49144C231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430" y="3418610"/>
                <a:ext cx="476812" cy="2954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Conector de Seta Reta 51">
            <a:extLst>
              <a:ext uri="{FF2B5EF4-FFF2-40B4-BE49-F238E27FC236}">
                <a16:creationId xmlns:a16="http://schemas.microsoft.com/office/drawing/2014/main" id="{9DD44687-D3AF-34DE-7B4B-F050E0EF0E9C}"/>
              </a:ext>
            </a:extLst>
          </p:cNvPr>
          <p:cNvCxnSpPr>
            <a:cxnSpLocks/>
          </p:cNvCxnSpPr>
          <p:nvPr/>
        </p:nvCxnSpPr>
        <p:spPr>
          <a:xfrm flipV="1">
            <a:off x="5257327" y="3284751"/>
            <a:ext cx="0" cy="1503006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ector de Seta Reta 52">
            <a:extLst>
              <a:ext uri="{FF2B5EF4-FFF2-40B4-BE49-F238E27FC236}">
                <a16:creationId xmlns:a16="http://schemas.microsoft.com/office/drawing/2014/main" id="{E820A1A4-A8A7-8D0F-DC37-A09997346716}"/>
              </a:ext>
            </a:extLst>
          </p:cNvPr>
          <p:cNvCxnSpPr>
            <a:cxnSpLocks/>
          </p:cNvCxnSpPr>
          <p:nvPr/>
        </p:nvCxnSpPr>
        <p:spPr>
          <a:xfrm flipH="1" flipV="1">
            <a:off x="4053617" y="3363507"/>
            <a:ext cx="1559154" cy="1284378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ector de Seta Reta 53">
            <a:extLst>
              <a:ext uri="{FF2B5EF4-FFF2-40B4-BE49-F238E27FC236}">
                <a16:creationId xmlns:a16="http://schemas.microsoft.com/office/drawing/2014/main" id="{3BF2BFB6-5857-AA4D-B2BB-1CEDF49B67BF}"/>
              </a:ext>
            </a:extLst>
          </p:cNvPr>
          <p:cNvCxnSpPr>
            <a:cxnSpLocks/>
          </p:cNvCxnSpPr>
          <p:nvPr/>
        </p:nvCxnSpPr>
        <p:spPr>
          <a:xfrm flipH="1">
            <a:off x="3698697" y="4078995"/>
            <a:ext cx="1911577" cy="0"/>
          </a:xfrm>
          <a:prstGeom prst="straightConnector1">
            <a:avLst/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Arco 61">
            <a:extLst>
              <a:ext uri="{FF2B5EF4-FFF2-40B4-BE49-F238E27FC236}">
                <a16:creationId xmlns:a16="http://schemas.microsoft.com/office/drawing/2014/main" id="{5C5C2DFF-E3DE-4D5C-E14B-F9FAA17AC193}"/>
              </a:ext>
            </a:extLst>
          </p:cNvPr>
          <p:cNvSpPr/>
          <p:nvPr/>
        </p:nvSpPr>
        <p:spPr>
          <a:xfrm rot="363798">
            <a:off x="4633520" y="3775444"/>
            <a:ext cx="509914" cy="509914"/>
          </a:xfrm>
          <a:prstGeom prst="arc">
            <a:avLst>
              <a:gd name="adj1" fmla="val 13064583"/>
              <a:gd name="adj2" fmla="val 0"/>
            </a:avLst>
          </a:prstGeom>
          <a:ln>
            <a:solidFill>
              <a:schemeClr val="tx1"/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CaixaDeTexto 62">
                <a:extLst>
                  <a:ext uri="{FF2B5EF4-FFF2-40B4-BE49-F238E27FC236}">
                    <a16:creationId xmlns:a16="http://schemas.microsoft.com/office/drawing/2014/main" id="{19F7E18C-1121-D2D4-242D-6988870E38C7}"/>
                  </a:ext>
                </a:extLst>
              </p:cNvPr>
              <p:cNvSpPr txBox="1"/>
              <p:nvPr/>
            </p:nvSpPr>
            <p:spPr>
              <a:xfrm>
                <a:off x="4888162" y="3597610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3" name="CaixaDeTexto 62">
                <a:extLst>
                  <a:ext uri="{FF2B5EF4-FFF2-40B4-BE49-F238E27FC236}">
                    <a16:creationId xmlns:a16="http://schemas.microsoft.com/office/drawing/2014/main" id="{19F7E18C-1121-D2D4-242D-6988870E38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8162" y="3597610"/>
                <a:ext cx="476812" cy="29546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CaixaDeTexto 63">
                <a:extLst>
                  <a:ext uri="{FF2B5EF4-FFF2-40B4-BE49-F238E27FC236}">
                    <a16:creationId xmlns:a16="http://schemas.microsoft.com/office/drawing/2014/main" id="{4B6B5401-7AB1-3B6F-EFA8-303D1FD77DE6}"/>
                  </a:ext>
                </a:extLst>
              </p:cNvPr>
              <p:cNvSpPr txBox="1"/>
              <p:nvPr/>
            </p:nvSpPr>
            <p:spPr>
              <a:xfrm>
                <a:off x="4615594" y="4052709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𝑰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4" name="CaixaDeTexto 63">
                <a:extLst>
                  <a:ext uri="{FF2B5EF4-FFF2-40B4-BE49-F238E27FC236}">
                    <a16:creationId xmlns:a16="http://schemas.microsoft.com/office/drawing/2014/main" id="{4B6B5401-7AB1-3B6F-EFA8-303D1FD77D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5594" y="4052709"/>
                <a:ext cx="476812" cy="29546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CaixaDeTexto 64">
                <a:extLst>
                  <a:ext uri="{FF2B5EF4-FFF2-40B4-BE49-F238E27FC236}">
                    <a16:creationId xmlns:a16="http://schemas.microsoft.com/office/drawing/2014/main" id="{D1E24433-91B6-3B86-3FE6-2C934E03567E}"/>
                  </a:ext>
                </a:extLst>
              </p:cNvPr>
              <p:cNvSpPr txBox="1"/>
              <p:nvPr/>
            </p:nvSpPr>
            <p:spPr>
              <a:xfrm>
                <a:off x="4878013" y="3193542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𝒚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5" name="CaixaDeTexto 64">
                <a:extLst>
                  <a:ext uri="{FF2B5EF4-FFF2-40B4-BE49-F238E27FC236}">
                    <a16:creationId xmlns:a16="http://schemas.microsoft.com/office/drawing/2014/main" id="{D1E24433-91B6-3B86-3FE6-2C934E035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013" y="3193542"/>
                <a:ext cx="476812" cy="29546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CaixaDeTexto 65">
                <a:extLst>
                  <a:ext uri="{FF2B5EF4-FFF2-40B4-BE49-F238E27FC236}">
                    <a16:creationId xmlns:a16="http://schemas.microsoft.com/office/drawing/2014/main" id="{4C6ECED3-D0AA-AE30-D722-AB1F57E43346}"/>
                  </a:ext>
                </a:extLst>
              </p:cNvPr>
              <p:cNvSpPr txBox="1"/>
              <p:nvPr/>
            </p:nvSpPr>
            <p:spPr>
              <a:xfrm>
                <a:off x="5142375" y="4052323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6" name="CaixaDeTexto 65">
                <a:extLst>
                  <a:ext uri="{FF2B5EF4-FFF2-40B4-BE49-F238E27FC236}">
                    <a16:creationId xmlns:a16="http://schemas.microsoft.com/office/drawing/2014/main" id="{4C6ECED3-D0AA-AE30-D722-AB1F57E433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2375" y="4052323"/>
                <a:ext cx="476812" cy="2954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CaixaDeTexto 66">
                <a:extLst>
                  <a:ext uri="{FF2B5EF4-FFF2-40B4-BE49-F238E27FC236}">
                    <a16:creationId xmlns:a16="http://schemas.microsoft.com/office/drawing/2014/main" id="{FEFE5895-BE46-AC79-E8C7-D981CA69EDFA}"/>
                  </a:ext>
                </a:extLst>
              </p:cNvPr>
              <p:cNvSpPr txBox="1"/>
              <p:nvPr/>
            </p:nvSpPr>
            <p:spPr>
              <a:xfrm>
                <a:off x="3806514" y="3379703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𝒓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67" name="CaixaDeTexto 66">
                <a:extLst>
                  <a:ext uri="{FF2B5EF4-FFF2-40B4-BE49-F238E27FC236}">
                    <a16:creationId xmlns:a16="http://schemas.microsoft.com/office/drawing/2014/main" id="{FEFE5895-BE46-AC79-E8C7-D981CA69ED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514" y="3379703"/>
                <a:ext cx="476812" cy="29546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CaixaDeTexto 67">
                <a:extLst>
                  <a:ext uri="{FF2B5EF4-FFF2-40B4-BE49-F238E27FC236}">
                    <a16:creationId xmlns:a16="http://schemas.microsoft.com/office/drawing/2014/main" id="{CEAF955D-75C2-F31B-A10C-842AFDC7E48E}"/>
                  </a:ext>
                </a:extLst>
              </p:cNvPr>
              <p:cNvSpPr txBox="1"/>
              <p:nvPr/>
            </p:nvSpPr>
            <p:spPr>
              <a:xfrm>
                <a:off x="3483288" y="5440054"/>
                <a:ext cx="2548852" cy="400110"/>
              </a:xfrm>
              <a:prstGeom prst="rect">
                <a:avLst/>
              </a:prstGeom>
              <a:solidFill>
                <a:srgbClr val="03318C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pt-BR" sz="2000" i="1" smtClean="0">
                        <a:solidFill>
                          <a:schemeClr val="bg1"/>
                        </a:solidFill>
                        <a:latin typeface="Cambria Math"/>
                      </a:rPr>
                      <m:t>90</m:t>
                    </m:r>
                    <m:r>
                      <a:rPr lang="pt-BR" sz="20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°</m:t>
                    </m:r>
                    <m:r>
                      <a:rPr lang="pt-BR" sz="2000" i="1">
                        <a:solidFill>
                          <a:schemeClr val="bg1"/>
                        </a:solidFill>
                        <a:latin typeface="Cambria Math"/>
                      </a:rPr>
                      <m:t>&lt;</m:t>
                    </m:r>
                    <m:r>
                      <a:rPr lang="pt-BR" sz="20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pt-BR" sz="20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&lt;180°</m:t>
                    </m:r>
                  </m:oMath>
                </a14:m>
                <a:r>
                  <a:rPr lang="pt-BR" sz="20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m &lt; 0</a:t>
                </a:r>
              </a:p>
            </p:txBody>
          </p:sp>
        </mc:Choice>
        <mc:Fallback xmlns="">
          <p:sp>
            <p:nvSpPr>
              <p:cNvPr id="68" name="CaixaDeTexto 67">
                <a:extLst>
                  <a:ext uri="{FF2B5EF4-FFF2-40B4-BE49-F238E27FC236}">
                    <a16:creationId xmlns:a16="http://schemas.microsoft.com/office/drawing/2014/main" id="{CEAF955D-75C2-F31B-A10C-842AFDC7E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288" y="5440054"/>
                <a:ext cx="2548852" cy="400110"/>
              </a:xfrm>
              <a:prstGeom prst="rect">
                <a:avLst/>
              </a:prstGeom>
              <a:blipFill>
                <a:blip r:embed="rId14"/>
                <a:stretch>
                  <a:fillRect t="-7576" r="-1909" b="-257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9" name="Conector de Seta Reta 68">
            <a:extLst>
              <a:ext uri="{FF2B5EF4-FFF2-40B4-BE49-F238E27FC236}">
                <a16:creationId xmlns:a16="http://schemas.microsoft.com/office/drawing/2014/main" id="{09DA9080-37B0-41C1-0C4B-1D3D26A716E0}"/>
              </a:ext>
            </a:extLst>
          </p:cNvPr>
          <p:cNvCxnSpPr>
            <a:cxnSpLocks/>
          </p:cNvCxnSpPr>
          <p:nvPr/>
        </p:nvCxnSpPr>
        <p:spPr>
          <a:xfrm flipV="1">
            <a:off x="6700151" y="2696959"/>
            <a:ext cx="0" cy="1198439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ector de Seta Reta 69">
            <a:extLst>
              <a:ext uri="{FF2B5EF4-FFF2-40B4-BE49-F238E27FC236}">
                <a16:creationId xmlns:a16="http://schemas.microsoft.com/office/drawing/2014/main" id="{BB7D34BF-F25A-2964-28F5-AA9E3D103DED}"/>
              </a:ext>
            </a:extLst>
          </p:cNvPr>
          <p:cNvCxnSpPr>
            <a:cxnSpLocks/>
          </p:cNvCxnSpPr>
          <p:nvPr/>
        </p:nvCxnSpPr>
        <p:spPr>
          <a:xfrm>
            <a:off x="6214680" y="3112330"/>
            <a:ext cx="1870475" cy="0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ector de Seta Reta 70">
            <a:extLst>
              <a:ext uri="{FF2B5EF4-FFF2-40B4-BE49-F238E27FC236}">
                <a16:creationId xmlns:a16="http://schemas.microsoft.com/office/drawing/2014/main" id="{057252FA-8793-6040-BA86-9E84B756685D}"/>
              </a:ext>
            </a:extLst>
          </p:cNvPr>
          <p:cNvCxnSpPr>
            <a:cxnSpLocks/>
          </p:cNvCxnSpPr>
          <p:nvPr/>
        </p:nvCxnSpPr>
        <p:spPr>
          <a:xfrm>
            <a:off x="6214679" y="3597610"/>
            <a:ext cx="1870475" cy="0"/>
          </a:xfrm>
          <a:prstGeom prst="straightConnector1">
            <a:avLst/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CaixaDeTexto 72">
                <a:extLst>
                  <a:ext uri="{FF2B5EF4-FFF2-40B4-BE49-F238E27FC236}">
                    <a16:creationId xmlns:a16="http://schemas.microsoft.com/office/drawing/2014/main" id="{F3B04CF7-0CE3-E300-0DCD-7E6D6AF27132}"/>
                  </a:ext>
                </a:extLst>
              </p:cNvPr>
              <p:cNvSpPr txBox="1"/>
              <p:nvPr/>
            </p:nvSpPr>
            <p:spPr>
              <a:xfrm>
                <a:off x="6357509" y="2588522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𝒚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3" name="CaixaDeTexto 72">
                <a:extLst>
                  <a:ext uri="{FF2B5EF4-FFF2-40B4-BE49-F238E27FC236}">
                    <a16:creationId xmlns:a16="http://schemas.microsoft.com/office/drawing/2014/main" id="{F3B04CF7-0CE3-E300-0DCD-7E6D6AF271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509" y="2588522"/>
                <a:ext cx="476812" cy="29546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CaixaDeTexto 73">
                <a:extLst>
                  <a:ext uri="{FF2B5EF4-FFF2-40B4-BE49-F238E27FC236}">
                    <a16:creationId xmlns:a16="http://schemas.microsoft.com/office/drawing/2014/main" id="{01E0F135-E1AB-6F2E-E017-4862A693D0B1}"/>
                  </a:ext>
                </a:extLst>
              </p:cNvPr>
              <p:cNvSpPr txBox="1"/>
              <p:nvPr/>
            </p:nvSpPr>
            <p:spPr>
              <a:xfrm>
                <a:off x="6376903" y="3558063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74" name="CaixaDeTexto 73">
                <a:extLst>
                  <a:ext uri="{FF2B5EF4-FFF2-40B4-BE49-F238E27FC236}">
                    <a16:creationId xmlns:a16="http://schemas.microsoft.com/office/drawing/2014/main" id="{01E0F135-E1AB-6F2E-E017-4862A693D0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903" y="3558063"/>
                <a:ext cx="476812" cy="2954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CaixaDeTexto 74">
                <a:extLst>
                  <a:ext uri="{FF2B5EF4-FFF2-40B4-BE49-F238E27FC236}">
                    <a16:creationId xmlns:a16="http://schemas.microsoft.com/office/drawing/2014/main" id="{274662EB-7A99-2753-0651-874246FA5750}"/>
                  </a:ext>
                </a:extLst>
              </p:cNvPr>
              <p:cNvSpPr txBox="1"/>
              <p:nvPr/>
            </p:nvSpPr>
            <p:spPr>
              <a:xfrm>
                <a:off x="6598091" y="4268167"/>
                <a:ext cx="1065711" cy="707886"/>
              </a:xfrm>
              <a:prstGeom prst="rect">
                <a:avLst/>
              </a:prstGeom>
              <a:solidFill>
                <a:srgbClr val="03318C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00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pt-BR" sz="200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=90°</m:t>
                      </m:r>
                    </m:oMath>
                  </m:oMathPara>
                </a14:m>
                <a:endParaRPr lang="pt-BR" sz="20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pt-BR" sz="20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 = 0</a:t>
                </a:r>
              </a:p>
            </p:txBody>
          </p:sp>
        </mc:Choice>
        <mc:Fallback xmlns="">
          <p:sp>
            <p:nvSpPr>
              <p:cNvPr id="75" name="CaixaDeTexto 74">
                <a:extLst>
                  <a:ext uri="{FF2B5EF4-FFF2-40B4-BE49-F238E27FC236}">
                    <a16:creationId xmlns:a16="http://schemas.microsoft.com/office/drawing/2014/main" id="{274662EB-7A99-2753-0651-874246FA5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091" y="4268167"/>
                <a:ext cx="1065711" cy="707886"/>
              </a:xfrm>
              <a:prstGeom prst="rect">
                <a:avLst/>
              </a:prstGeom>
              <a:blipFill>
                <a:blip r:embed="rId15"/>
                <a:stretch>
                  <a:fillRect b="-146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Conector de Seta Reta 75">
            <a:extLst>
              <a:ext uri="{FF2B5EF4-FFF2-40B4-BE49-F238E27FC236}">
                <a16:creationId xmlns:a16="http://schemas.microsoft.com/office/drawing/2014/main" id="{4048B960-2C9B-89E4-1766-B39477FC9598}"/>
              </a:ext>
            </a:extLst>
          </p:cNvPr>
          <p:cNvCxnSpPr>
            <a:cxnSpLocks/>
          </p:cNvCxnSpPr>
          <p:nvPr/>
        </p:nvCxnSpPr>
        <p:spPr>
          <a:xfrm flipV="1">
            <a:off x="8983230" y="3462452"/>
            <a:ext cx="0" cy="1198439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ector de Seta Reta 77">
            <a:extLst>
              <a:ext uri="{FF2B5EF4-FFF2-40B4-BE49-F238E27FC236}">
                <a16:creationId xmlns:a16="http://schemas.microsoft.com/office/drawing/2014/main" id="{4B434C32-B9C6-2C3D-794F-672E73B11C65}"/>
              </a:ext>
            </a:extLst>
          </p:cNvPr>
          <p:cNvCxnSpPr>
            <a:cxnSpLocks/>
          </p:cNvCxnSpPr>
          <p:nvPr/>
        </p:nvCxnSpPr>
        <p:spPr>
          <a:xfrm>
            <a:off x="8798972" y="4363103"/>
            <a:ext cx="1870475" cy="0"/>
          </a:xfrm>
          <a:prstGeom prst="straightConnector1">
            <a:avLst/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ector de Seta Reta 78">
            <a:extLst>
              <a:ext uri="{FF2B5EF4-FFF2-40B4-BE49-F238E27FC236}">
                <a16:creationId xmlns:a16="http://schemas.microsoft.com/office/drawing/2014/main" id="{EE3ED420-43EF-72DE-F6B9-E9C0CC600ACF}"/>
              </a:ext>
            </a:extLst>
          </p:cNvPr>
          <p:cNvCxnSpPr>
            <a:cxnSpLocks/>
          </p:cNvCxnSpPr>
          <p:nvPr/>
        </p:nvCxnSpPr>
        <p:spPr>
          <a:xfrm flipV="1">
            <a:off x="9487320" y="3452151"/>
            <a:ext cx="0" cy="1198439"/>
          </a:xfrm>
          <a:prstGeom prst="straightConnector1">
            <a:avLst/>
          </a:prstGeom>
          <a:ln>
            <a:solidFill>
              <a:srgbClr val="0325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Arco 79">
            <a:extLst>
              <a:ext uri="{FF2B5EF4-FFF2-40B4-BE49-F238E27FC236}">
                <a16:creationId xmlns:a16="http://schemas.microsoft.com/office/drawing/2014/main" id="{5B41F533-C3C7-BC2F-5E82-0146DC5162A7}"/>
              </a:ext>
            </a:extLst>
          </p:cNvPr>
          <p:cNvSpPr/>
          <p:nvPr/>
        </p:nvSpPr>
        <p:spPr>
          <a:xfrm rot="363798">
            <a:off x="9175089" y="4062339"/>
            <a:ext cx="509914" cy="509914"/>
          </a:xfrm>
          <a:prstGeom prst="arc">
            <a:avLst>
              <a:gd name="adj1" fmla="val 16803147"/>
              <a:gd name="adj2" fmla="val 0"/>
            </a:avLst>
          </a:prstGeom>
          <a:ln>
            <a:solidFill>
              <a:schemeClr val="tx1"/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CaixaDeTexto 80">
                <a:extLst>
                  <a:ext uri="{FF2B5EF4-FFF2-40B4-BE49-F238E27FC236}">
                    <a16:creationId xmlns:a16="http://schemas.microsoft.com/office/drawing/2014/main" id="{2C87ACF2-C965-B023-30D6-3FB053DB91FE}"/>
                  </a:ext>
                </a:extLst>
              </p:cNvPr>
              <p:cNvSpPr txBox="1"/>
              <p:nvPr/>
            </p:nvSpPr>
            <p:spPr>
              <a:xfrm>
                <a:off x="8636630" y="3406259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𝒚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81" name="CaixaDeTexto 80">
                <a:extLst>
                  <a:ext uri="{FF2B5EF4-FFF2-40B4-BE49-F238E27FC236}">
                    <a16:creationId xmlns:a16="http://schemas.microsoft.com/office/drawing/2014/main" id="{2C87ACF2-C965-B023-30D6-3FB053DB9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630" y="3406259"/>
                <a:ext cx="476812" cy="29546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CaixaDeTexto 81">
                <a:extLst>
                  <a:ext uri="{FF2B5EF4-FFF2-40B4-BE49-F238E27FC236}">
                    <a16:creationId xmlns:a16="http://schemas.microsoft.com/office/drawing/2014/main" id="{6CBA7B8C-3FF9-B0C7-D459-A32934FFE12C}"/>
                  </a:ext>
                </a:extLst>
              </p:cNvPr>
              <p:cNvSpPr txBox="1"/>
              <p:nvPr/>
            </p:nvSpPr>
            <p:spPr>
              <a:xfrm>
                <a:off x="9430122" y="3385485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m:t>𝒓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82" name="CaixaDeTexto 81">
                <a:extLst>
                  <a:ext uri="{FF2B5EF4-FFF2-40B4-BE49-F238E27FC236}">
                    <a16:creationId xmlns:a16="http://schemas.microsoft.com/office/drawing/2014/main" id="{6CBA7B8C-3FF9-B0C7-D459-A32934FFE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0122" y="3385485"/>
                <a:ext cx="476812" cy="29546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aixaDeTexto 82">
                <a:extLst>
                  <a:ext uri="{FF2B5EF4-FFF2-40B4-BE49-F238E27FC236}">
                    <a16:creationId xmlns:a16="http://schemas.microsoft.com/office/drawing/2014/main" id="{A8D7944E-8508-2C10-DC70-1CFB1A81B245}"/>
                  </a:ext>
                </a:extLst>
              </p:cNvPr>
              <p:cNvSpPr txBox="1"/>
              <p:nvPr/>
            </p:nvSpPr>
            <p:spPr>
              <a:xfrm>
                <a:off x="9571432" y="4002748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83" name="CaixaDeTexto 82">
                <a:extLst>
                  <a:ext uri="{FF2B5EF4-FFF2-40B4-BE49-F238E27FC236}">
                    <a16:creationId xmlns:a16="http://schemas.microsoft.com/office/drawing/2014/main" id="{A8D7944E-8508-2C10-DC70-1CFB1A81B2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1432" y="4002748"/>
                <a:ext cx="476812" cy="29546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CaixaDeTexto 83">
                <a:extLst>
                  <a:ext uri="{FF2B5EF4-FFF2-40B4-BE49-F238E27FC236}">
                    <a16:creationId xmlns:a16="http://schemas.microsoft.com/office/drawing/2014/main" id="{A9D42B2F-77BE-EEE5-8822-4494D21A8C3F}"/>
                  </a:ext>
                </a:extLst>
              </p:cNvPr>
              <p:cNvSpPr txBox="1"/>
              <p:nvPr/>
            </p:nvSpPr>
            <p:spPr>
              <a:xfrm>
                <a:off x="9156249" y="4348522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𝑰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84" name="CaixaDeTexto 83">
                <a:extLst>
                  <a:ext uri="{FF2B5EF4-FFF2-40B4-BE49-F238E27FC236}">
                    <a16:creationId xmlns:a16="http://schemas.microsoft.com/office/drawing/2014/main" id="{A9D42B2F-77BE-EEE5-8822-4494D21A8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6249" y="4348522"/>
                <a:ext cx="476812" cy="2954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CaixaDeTexto 84">
                <a:extLst>
                  <a:ext uri="{FF2B5EF4-FFF2-40B4-BE49-F238E27FC236}">
                    <a16:creationId xmlns:a16="http://schemas.microsoft.com/office/drawing/2014/main" id="{37BA1CBC-8E4B-4C7F-541F-31417BA3DF50}"/>
                  </a:ext>
                </a:extLst>
              </p:cNvPr>
              <p:cNvSpPr txBox="1"/>
              <p:nvPr/>
            </p:nvSpPr>
            <p:spPr>
              <a:xfrm>
                <a:off x="8639396" y="4346144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𝑶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85" name="CaixaDeTexto 84">
                <a:extLst>
                  <a:ext uri="{FF2B5EF4-FFF2-40B4-BE49-F238E27FC236}">
                    <a16:creationId xmlns:a16="http://schemas.microsoft.com/office/drawing/2014/main" id="{37BA1CBC-8E4B-4C7F-541F-31417BA3D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9396" y="4346144"/>
                <a:ext cx="476812" cy="2954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CaixaDeTexto 85">
                <a:extLst>
                  <a:ext uri="{FF2B5EF4-FFF2-40B4-BE49-F238E27FC236}">
                    <a16:creationId xmlns:a16="http://schemas.microsoft.com/office/drawing/2014/main" id="{CF8D770F-5024-A6EE-F649-0185CA255226}"/>
                  </a:ext>
                </a:extLst>
              </p:cNvPr>
              <p:cNvSpPr txBox="1"/>
              <p:nvPr/>
            </p:nvSpPr>
            <p:spPr>
              <a:xfrm>
                <a:off x="10437476" y="4346144"/>
                <a:ext cx="476812" cy="29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𝒙</m:t>
                      </m:r>
                    </m:oMath>
                  </m:oMathPara>
                </a14:m>
                <a:endParaRPr lang="pt-BR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86" name="CaixaDeTexto 85">
                <a:extLst>
                  <a:ext uri="{FF2B5EF4-FFF2-40B4-BE49-F238E27FC236}">
                    <a16:creationId xmlns:a16="http://schemas.microsoft.com/office/drawing/2014/main" id="{CF8D770F-5024-A6EE-F649-0185CA255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7476" y="4346144"/>
                <a:ext cx="476812" cy="2954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CaixaDeTexto 86">
                <a:extLst>
                  <a:ext uri="{FF2B5EF4-FFF2-40B4-BE49-F238E27FC236}">
                    <a16:creationId xmlns:a16="http://schemas.microsoft.com/office/drawing/2014/main" id="{C26DD054-2430-9250-2BAD-60246555FD9A}"/>
                  </a:ext>
                </a:extLst>
              </p:cNvPr>
              <p:cNvSpPr txBox="1"/>
              <p:nvPr/>
            </p:nvSpPr>
            <p:spPr>
              <a:xfrm>
                <a:off x="8885673" y="4859480"/>
                <a:ext cx="1686896" cy="923330"/>
              </a:xfrm>
              <a:prstGeom prst="rect">
                <a:avLst/>
              </a:prstGeom>
              <a:solidFill>
                <a:srgbClr val="03318C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pt-BR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=0°</m:t>
                      </m:r>
                    </m:oMath>
                  </m:oMathPara>
                </a14:m>
                <a:endParaRPr lang="pt-BR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pt-BR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Não é possível determinar m</a:t>
                </a:r>
              </a:p>
            </p:txBody>
          </p:sp>
        </mc:Choice>
        <mc:Fallback xmlns="">
          <p:sp>
            <p:nvSpPr>
              <p:cNvPr id="87" name="CaixaDeTexto 86">
                <a:extLst>
                  <a:ext uri="{FF2B5EF4-FFF2-40B4-BE49-F238E27FC236}">
                    <a16:creationId xmlns:a16="http://schemas.microsoft.com/office/drawing/2014/main" id="{C26DD054-2430-9250-2BAD-60246555F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5673" y="4859480"/>
                <a:ext cx="1686896" cy="923330"/>
              </a:xfrm>
              <a:prstGeom prst="rect">
                <a:avLst/>
              </a:prstGeom>
              <a:blipFill>
                <a:blip r:embed="rId18"/>
                <a:stretch>
                  <a:fillRect r="-725" b="-92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416274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5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000"/>
                            </p:stCondLst>
                            <p:childTnLst>
                              <p:par>
                                <p:cTn id="1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500"/>
                            </p:stCondLst>
                            <p:childTnLst>
                              <p:par>
                                <p:cTn id="1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500"/>
                            </p:stCondLst>
                            <p:childTnLst>
                              <p:par>
                                <p:cTn id="1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000"/>
                            </p:stCondLst>
                            <p:childTnLst>
                              <p:par>
                                <p:cTn id="1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00"/>
                            </p:stCondLst>
                            <p:childTnLst>
                              <p:par>
                                <p:cTn id="1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000"/>
                            </p:stCondLst>
                            <p:childTnLst>
                              <p:par>
                                <p:cTn id="1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000"/>
                            </p:stCondLst>
                            <p:childTnLst>
                              <p:par>
                                <p:cTn id="2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500"/>
                            </p:stCondLst>
                            <p:childTnLst>
                              <p:par>
                                <p:cTn id="2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4500"/>
                            </p:stCondLst>
                            <p:childTnLst>
                              <p:par>
                                <p:cTn id="2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0"/>
                            </p:stCondLst>
                            <p:childTnLst>
                              <p:par>
                                <p:cTn id="2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5500"/>
                            </p:stCondLst>
                            <p:childTnLst>
                              <p:par>
                                <p:cTn id="2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2" grpId="0" animBg="1"/>
      <p:bldP spid="13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42" grpId="0" animBg="1"/>
      <p:bldP spid="43" grpId="0"/>
      <p:bldP spid="46" grpId="0"/>
      <p:bldP spid="47" grpId="0"/>
      <p:bldP spid="48" grpId="0"/>
      <p:bldP spid="49" grpId="0"/>
      <p:bldP spid="50" grpId="0"/>
      <p:bldP spid="62" grpId="0" animBg="1"/>
      <p:bldP spid="63" grpId="0"/>
      <p:bldP spid="64" grpId="0"/>
      <p:bldP spid="65" grpId="0"/>
      <p:bldP spid="66" grpId="0"/>
      <p:bldP spid="67" grpId="0"/>
      <p:bldP spid="68" grpId="0" animBg="1"/>
      <p:bldP spid="73" grpId="0"/>
      <p:bldP spid="74" grpId="0"/>
      <p:bldP spid="75" grpId="0" animBg="1"/>
      <p:bldP spid="80" grpId="0" animBg="1"/>
      <p:bldP spid="81" grpId="0"/>
      <p:bldP spid="82" grpId="0"/>
      <p:bldP spid="83" grpId="0"/>
      <p:bldP spid="84" grpId="0"/>
      <p:bldP spid="85" grpId="0"/>
      <p:bldP spid="86" grpId="0"/>
      <p:bldP spid="8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8" y="1132739"/>
            <a:ext cx="5936652" cy="978602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Cálculo do coeficiente angular de uma reta a partir de dois de seus pontos</a:t>
            </a:r>
          </a:p>
        </p:txBody>
      </p:sp>
      <p:pic>
        <p:nvPicPr>
          <p:cNvPr id="2" name="Shape 191">
            <a:extLst>
              <a:ext uri="{FF2B5EF4-FFF2-40B4-BE49-F238E27FC236}">
                <a16:creationId xmlns:a16="http://schemas.microsoft.com/office/drawing/2014/main" id="{53D476BE-AC95-7F5C-3B18-830E8FAC5B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8557" y="2632175"/>
            <a:ext cx="3345198" cy="286220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0B8892F0-76CA-4A37-3297-5C988764C909}"/>
                  </a:ext>
                </a:extLst>
              </p:cNvPr>
              <p:cNvSpPr txBox="1"/>
              <p:nvPr/>
            </p:nvSpPr>
            <p:spPr>
              <a:xfrm>
                <a:off x="4321362" y="2823055"/>
                <a:ext cx="653183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buClr>
                    <a:srgbClr val="AE1B3E"/>
                  </a:buClr>
                </a:pPr>
                <a:r>
                  <a:rPr lang="pt-BR" sz="2400" b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r</a:t>
                </a:r>
                <a:r>
                  <a:rPr lang="pt-BR" sz="2400" b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/>
                        <a:sym typeface="Arial"/>
                      </a:rPr>
                      <m:t>→</m:t>
                    </m:r>
                  </m:oMath>
                </a14:m>
                <a:r>
                  <a:rPr lang="pt-BR" sz="2400" b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reta não paralela ao eixo y determinada pelos pontos A(</a:t>
                </a:r>
                <a:r>
                  <a:rPr lang="pt-BR" sz="2400" b="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x</a:t>
                </a:r>
                <a:r>
                  <a:rPr lang="pt-BR" sz="2400" b="0" baseline="-2500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A</a:t>
                </a:r>
                <a:r>
                  <a:rPr lang="pt-BR" sz="2400" b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, </a:t>
                </a:r>
                <a:r>
                  <a:rPr lang="pt-BR" sz="2400" b="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y</a:t>
                </a:r>
                <a:r>
                  <a:rPr lang="pt-BR" sz="2400" b="0" baseline="-2500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A</a:t>
                </a:r>
                <a:r>
                  <a:rPr lang="pt-BR" sz="2400" b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) e B(</a:t>
                </a:r>
                <a:r>
                  <a:rPr lang="pt-BR" sz="2400" b="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x</a:t>
                </a:r>
                <a:r>
                  <a:rPr lang="pt-BR" sz="2400" b="0" baseline="-2500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B</a:t>
                </a:r>
                <a:r>
                  <a:rPr lang="pt-BR" sz="2400" b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, </a:t>
                </a:r>
                <a:r>
                  <a:rPr lang="pt-BR" sz="2400" b="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y</a:t>
                </a:r>
                <a:r>
                  <a:rPr lang="pt-BR" sz="2400" b="0" baseline="-25000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B</a:t>
                </a:r>
                <a:r>
                  <a:rPr lang="pt-BR" sz="2400" b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).</a:t>
                </a:r>
              </a:p>
            </p:txBody>
          </p:sp>
        </mc:Choice>
        <mc:Fallback xmlns=""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0B8892F0-76CA-4A37-3297-5C988764C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362" y="2823055"/>
                <a:ext cx="6531833" cy="830997"/>
              </a:xfrm>
              <a:prstGeom prst="rect">
                <a:avLst/>
              </a:prstGeom>
              <a:blipFill>
                <a:blip r:embed="rId4"/>
                <a:stretch>
                  <a:fillRect l="-1494" t="-5882" r="-1401" b="-1617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97DEA275-1A73-8C0B-0FB8-3C908644B8B6}"/>
                  </a:ext>
                </a:extLst>
              </p:cNvPr>
              <p:cNvSpPr txBox="1"/>
              <p:nvPr/>
            </p:nvSpPr>
            <p:spPr>
              <a:xfrm>
                <a:off x="4321363" y="3772224"/>
                <a:ext cx="4060638" cy="508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buClr>
                    <a:srgbClr val="AE1B3E"/>
                  </a:buClr>
                </a:pPr>
                <a:r>
                  <a:rPr lang="pt-BR" sz="2400" b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m</a:t>
                </a:r>
                <a:r>
                  <a:rPr lang="pt-BR" sz="2400" b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b="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/>
                        <a:sym typeface="Arial"/>
                      </a:rPr>
                      <m:t>→ </m:t>
                    </m:r>
                  </m:oMath>
                </a14:m>
                <a:r>
                  <a:rPr lang="pt-BR" sz="2400" b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coeficiente angular de r.</a:t>
                </a:r>
              </a:p>
            </p:txBody>
          </p:sp>
        </mc:Choice>
        <mc:Fallback xmlns="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97DEA275-1A73-8C0B-0FB8-3C908644B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363" y="3772224"/>
                <a:ext cx="4060638" cy="508088"/>
              </a:xfrm>
              <a:prstGeom prst="rect">
                <a:avLst/>
              </a:prstGeom>
              <a:blipFill>
                <a:blip r:embed="rId5"/>
                <a:stretch>
                  <a:fillRect l="-2402" t="-1205" b="-2650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hape 194">
            <a:extLst>
              <a:ext uri="{FF2B5EF4-FFF2-40B4-BE49-F238E27FC236}">
                <a16:creationId xmlns:a16="http://schemas.microsoft.com/office/drawing/2014/main" id="{56509A68-21B4-A280-F4DC-FA177296ED38}"/>
              </a:ext>
            </a:extLst>
          </p:cNvPr>
          <p:cNvSpPr txBox="1"/>
          <p:nvPr/>
        </p:nvSpPr>
        <p:spPr>
          <a:xfrm>
            <a:off x="6495901" y="4588004"/>
            <a:ext cx="474879" cy="508088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pt-BR" sz="2400" dirty="0">
                <a:solidFill>
                  <a:srgbClr val="000000"/>
                </a:solidFill>
                <a:latin typeface="Calibri"/>
                <a:ea typeface="Arial"/>
                <a:cs typeface="Calibri"/>
                <a:sym typeface="Arial"/>
              </a:rPr>
              <a:t>ou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94B6188C-4B36-C5BF-5EFB-E4570EC397C6}"/>
                  </a:ext>
                </a:extLst>
              </p:cNvPr>
              <p:cNvSpPr txBox="1"/>
              <p:nvPr/>
            </p:nvSpPr>
            <p:spPr>
              <a:xfrm>
                <a:off x="4321362" y="4451172"/>
                <a:ext cx="1984710" cy="78277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400">
                          <a:latin typeface="Cambria Math"/>
                        </a:rPr>
                        <m:t>m</m:t>
                      </m:r>
                      <m:r>
                        <a:rPr lang="pt-BR" sz="240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2400">
                                  <a:latin typeface="Cambria Math"/>
                                </a:rPr>
                                <m:t>y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pt-BR" sz="2400">
                                  <a:latin typeface="Cambria Math"/>
                                </a:rPr>
                                <m:t>B</m:t>
                              </m:r>
                            </m:sub>
                          </m:sSub>
                          <m:r>
                            <a:rPr lang="pt-BR" sz="240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pt-B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2400">
                                  <a:latin typeface="Cambria Math"/>
                                </a:rPr>
                                <m:t>y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pt-BR" sz="2400">
                                  <a:latin typeface="Cambria Math"/>
                                </a:rPr>
                                <m:t>A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pt-B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2400">
                                  <a:latin typeface="Cambria Math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pt-BR" sz="2400">
                                  <a:latin typeface="Cambria Math"/>
                                </a:rPr>
                                <m:t>B</m:t>
                              </m:r>
                            </m:sub>
                          </m:sSub>
                          <m:r>
                            <a:rPr lang="pt-BR" sz="240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pt-B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2400">
                                  <a:latin typeface="Cambria Math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pt-BR" sz="2400">
                                  <a:latin typeface="Cambria Math"/>
                                </a:rPr>
                                <m:t>A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pt-BR" sz="2400" dirty="0"/>
              </a:p>
            </p:txBody>
          </p:sp>
        </mc:Choice>
        <mc:Fallback xmlns="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94B6188C-4B36-C5BF-5EFB-E4570EC39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362" y="4451172"/>
                <a:ext cx="1984710" cy="7827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63A7851F-31A3-4EEB-F461-1722A59E8552}"/>
                  </a:ext>
                </a:extLst>
              </p:cNvPr>
              <p:cNvSpPr txBox="1"/>
              <p:nvPr/>
            </p:nvSpPr>
            <p:spPr>
              <a:xfrm>
                <a:off x="7145377" y="4450146"/>
                <a:ext cx="1242071" cy="78380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400">
                          <a:latin typeface="Cambria Math"/>
                        </a:rPr>
                        <m:t>m</m:t>
                      </m:r>
                      <m:r>
                        <a:rPr lang="pt-BR" sz="2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pt-B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pt-BR" sz="2400">
                              <a:latin typeface="Cambria Math"/>
                              <a:ea typeface="Cambria Math"/>
                            </a:rPr>
                            <m:t>y</m:t>
                          </m:r>
                        </m:num>
                        <m:den>
                          <m:r>
                            <a:rPr lang="pt-BR" sz="240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pt-BR" sz="2400">
                              <a:latin typeface="Cambria Math"/>
                              <a:ea typeface="Cambria Math"/>
                            </a:rPr>
                            <m:t>x</m:t>
                          </m:r>
                        </m:den>
                      </m:f>
                    </m:oMath>
                  </m:oMathPara>
                </a14:m>
                <a:endParaRPr lang="pt-BR" sz="2400" dirty="0"/>
              </a:p>
            </p:txBody>
          </p:sp>
        </mc:Choice>
        <mc:Fallback xmlns="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63A7851F-31A3-4EEB-F461-1722A59E8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5377" y="4450146"/>
                <a:ext cx="1242071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246806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3" grpId="0"/>
      <p:bldP spid="8" grpId="0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921347" y="1132739"/>
            <a:ext cx="6039469" cy="619474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Equação reduzida de uma reta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0B8892F0-76CA-4A37-3297-5C988764C909}"/>
                  </a:ext>
                </a:extLst>
              </p:cNvPr>
              <p:cNvSpPr txBox="1"/>
              <p:nvPr/>
            </p:nvSpPr>
            <p:spPr>
              <a:xfrm>
                <a:off x="4321362" y="2724359"/>
                <a:ext cx="6531833" cy="477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  <a:buClr>
                    <a:srgbClr val="AE1B3E"/>
                  </a:buClr>
                  <a:buSzPct val="100000"/>
                </a:pPr>
                <a:r>
                  <a:rPr lang="pt-BR" sz="2400" b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m</a:t>
                </a:r>
                <a:r>
                  <a:rPr lang="pt-BR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i="1" dirty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Arial"/>
                      </a:rPr>
                      <m:t>→</m:t>
                    </m:r>
                  </m:oMath>
                </a14:m>
                <a:r>
                  <a:rPr lang="pt-BR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pt-BR" sz="2400" b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coeficiente angular </a:t>
                </a:r>
                <a:r>
                  <a:rPr lang="pt-BR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de r.</a:t>
                </a:r>
              </a:p>
            </p:txBody>
          </p:sp>
        </mc:Choice>
        <mc:Fallback xmlns=""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0B8892F0-76CA-4A37-3297-5C988764C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362" y="2724359"/>
                <a:ext cx="6531833" cy="477310"/>
              </a:xfrm>
              <a:prstGeom prst="rect">
                <a:avLst/>
              </a:prstGeom>
              <a:blipFill>
                <a:blip r:embed="rId3"/>
                <a:stretch>
                  <a:fillRect l="-1494" t="-6410" b="-2948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97DEA275-1A73-8C0B-0FB8-3C908644B8B6}"/>
                  </a:ext>
                </a:extLst>
              </p:cNvPr>
              <p:cNvSpPr txBox="1"/>
              <p:nvPr/>
            </p:nvSpPr>
            <p:spPr>
              <a:xfrm>
                <a:off x="4321363" y="3143845"/>
                <a:ext cx="6527772" cy="884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10000"/>
                  </a:lnSpc>
                  <a:buClr>
                    <a:srgbClr val="AE1B3E"/>
                  </a:buClr>
                  <a:buSzPct val="100000"/>
                </a:pPr>
                <a:r>
                  <a:rPr lang="pt-BR" sz="2400" b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n</a:t>
                </a:r>
                <a:r>
                  <a:rPr lang="pt-BR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i="1" dirty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Arial"/>
                      </a:rPr>
                      <m:t>→</m:t>
                    </m:r>
                  </m:oMath>
                </a14:m>
                <a:r>
                  <a:rPr lang="pt-BR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ordenada do ponto em que r corta o eixo das ordenadas (</a:t>
                </a:r>
                <a:r>
                  <a:rPr lang="pt-BR" sz="2400" b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coeficiente linear </a:t>
                </a:r>
                <a:r>
                  <a:rPr lang="pt-BR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de r). </a:t>
                </a:r>
              </a:p>
            </p:txBody>
          </p:sp>
        </mc:Choice>
        <mc:Fallback xmlns="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97DEA275-1A73-8C0B-0FB8-3C908644B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363" y="3143845"/>
                <a:ext cx="6527772" cy="884538"/>
              </a:xfrm>
              <a:prstGeom prst="rect">
                <a:avLst/>
              </a:prstGeom>
              <a:blipFill>
                <a:blip r:embed="rId4"/>
                <a:stretch>
                  <a:fillRect l="-1494" t="-3448" r="-1401" b="-1517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Shape 196">
            <a:extLst>
              <a:ext uri="{FF2B5EF4-FFF2-40B4-BE49-F238E27FC236}">
                <a16:creationId xmlns:a16="http://schemas.microsoft.com/office/drawing/2014/main" id="{2B9FEF86-6462-76B8-1981-45F31153338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1347" y="2724359"/>
            <a:ext cx="3385247" cy="241089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5A5AF1A7-5040-E0E4-726F-06A8E4C5149A}"/>
                  </a:ext>
                </a:extLst>
              </p:cNvPr>
              <p:cNvSpPr txBox="1"/>
              <p:nvPr/>
            </p:nvSpPr>
            <p:spPr>
              <a:xfrm>
                <a:off x="4306594" y="4005096"/>
                <a:ext cx="6527772" cy="477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10000"/>
                  </a:lnSpc>
                  <a:buClr>
                    <a:srgbClr val="AE1B3E"/>
                  </a:buClr>
                  <a:buSzPct val="100000"/>
                </a:pPr>
                <a:r>
                  <a:rPr lang="pt-BR" sz="2400" b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x</a:t>
                </a:r>
                <a:r>
                  <a:rPr lang="pt-BR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e </a:t>
                </a:r>
                <a:r>
                  <a:rPr lang="pt-BR" sz="2400" b="1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y</a:t>
                </a:r>
                <a:r>
                  <a:rPr lang="pt-BR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i="1" dirty="0">
                        <a:solidFill>
                          <a:schemeClr val="tx1"/>
                        </a:solidFill>
                        <a:latin typeface="Cambria Math"/>
                        <a:ea typeface="Cambria Math"/>
                        <a:sym typeface="Arial"/>
                      </a:rPr>
                      <m:t>→</m:t>
                    </m:r>
                  </m:oMath>
                </a14:m>
                <a:r>
                  <a:rPr lang="pt-BR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pt-BR" sz="2400" b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coordenadas de um ponto </a:t>
                </a:r>
                <a:r>
                  <a:rPr lang="pt-BR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qualquer de r.</a:t>
                </a:r>
              </a:p>
            </p:txBody>
          </p:sp>
        </mc:Choice>
        <mc:Fallback xmlns=""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5A5AF1A7-5040-E0E4-726F-06A8E4C514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6594" y="4005096"/>
                <a:ext cx="6527772" cy="477310"/>
              </a:xfrm>
              <a:prstGeom prst="rect">
                <a:avLst/>
              </a:prstGeom>
              <a:blipFill>
                <a:blip r:embed="rId6"/>
                <a:stretch>
                  <a:fillRect l="-1401" t="-6410" b="-2948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Shape 197">
                <a:extLst>
                  <a:ext uri="{FF2B5EF4-FFF2-40B4-BE49-F238E27FC236}">
                    <a16:creationId xmlns:a16="http://schemas.microsoft.com/office/drawing/2014/main" id="{9D6BB02F-E818-F7C4-2744-70842404585F}"/>
                  </a:ext>
                </a:extLst>
              </p:cNvPr>
              <p:cNvSpPr txBox="1"/>
              <p:nvPr/>
            </p:nvSpPr>
            <p:spPr>
              <a:xfrm>
                <a:off x="4268891" y="4730950"/>
                <a:ext cx="2155231" cy="3659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lIns="68569" tIns="34275" rIns="68569" bIns="34275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ct val="25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2400" dirty="0">
                          <a:solidFill>
                            <a:srgbClr val="000000"/>
                          </a:solidFill>
                          <a:latin typeface="Cambria Math"/>
                          <a:ea typeface="Arial"/>
                          <a:cs typeface="Calibri"/>
                          <a:sym typeface="Arial"/>
                        </a:rPr>
                        <m:t>y</m:t>
                      </m:r>
                      <m:r>
                        <a:rPr lang="pt-BR" sz="2400" dirty="0">
                          <a:solidFill>
                            <a:srgbClr val="000000"/>
                          </a:solidFill>
                          <a:latin typeface="Cambria Math"/>
                          <a:ea typeface="Arial"/>
                          <a:cs typeface="Calibri"/>
                          <a:sym typeface="Arial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pt-BR" sz="2400" dirty="0" err="1">
                          <a:solidFill>
                            <a:srgbClr val="000000"/>
                          </a:solidFill>
                          <a:latin typeface="Cambria Math"/>
                          <a:ea typeface="Arial"/>
                          <a:cs typeface="Calibri"/>
                          <a:sym typeface="Arial"/>
                        </a:rPr>
                        <m:t>mx</m:t>
                      </m:r>
                      <m:r>
                        <a:rPr lang="pt-BR" sz="2400" dirty="0">
                          <a:solidFill>
                            <a:srgbClr val="000000"/>
                          </a:solidFill>
                          <a:latin typeface="Cambria Math"/>
                          <a:ea typeface="Arial"/>
                          <a:cs typeface="Calibri"/>
                          <a:sym typeface="Arial"/>
                        </a:rPr>
                        <m:t> + </m:t>
                      </m:r>
                      <m:r>
                        <m:rPr>
                          <m:sty m:val="p"/>
                        </m:rPr>
                        <a:rPr lang="pt-BR" sz="2400" dirty="0" err="1">
                          <a:solidFill>
                            <a:srgbClr val="000000"/>
                          </a:solidFill>
                          <a:latin typeface="Cambria Math"/>
                          <a:ea typeface="Arial"/>
                          <a:cs typeface="Calibri"/>
                          <a:sym typeface="Arial"/>
                        </a:rPr>
                        <m:t>n</m:t>
                      </m:r>
                    </m:oMath>
                  </m:oMathPara>
                </a14:m>
                <a:endParaRPr lang="pt-BR" sz="2400" dirty="0">
                  <a:solidFill>
                    <a:srgbClr val="000000"/>
                  </a:solidFill>
                  <a:latin typeface="Calibri"/>
                  <a:ea typeface="Arial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3" name="Shape 197">
                <a:extLst>
                  <a:ext uri="{FF2B5EF4-FFF2-40B4-BE49-F238E27FC236}">
                    <a16:creationId xmlns:a16="http://schemas.microsoft.com/office/drawing/2014/main" id="{9D6BB02F-E818-F7C4-2744-708424045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8891" y="4730950"/>
                <a:ext cx="2155231" cy="365947"/>
              </a:xfrm>
              <a:prstGeom prst="rect">
                <a:avLst/>
              </a:prstGeom>
              <a:blipFill>
                <a:blip r:embed="rId7"/>
                <a:stretch>
                  <a:fillRect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696354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3" grpId="0"/>
      <p:bldP spid="12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3076266" y="978501"/>
            <a:ext cx="6039469" cy="619474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Equação reduzida de uma reta</a:t>
            </a:r>
          </a:p>
        </p:txBody>
      </p:sp>
      <p:pic>
        <p:nvPicPr>
          <p:cNvPr id="2" name="Picture 10" descr="362-367_img10">
            <a:extLst>
              <a:ext uri="{FF2B5EF4-FFF2-40B4-BE49-F238E27FC236}">
                <a16:creationId xmlns:a16="http://schemas.microsoft.com/office/drawing/2014/main" id="{F83C403E-E752-0B63-75E1-30E23F2CF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889" y="1708672"/>
            <a:ext cx="5633218" cy="392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C46C7075-0584-BA5F-4468-4FC38EBD1D08}"/>
              </a:ext>
            </a:extLst>
          </p:cNvPr>
          <p:cNvSpPr/>
          <p:nvPr/>
        </p:nvSpPr>
        <p:spPr>
          <a:xfrm>
            <a:off x="4126045" y="5678340"/>
            <a:ext cx="3939911" cy="422728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equação da reta </a:t>
            </a:r>
            <a:r>
              <a:rPr lang="pt-BR" altLang="pt-BR" sz="2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= </a:t>
            </a:r>
            <a:r>
              <a:rPr lang="pt-BR" altLang="pt-BR" sz="24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mx</a:t>
            </a:r>
            <a:r>
              <a:rPr lang="pt-BR" altLang="pt-BR" sz="2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n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425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EAFFA1A-9F26-3DA8-2B1F-E16C2CAD4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318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Forma, Polígono&#10;&#10;O conteúdo gerado por IA pode estar incorreto.">
            <a:extLst>
              <a:ext uri="{FF2B5EF4-FFF2-40B4-BE49-F238E27FC236}">
                <a16:creationId xmlns:a16="http://schemas.microsoft.com/office/drawing/2014/main" id="{A715862D-5C76-0940-7540-105B6DB0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8450580" y="2636127"/>
            <a:ext cx="6858000" cy="6858000"/>
          </a:xfrm>
          <a:prstGeom prst="rect">
            <a:avLst/>
          </a:prstGeom>
        </p:spPr>
      </p:pic>
      <p:pic>
        <p:nvPicPr>
          <p:cNvPr id="22" name="Imagem 21" descr="Forma, Polígono&#10;&#10;O conteúdo gerado por IA pode estar incorreto.">
            <a:extLst>
              <a:ext uri="{FF2B5EF4-FFF2-40B4-BE49-F238E27FC236}">
                <a16:creationId xmlns:a16="http://schemas.microsoft.com/office/drawing/2014/main" id="{56B360CF-79E2-8C7C-1773-D68577C8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739">
            <a:off x="527714" y="2097751"/>
            <a:ext cx="6858000" cy="6858000"/>
          </a:xfrm>
          <a:prstGeom prst="rect">
            <a:avLst/>
          </a:prstGeom>
        </p:spPr>
      </p:pic>
      <p:pic>
        <p:nvPicPr>
          <p:cNvPr id="23" name="Imagem 22" descr="Forma, Polígono&#10;&#10;O conteúdo gerado por IA pode estar incorreto.">
            <a:extLst>
              <a:ext uri="{FF2B5EF4-FFF2-40B4-BE49-F238E27FC236}">
                <a16:creationId xmlns:a16="http://schemas.microsoft.com/office/drawing/2014/main" id="{61AC011C-A5E5-C46A-DDDE-4DA6362D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40518">
            <a:off x="5684012" y="-1803048"/>
            <a:ext cx="6858000" cy="6858000"/>
          </a:xfrm>
          <a:prstGeom prst="rect">
            <a:avLst/>
          </a:prstGeom>
        </p:spPr>
      </p:pic>
      <p:pic>
        <p:nvPicPr>
          <p:cNvPr id="20" name="Imagem 19" descr="Forma, Polígono&#10;&#10;O conteúdo gerado por IA pode estar incorreto.">
            <a:extLst>
              <a:ext uri="{FF2B5EF4-FFF2-40B4-BE49-F238E27FC236}">
                <a16:creationId xmlns:a16="http://schemas.microsoft.com/office/drawing/2014/main" id="{976C3637-A48B-00F2-0EE9-C7AC60374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381" y="-2294151"/>
            <a:ext cx="6858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DD705D-2AE4-DCA6-D71A-B4A0641CD44E}"/>
              </a:ext>
            </a:extLst>
          </p:cNvPr>
          <p:cNvSpPr/>
          <p:nvPr/>
        </p:nvSpPr>
        <p:spPr>
          <a:xfrm>
            <a:off x="541020" y="342872"/>
            <a:ext cx="11109960" cy="6224987"/>
          </a:xfrm>
          <a:prstGeom prst="roundRect">
            <a:avLst>
              <a:gd name="adj" fmla="val 3018"/>
            </a:avLst>
          </a:prstGeom>
          <a:solidFill>
            <a:schemeClr val="bg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C9ACED5-194C-F9FE-0D59-44663FF14C22}"/>
              </a:ext>
            </a:extLst>
          </p:cNvPr>
          <p:cNvSpPr/>
          <p:nvPr/>
        </p:nvSpPr>
        <p:spPr>
          <a:xfrm>
            <a:off x="541020" y="305560"/>
            <a:ext cx="11109960" cy="441113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8051606-D1BB-A84F-4C69-B8115A1B7A4B}"/>
              </a:ext>
            </a:extLst>
          </p:cNvPr>
          <p:cNvSpPr/>
          <p:nvPr/>
        </p:nvSpPr>
        <p:spPr>
          <a:xfrm>
            <a:off x="67570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3968726-414D-3828-537E-DCB7AE850F01}"/>
              </a:ext>
            </a:extLst>
          </p:cNvPr>
          <p:cNvSpPr/>
          <p:nvPr/>
        </p:nvSpPr>
        <p:spPr>
          <a:xfrm>
            <a:off x="925829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AF3FFF-5669-12D3-2DA8-BFF8B579DD0D}"/>
              </a:ext>
            </a:extLst>
          </p:cNvPr>
          <p:cNvSpPr/>
          <p:nvPr/>
        </p:nvSpPr>
        <p:spPr>
          <a:xfrm>
            <a:off x="1183940" y="432196"/>
            <a:ext cx="187839" cy="187839"/>
          </a:xfrm>
          <a:prstGeom prst="ellipse">
            <a:avLst/>
          </a:prstGeom>
          <a:solidFill>
            <a:srgbClr val="F2B705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686065D6-C5D9-D598-8B39-A6B76AF043CE}"/>
              </a:ext>
            </a:extLst>
          </p:cNvPr>
          <p:cNvSpPr/>
          <p:nvPr/>
        </p:nvSpPr>
        <p:spPr>
          <a:xfrm>
            <a:off x="11082928" y="342872"/>
            <a:ext cx="366486" cy="366486"/>
          </a:xfrm>
          <a:prstGeom prst="mathMultiply">
            <a:avLst>
              <a:gd name="adj1" fmla="val 48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21D278C-55B7-FDB1-3196-54F1865FDDB9}"/>
              </a:ext>
            </a:extLst>
          </p:cNvPr>
          <p:cNvSpPr/>
          <p:nvPr/>
        </p:nvSpPr>
        <p:spPr>
          <a:xfrm>
            <a:off x="3317532" y="978501"/>
            <a:ext cx="5556937" cy="1037280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Relacionando a equação reduzida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 reta com a função afim</a:t>
            </a:r>
          </a:p>
        </p:txBody>
      </p:sp>
      <p:sp>
        <p:nvSpPr>
          <p:cNvPr id="34" name="Retângulo: Cantos Arredondados 33">
            <a:extLst>
              <a:ext uri="{FF2B5EF4-FFF2-40B4-BE49-F238E27FC236}">
                <a16:creationId xmlns:a16="http://schemas.microsoft.com/office/drawing/2014/main" id="{23BCAD0F-86D5-9CE8-380C-5CDC6EB54C52}"/>
              </a:ext>
            </a:extLst>
          </p:cNvPr>
          <p:cNvSpPr/>
          <p:nvPr/>
        </p:nvSpPr>
        <p:spPr>
          <a:xfrm>
            <a:off x="964820" y="2329073"/>
            <a:ext cx="10262360" cy="3698031"/>
          </a:xfrm>
          <a:prstGeom prst="roundRect">
            <a:avLst>
              <a:gd name="adj" fmla="val 3018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Retângulo: Cantos Arredondados 34">
            <a:extLst>
              <a:ext uri="{FF2B5EF4-FFF2-40B4-BE49-F238E27FC236}">
                <a16:creationId xmlns:a16="http://schemas.microsoft.com/office/drawing/2014/main" id="{911360C1-8380-80CB-C8AB-4B1E8DA2A5FA}"/>
              </a:ext>
            </a:extLst>
          </p:cNvPr>
          <p:cNvSpPr/>
          <p:nvPr/>
        </p:nvSpPr>
        <p:spPr>
          <a:xfrm>
            <a:off x="964820" y="2309929"/>
            <a:ext cx="10262360" cy="262048"/>
          </a:xfrm>
          <a:prstGeom prst="roundRect">
            <a:avLst>
              <a:gd name="adj" fmla="val 14375"/>
            </a:avLst>
          </a:prstGeom>
          <a:solidFill>
            <a:schemeClr val="bg1">
              <a:lumMod val="95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A134714C-1963-D609-C6BE-87571115DBC8}"/>
              </a:ext>
            </a:extLst>
          </p:cNvPr>
          <p:cNvSpPr/>
          <p:nvPr/>
        </p:nvSpPr>
        <p:spPr>
          <a:xfrm>
            <a:off x="1441150" y="2764741"/>
            <a:ext cx="3957852" cy="418155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Equação reduzida da reta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3188DBE-1E10-9F39-9B00-AE31A8BD6CB3}"/>
              </a:ext>
            </a:extLst>
          </p:cNvPr>
          <p:cNvSpPr txBox="1"/>
          <p:nvPr/>
        </p:nvSpPr>
        <p:spPr>
          <a:xfrm>
            <a:off x="1895215" y="3291678"/>
            <a:ext cx="27554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= </a:t>
            </a:r>
            <a:r>
              <a:rPr lang="pt-BR" sz="4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mx</a:t>
            </a:r>
            <a:r>
              <a:rPr lang="pt-BR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+  n</a:t>
            </a:r>
          </a:p>
        </p:txBody>
      </p: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5155CF22-1DF6-899E-E384-DE973D785454}"/>
              </a:ext>
            </a:extLst>
          </p:cNvPr>
          <p:cNvCxnSpPr>
            <a:cxnSpLocks/>
          </p:cNvCxnSpPr>
          <p:nvPr/>
        </p:nvCxnSpPr>
        <p:spPr>
          <a:xfrm flipH="1">
            <a:off x="2532185" y="3908900"/>
            <a:ext cx="532128" cy="5094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FC23CD01-85C3-018B-0007-DA1F37462F19}"/>
              </a:ext>
            </a:extLst>
          </p:cNvPr>
          <p:cNvSpPr txBox="1"/>
          <p:nvPr/>
        </p:nvSpPr>
        <p:spPr>
          <a:xfrm>
            <a:off x="1604590" y="4418312"/>
            <a:ext cx="1633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Declividade</a:t>
            </a:r>
          </a:p>
        </p:txBody>
      </p:sp>
      <p:sp>
        <p:nvSpPr>
          <p:cNvPr id="41" name="Retângulo: Cantos Arredondados 40">
            <a:extLst>
              <a:ext uri="{FF2B5EF4-FFF2-40B4-BE49-F238E27FC236}">
                <a16:creationId xmlns:a16="http://schemas.microsoft.com/office/drawing/2014/main" id="{6E176D74-1014-706F-7996-E2B3B6A9EA66}"/>
              </a:ext>
            </a:extLst>
          </p:cNvPr>
          <p:cNvSpPr/>
          <p:nvPr/>
        </p:nvSpPr>
        <p:spPr>
          <a:xfrm>
            <a:off x="7571607" y="2764741"/>
            <a:ext cx="2085186" cy="418155"/>
          </a:xfrm>
          <a:prstGeom prst="roundRect">
            <a:avLst>
              <a:gd name="adj" fmla="val 14375"/>
            </a:avLst>
          </a:prstGeom>
          <a:solidFill>
            <a:srgbClr val="03318C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Função afim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E376EAC5-FE7F-C7F4-9F4C-4B729D4C09D3}"/>
              </a:ext>
            </a:extLst>
          </p:cNvPr>
          <p:cNvSpPr txBox="1"/>
          <p:nvPr/>
        </p:nvSpPr>
        <p:spPr>
          <a:xfrm>
            <a:off x="7122615" y="3290384"/>
            <a:ext cx="30792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f(x) = </a:t>
            </a:r>
            <a:r>
              <a:rPr lang="pt-BR" sz="4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ax</a:t>
            </a:r>
            <a:r>
              <a:rPr lang="pt-BR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+  b</a:t>
            </a:r>
          </a:p>
        </p:txBody>
      </p:sp>
      <p:cxnSp>
        <p:nvCxnSpPr>
          <p:cNvPr id="43" name="Conector de Seta Reta 42">
            <a:extLst>
              <a:ext uri="{FF2B5EF4-FFF2-40B4-BE49-F238E27FC236}">
                <a16:creationId xmlns:a16="http://schemas.microsoft.com/office/drawing/2014/main" id="{FF760DAE-19DC-2827-4934-E1730AE68CC9}"/>
              </a:ext>
            </a:extLst>
          </p:cNvPr>
          <p:cNvCxnSpPr>
            <a:cxnSpLocks/>
          </p:cNvCxnSpPr>
          <p:nvPr/>
        </p:nvCxnSpPr>
        <p:spPr>
          <a:xfrm flipH="1">
            <a:off x="8257735" y="3879936"/>
            <a:ext cx="361237" cy="4720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D9CC1964-4452-D78B-599F-54486914A5A9}"/>
              </a:ext>
            </a:extLst>
          </p:cNvPr>
          <p:cNvSpPr txBox="1"/>
          <p:nvPr/>
        </p:nvSpPr>
        <p:spPr>
          <a:xfrm>
            <a:off x="7408446" y="4352015"/>
            <a:ext cx="16337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Coeficiente Angular</a:t>
            </a:r>
          </a:p>
        </p:txBody>
      </p:sp>
      <p:cxnSp>
        <p:nvCxnSpPr>
          <p:cNvPr id="46" name="Conector: Angulado 45">
            <a:extLst>
              <a:ext uri="{FF2B5EF4-FFF2-40B4-BE49-F238E27FC236}">
                <a16:creationId xmlns:a16="http://schemas.microsoft.com/office/drawing/2014/main" id="{824F79E5-114B-209D-4492-862C0E52E7AA}"/>
              </a:ext>
            </a:extLst>
          </p:cNvPr>
          <p:cNvCxnSpPr>
            <a:stCxn id="40" idx="2"/>
            <a:endCxn id="44" idx="2"/>
          </p:cNvCxnSpPr>
          <p:nvPr/>
        </p:nvCxnSpPr>
        <p:spPr>
          <a:xfrm rot="16200000" flipH="1">
            <a:off x="5171892" y="2129566"/>
            <a:ext cx="303035" cy="5803856"/>
          </a:xfrm>
          <a:prstGeom prst="bentConnector3">
            <a:avLst>
              <a:gd name="adj1" fmla="val 138299"/>
            </a:avLst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C10023BB-6901-B9A1-70C2-34349F81863B}"/>
              </a:ext>
            </a:extLst>
          </p:cNvPr>
          <p:cNvCxnSpPr>
            <a:cxnSpLocks/>
          </p:cNvCxnSpPr>
          <p:nvPr/>
        </p:nvCxnSpPr>
        <p:spPr>
          <a:xfrm>
            <a:off x="4409567" y="3893987"/>
            <a:ext cx="0" cy="538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9F1E88B5-A893-D6E3-FBA0-902F9FD6A1B9}"/>
              </a:ext>
            </a:extLst>
          </p:cNvPr>
          <p:cNvSpPr txBox="1"/>
          <p:nvPr/>
        </p:nvSpPr>
        <p:spPr>
          <a:xfrm>
            <a:off x="3030392" y="4438323"/>
            <a:ext cx="2941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Ordenada do ponto de intersecção com o eixo y</a:t>
            </a:r>
          </a:p>
        </p:txBody>
      </p:sp>
      <p:cxnSp>
        <p:nvCxnSpPr>
          <p:cNvPr id="53" name="Conector: Angulado 52">
            <a:extLst>
              <a:ext uri="{FF2B5EF4-FFF2-40B4-BE49-F238E27FC236}">
                <a16:creationId xmlns:a16="http://schemas.microsoft.com/office/drawing/2014/main" id="{4EDF728F-2FFC-E6B5-ADEC-73AC32EDDDA7}"/>
              </a:ext>
            </a:extLst>
          </p:cNvPr>
          <p:cNvCxnSpPr>
            <a:cxnSpLocks/>
            <a:stCxn id="50" idx="2"/>
            <a:endCxn id="58" idx="2"/>
          </p:cNvCxnSpPr>
          <p:nvPr/>
        </p:nvCxnSpPr>
        <p:spPr>
          <a:xfrm rot="16200000" flipH="1">
            <a:off x="7149170" y="2436537"/>
            <a:ext cx="154394" cy="5450628"/>
          </a:xfrm>
          <a:prstGeom prst="bentConnector3">
            <a:avLst>
              <a:gd name="adj1" fmla="val 248063"/>
            </a:avLst>
          </a:prstGeom>
          <a:ln>
            <a:solidFill>
              <a:srgbClr val="03318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F6C6C7B4-BCFB-428C-AB33-A38F08567607}"/>
              </a:ext>
            </a:extLst>
          </p:cNvPr>
          <p:cNvSpPr txBox="1"/>
          <p:nvPr/>
        </p:nvSpPr>
        <p:spPr>
          <a:xfrm>
            <a:off x="9134790" y="4408051"/>
            <a:ext cx="16337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Coeficiente Linear</a:t>
            </a:r>
          </a:p>
        </p:txBody>
      </p:sp>
      <p:cxnSp>
        <p:nvCxnSpPr>
          <p:cNvPr id="59" name="Conector de Seta Reta 58">
            <a:extLst>
              <a:ext uri="{FF2B5EF4-FFF2-40B4-BE49-F238E27FC236}">
                <a16:creationId xmlns:a16="http://schemas.microsoft.com/office/drawing/2014/main" id="{A4B4BBE9-7D3E-1BD5-35F5-B00D64B37447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9948122" y="3864342"/>
            <a:ext cx="3559" cy="5437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ector de Seta Reta 65">
            <a:extLst>
              <a:ext uri="{FF2B5EF4-FFF2-40B4-BE49-F238E27FC236}">
                <a16:creationId xmlns:a16="http://schemas.microsoft.com/office/drawing/2014/main" id="{B668DF4D-AC51-68C8-3F14-7668089D09BC}"/>
              </a:ext>
            </a:extLst>
          </p:cNvPr>
          <p:cNvCxnSpPr/>
          <p:nvPr/>
        </p:nvCxnSpPr>
        <p:spPr>
          <a:xfrm>
            <a:off x="4735056" y="3702034"/>
            <a:ext cx="2217516" cy="0"/>
          </a:xfrm>
          <a:prstGeom prst="straightConnector1">
            <a:avLst/>
          </a:prstGeom>
          <a:ln w="25400">
            <a:solidFill>
              <a:srgbClr val="F2B705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54840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4" grpId="0" animBg="1"/>
      <p:bldP spid="35" grpId="0" animBg="1"/>
      <p:bldP spid="36" grpId="0" animBg="1"/>
      <p:bldP spid="37" grpId="0"/>
      <p:bldP spid="40" grpId="0"/>
      <p:bldP spid="41" grpId="0" animBg="1"/>
      <p:bldP spid="42" grpId="0"/>
      <p:bldP spid="44" grpId="0"/>
      <p:bldP spid="50" grpId="0"/>
      <p:bldP spid="58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2006</Words>
  <Application>Microsoft Office PowerPoint</Application>
  <PresentationFormat>Widescreen</PresentationFormat>
  <Paragraphs>264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8" baseType="lpstr">
      <vt:lpstr>Aptos</vt:lpstr>
      <vt:lpstr>Aptos Display</vt:lpstr>
      <vt:lpstr>Arial</vt:lpstr>
      <vt:lpstr>Calibri</vt:lpstr>
      <vt:lpstr>Cambria Math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Lívio Batista</dc:creator>
  <cp:lastModifiedBy>Livio Batista</cp:lastModifiedBy>
  <cp:revision>4</cp:revision>
  <dcterms:created xsi:type="dcterms:W3CDTF">2025-09-18T16:10:00Z</dcterms:created>
  <dcterms:modified xsi:type="dcterms:W3CDTF">2025-09-26T19:24:26Z</dcterms:modified>
</cp:coreProperties>
</file>