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1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95FF"/>
    <a:srgbClr val="C6F596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046-7609-43F0-8BB8-DFED3FA6A408}" type="datetimeFigureOut">
              <a:rPr lang="pt-BR" smtClean="0"/>
              <a:t>19/01/2026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8D94E-9077-4FF5-A1BC-877D962A18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6784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91699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2430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2369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11687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64458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22664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12432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99267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92457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20212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212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62568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2779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7092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1505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2934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622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3524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9222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9092C3-94C6-457E-9B4C-E71981785825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5332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9C549D-7987-9F8F-B9BE-21EB2EAE26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6D537EF-4329-BF85-962C-4308FBE7A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37AD31-6BF3-FC09-300E-39759FE42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66C9-F7A5-4CD8-B9F8-478D263F78B6}" type="datetimeFigureOut">
              <a:rPr lang="pt-BR" smtClean="0"/>
              <a:t>19/01/2026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4A4A48B-EF08-E9AB-8D00-B8BC6C23E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F11DA2F-6C86-F403-9DB3-E36AE4392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8EBBC-7F2D-4403-A01A-65864CC29D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3317923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31F477-1984-9B4A-22B9-BF6318D76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3DEE70C-DE49-DBCB-F74B-0122154B90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A6DA61-7A88-0DBA-E727-20C26194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66C9-F7A5-4CD8-B9F8-478D263F78B6}" type="datetimeFigureOut">
              <a:rPr lang="pt-BR" smtClean="0"/>
              <a:t>19/01/2026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E51BAC-B884-2CA4-3861-F58E23E01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B7F48C1-DE59-72C7-F6F7-988CDCB14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8EBBC-7F2D-4403-A01A-65864CC29D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2725858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3218729-CA8D-7DEA-92FE-A759BC841A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0A9A7E8-61BB-935F-9078-93AE35714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9EEA164-14A9-9D82-8C55-6E9B37DF8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66C9-F7A5-4CD8-B9F8-478D263F78B6}" type="datetimeFigureOut">
              <a:rPr lang="pt-BR" smtClean="0"/>
              <a:t>19/01/2026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692CBE4-851E-ED01-FD96-3D26AC5FE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B8CB65-D3CB-ED11-CE6F-E07999001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8EBBC-7F2D-4403-A01A-65864CC29D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6159561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F70AD8-43C4-7AC1-B486-B8CBD2083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75C29E-4A50-D9F5-F7BD-E29D136B7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7C276B-B1F4-B5F9-5835-A8FFC720A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66C9-F7A5-4CD8-B9F8-478D263F78B6}" type="datetimeFigureOut">
              <a:rPr lang="pt-BR" smtClean="0"/>
              <a:t>19/01/2026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A55884-C6EE-65EC-32A5-F81F6B116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111F7F-FA78-B543-9C6E-93F99608F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8EBBC-7F2D-4403-A01A-65864CC29D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3143588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36730E-F602-69BF-AD82-44BC2EF94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C5BC6FF-0673-52D3-82B8-0CEB63F37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1D91C2-D53C-3F87-9061-B38EA97F0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66C9-F7A5-4CD8-B9F8-478D263F78B6}" type="datetimeFigureOut">
              <a:rPr lang="pt-BR" smtClean="0"/>
              <a:t>19/01/2026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BF9C13F-1956-4FDC-5183-6944AFD08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B98278-7C02-CAD6-2891-BEBEB33D5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8EBBC-7F2D-4403-A01A-65864CC29D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3481988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0FC70C-0670-F8ED-B6F0-00A9BC63D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62A9D6-9A60-ACB2-C3AF-F98CF9B302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3088B18-18A2-6E7C-A9E2-669D1E0836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05F5F6E-D638-7D6F-8623-1A2EAA878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66C9-F7A5-4CD8-B9F8-478D263F78B6}" type="datetimeFigureOut">
              <a:rPr lang="pt-BR" smtClean="0"/>
              <a:t>19/01/2026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704EDE0-5A6E-647B-C0D0-4D03770FB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F884184-1C05-7461-DD26-E33F206A6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8EBBC-7F2D-4403-A01A-65864CC29D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4333199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689ACC-BC85-7F7B-8B8A-95B4AB87C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049B0A7-158A-5A5C-5C42-E0B7E12B7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E0A626F-E1DA-7CA9-19C5-D120FCBFA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B833796-69EB-162F-EA19-0619D49289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CA45C27-457C-67D3-BC2E-336FA60D21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EB55DDB-28A1-9BFA-075B-8BF454068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66C9-F7A5-4CD8-B9F8-478D263F78B6}" type="datetimeFigureOut">
              <a:rPr lang="pt-BR" smtClean="0"/>
              <a:t>19/01/2026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CEA98FA-8CC7-741A-A619-DE3EE2ADE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57955E9-077A-60D9-3D36-E392E47AF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8EBBC-7F2D-4403-A01A-65864CC29D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6576127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66F2D6-EA2F-5DD0-A2D3-9326BEBE2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0FAD2E1-6CC3-5B99-CB55-4B179864A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66C9-F7A5-4CD8-B9F8-478D263F78B6}" type="datetimeFigureOut">
              <a:rPr lang="pt-BR" smtClean="0"/>
              <a:t>19/01/2026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196B864-CE1E-5EDC-011C-DFF977BB3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05025FB-EF85-46A8-9805-8C2CF335D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8EBBC-7F2D-4403-A01A-65864CC29D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283672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E08AC62-E782-01CF-3204-C5689F070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66C9-F7A5-4CD8-B9F8-478D263F78B6}" type="datetimeFigureOut">
              <a:rPr lang="pt-BR" smtClean="0"/>
              <a:t>19/01/2026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093F46B-9085-D653-1189-0EC35FC3A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D00CA31-CCB1-7A9C-167B-D82C57309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8EBBC-7F2D-4403-A01A-65864CC29D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3361747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415147-98CB-97FA-C1DA-571894D0D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7D809F-7748-B5D0-2B00-6D11A9F3A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B9016C1-2480-4C5F-C0F9-C1F5506FC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D3D5762-4A0A-1D17-8C8C-84171207B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66C9-F7A5-4CD8-B9F8-478D263F78B6}" type="datetimeFigureOut">
              <a:rPr lang="pt-BR" smtClean="0"/>
              <a:t>19/01/2026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5EA12B6-C114-D45C-80FB-70E8A647E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B7CD60E-6740-7BF5-B09D-598D401A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8EBBC-7F2D-4403-A01A-65864CC29D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192100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4A269A-8993-1B78-7FD3-F15047251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B68E3B0-050D-5B62-0D37-042A4E063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39EC793-6AFC-21E9-A0F3-0CA616232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6989AB0-95C8-A164-CABF-E789BE6F4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66C9-F7A5-4CD8-B9F8-478D263F78B6}" type="datetimeFigureOut">
              <a:rPr lang="pt-BR" smtClean="0"/>
              <a:t>19/01/2026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913B0AC-6A14-5C9D-1D1F-98F860A94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782B33-D5F8-EF65-D07D-ABC1DF4BF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8EBBC-7F2D-4403-A01A-65864CC29D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5215156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7CB445E-2C93-2716-2AD0-A1C2A0DE2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9394451-869C-A5EC-D8F9-17898DA7A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0788E4-09F5-0611-F899-D813D4C436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E566C9-F7A5-4CD8-B9F8-478D263F78B6}" type="datetimeFigureOut">
              <a:rPr lang="pt-BR" smtClean="0"/>
              <a:t>19/01/2026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2DB5A4-EA73-A39F-E6F6-1320C3754C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CB92BA-22D2-B871-09A8-264CB13C38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68EBBC-7F2D-4403-A01A-65864CC29D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536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1318868" y="1650127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EAE90A0-A113-2A7C-68D5-3EF9E27AC31B}"/>
              </a:ext>
            </a:extLst>
          </p:cNvPr>
          <p:cNvSpPr txBox="1"/>
          <p:nvPr/>
        </p:nvSpPr>
        <p:spPr>
          <a:xfrm>
            <a:off x="758356" y="4022553"/>
            <a:ext cx="7940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primeira cena, o Menino Maluquinho fala que a maior diferença entre meninos e meninas não é a que o amigo está pensando. </a:t>
            </a:r>
          </a:p>
          <a:p>
            <a:pPr marL="457200" indent="-457200">
              <a:buAutoNum type="arabicPeriod"/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sua opinião, a respeito de qual diferença o amigo do Menino Maluquinho poderia estar pensando?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4279AE1-8C96-4DC3-0009-35A95029F9C3}"/>
              </a:ext>
            </a:extLst>
          </p:cNvPr>
          <p:cNvSpPr txBox="1"/>
          <p:nvPr/>
        </p:nvSpPr>
        <p:spPr>
          <a:xfrm>
            <a:off x="770423" y="1678238"/>
            <a:ext cx="3424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Aula 025|8</a:t>
            </a:r>
            <a:r>
              <a:rPr lang="pt-BR" sz="3200" i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º Ano</a:t>
            </a:r>
            <a:endParaRPr lang="pt-BR" sz="3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8EE64E93-81EE-8C87-0067-33A7D2717A16}"/>
              </a:ext>
            </a:extLst>
          </p:cNvPr>
          <p:cNvSpPr/>
          <p:nvPr/>
        </p:nvSpPr>
        <p:spPr>
          <a:xfrm>
            <a:off x="626724" y="1678238"/>
            <a:ext cx="3390915" cy="578702"/>
          </a:xfrm>
          <a:prstGeom prst="roundRect">
            <a:avLst>
              <a:gd name="adj" fmla="val 2546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7F9673C-450A-EA38-5A64-9B086D10381F}"/>
              </a:ext>
            </a:extLst>
          </p:cNvPr>
          <p:cNvSpPr txBox="1"/>
          <p:nvPr/>
        </p:nvSpPr>
        <p:spPr>
          <a:xfrm>
            <a:off x="626723" y="2631915"/>
            <a:ext cx="41167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Reprodução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6FAD96F-BFDD-346E-635C-26999E1B3FAD}"/>
              </a:ext>
            </a:extLst>
          </p:cNvPr>
          <p:cNvSpPr txBox="1"/>
          <p:nvPr/>
        </p:nvSpPr>
        <p:spPr>
          <a:xfrm>
            <a:off x="626723" y="3458124"/>
            <a:ext cx="41167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Aspectos Gerais</a:t>
            </a:r>
          </a:p>
        </p:txBody>
      </p:sp>
    </p:spTree>
    <p:extLst>
      <p:ext uri="{BB962C8B-B14F-4D97-AF65-F5344CB8AC3E}">
        <p14:creationId xmlns:p14="http://schemas.microsoft.com/office/powerpoint/2010/main" val="562692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2BC1ADC-3FC1-E879-B3F9-6C76AB07D011}"/>
              </a:ext>
            </a:extLst>
          </p:cNvPr>
          <p:cNvSpPr/>
          <p:nvPr/>
        </p:nvSpPr>
        <p:spPr>
          <a:xfrm>
            <a:off x="760974" y="1041631"/>
            <a:ext cx="2472420" cy="653731"/>
          </a:xfrm>
          <a:prstGeom prst="roundRect">
            <a:avLst>
              <a:gd name="adj" fmla="val 0"/>
            </a:avLst>
          </a:prstGeom>
          <a:solidFill>
            <a:srgbClr val="C6F596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Reprodução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476B25E-E1E7-5DCF-7205-26385C4D0FD2}"/>
              </a:ext>
            </a:extLst>
          </p:cNvPr>
          <p:cNvSpPr txBox="1"/>
          <p:nvPr/>
        </p:nvSpPr>
        <p:spPr>
          <a:xfrm>
            <a:off x="758355" y="2583472"/>
            <a:ext cx="512972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aumento do número de células em um organismo pode ocorrer por meio de sucessivas divisões celulares. </a:t>
            </a:r>
          </a:p>
          <a:p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Já na diferenciação celular, as células se especializam em realizar</a:t>
            </a:r>
            <a:r>
              <a:rPr lang="pt-BR" sz="2400" b="0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determinados papéis no organismo.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4EFE614D-0B1F-5DC4-4E35-7C5E949E25D8}"/>
              </a:ext>
            </a:extLst>
          </p:cNvPr>
          <p:cNvSpPr/>
          <p:nvPr/>
        </p:nvSpPr>
        <p:spPr>
          <a:xfrm>
            <a:off x="758355" y="1779907"/>
            <a:ext cx="2126247" cy="431546"/>
          </a:xfrm>
          <a:prstGeom prst="roundRect">
            <a:avLst>
              <a:gd name="adj" fmla="val 0"/>
            </a:avLst>
          </a:prstGeom>
          <a:solidFill>
            <a:srgbClr val="A695FF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Divisão Celular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268016E-6558-AD2A-835A-EDABF57E7F93}"/>
              </a:ext>
            </a:extLst>
          </p:cNvPr>
          <p:cNvSpPr txBox="1"/>
          <p:nvPr/>
        </p:nvSpPr>
        <p:spPr>
          <a:xfrm>
            <a:off x="758355" y="2407258"/>
            <a:ext cx="538531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células contêm o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 genético (DNA), 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contém informações essenciais ao funcionamento da célula e, consequentemente, do organismo. </a:t>
            </a:r>
          </a:p>
          <a:p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 cópia desse material genético precisa ser distribuída às células-filhas, formadas após a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divisão celular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9697361-A9B9-DC65-AABB-50A1A397B9EB}"/>
              </a:ext>
            </a:extLst>
          </p:cNvPr>
          <p:cNvSpPr txBox="1"/>
          <p:nvPr/>
        </p:nvSpPr>
        <p:spPr>
          <a:xfrm>
            <a:off x="758355" y="2437677"/>
            <a:ext cx="52704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DNA está associado a proteínas, formando, assim, a cromatina, que compõe o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cromossomo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Entre outros benefícios, essa organização facilita tanto a divisão quanto a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distribuição do DNA 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entre as novas células durante a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divisão celular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54289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/>
      <p:bldP spid="3" grpId="1"/>
      <p:bldP spid="2" grpId="0" animBg="1"/>
      <p:bldP spid="4" grpId="0"/>
      <p:bldP spid="4" grpId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2BC1ADC-3FC1-E879-B3F9-6C76AB07D011}"/>
              </a:ext>
            </a:extLst>
          </p:cNvPr>
          <p:cNvSpPr/>
          <p:nvPr/>
        </p:nvSpPr>
        <p:spPr>
          <a:xfrm>
            <a:off x="760974" y="2137697"/>
            <a:ext cx="2472420" cy="653731"/>
          </a:xfrm>
          <a:prstGeom prst="roundRect">
            <a:avLst>
              <a:gd name="adj" fmla="val 0"/>
            </a:avLst>
          </a:prstGeom>
          <a:solidFill>
            <a:srgbClr val="C6F596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Reprodução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476B25E-E1E7-5DCF-7205-26385C4D0FD2}"/>
              </a:ext>
            </a:extLst>
          </p:cNvPr>
          <p:cNvSpPr txBox="1"/>
          <p:nvPr/>
        </p:nvSpPr>
        <p:spPr>
          <a:xfrm>
            <a:off x="758355" y="3474030"/>
            <a:ext cx="51297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compreender melhor, confira a representação da estrutura de um cromossomo.</a:t>
            </a:r>
            <a:endParaRPr lang="pt-BR" sz="2400" dirty="0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4EFE614D-0B1F-5DC4-4E35-7C5E949E25D8}"/>
              </a:ext>
            </a:extLst>
          </p:cNvPr>
          <p:cNvSpPr/>
          <p:nvPr/>
        </p:nvSpPr>
        <p:spPr>
          <a:xfrm>
            <a:off x="758355" y="2875973"/>
            <a:ext cx="2126247" cy="431546"/>
          </a:xfrm>
          <a:prstGeom prst="roundRect">
            <a:avLst>
              <a:gd name="adj" fmla="val 0"/>
            </a:avLst>
          </a:prstGeom>
          <a:solidFill>
            <a:srgbClr val="A695FF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Divisão Celular</a:t>
            </a:r>
          </a:p>
        </p:txBody>
      </p:sp>
      <p:pic>
        <p:nvPicPr>
          <p:cNvPr id="8" name="Picture 4" descr="Cromatina - Genética e Biologia - InfoEscola">
            <a:extLst>
              <a:ext uri="{FF2B5EF4-FFF2-40B4-BE49-F238E27FC236}">
                <a16:creationId xmlns:a16="http://schemas.microsoft.com/office/drawing/2014/main" id="{EE2820E7-7362-FCF3-BE0A-55BE6F6EC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884" y="1739263"/>
            <a:ext cx="4787088" cy="38727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366011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2BC1ADC-3FC1-E879-B3F9-6C76AB07D011}"/>
              </a:ext>
            </a:extLst>
          </p:cNvPr>
          <p:cNvSpPr/>
          <p:nvPr/>
        </p:nvSpPr>
        <p:spPr>
          <a:xfrm>
            <a:off x="4561962" y="1505389"/>
            <a:ext cx="3068076" cy="653731"/>
          </a:xfrm>
          <a:prstGeom prst="roundRect">
            <a:avLst>
              <a:gd name="adj" fmla="val 0"/>
            </a:avLst>
          </a:prstGeom>
          <a:solidFill>
            <a:srgbClr val="C6F596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Divisão Celular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4EFE614D-0B1F-5DC4-4E35-7C5E949E25D8}"/>
              </a:ext>
            </a:extLst>
          </p:cNvPr>
          <p:cNvSpPr/>
          <p:nvPr/>
        </p:nvSpPr>
        <p:spPr>
          <a:xfrm>
            <a:off x="5651265" y="2243665"/>
            <a:ext cx="889470" cy="431546"/>
          </a:xfrm>
          <a:prstGeom prst="roundRect">
            <a:avLst>
              <a:gd name="adj" fmla="val 0"/>
            </a:avLst>
          </a:prstGeom>
          <a:solidFill>
            <a:srgbClr val="A695FF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Tipos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79AA2AFB-A916-8E75-9D6C-64F55CDBF466}"/>
              </a:ext>
            </a:extLst>
          </p:cNvPr>
          <p:cNvSpPr/>
          <p:nvPr/>
        </p:nvSpPr>
        <p:spPr>
          <a:xfrm>
            <a:off x="844081" y="3445494"/>
            <a:ext cx="5300190" cy="1365255"/>
          </a:xfrm>
          <a:prstGeom prst="roundRect">
            <a:avLst>
              <a:gd name="adj" fmla="val 6475"/>
            </a:avLst>
          </a:prstGeom>
          <a:solidFill>
            <a:srgbClr val="26262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mitose é um tipo de divisão celular em que uma célula-mãe dá origem a duas células-filhas idênticas a ela.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EE8994CD-2984-89B5-BD35-AD5C6DA3581A}"/>
              </a:ext>
            </a:extLst>
          </p:cNvPr>
          <p:cNvSpPr/>
          <p:nvPr/>
        </p:nvSpPr>
        <p:spPr>
          <a:xfrm rot="21390404">
            <a:off x="1067899" y="3257989"/>
            <a:ext cx="1217922" cy="299332"/>
          </a:xfrm>
          <a:prstGeom prst="roundRect">
            <a:avLst>
              <a:gd name="adj" fmla="val 50000"/>
            </a:avLst>
          </a:prstGeom>
          <a:solidFill>
            <a:srgbClr val="C6F5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Mitose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5548640A-2510-4D01-6209-4A848CB71E93}"/>
              </a:ext>
            </a:extLst>
          </p:cNvPr>
          <p:cNvSpPr/>
          <p:nvPr/>
        </p:nvSpPr>
        <p:spPr>
          <a:xfrm>
            <a:off x="6323818" y="3305638"/>
            <a:ext cx="4989115" cy="1644965"/>
          </a:xfrm>
          <a:prstGeom prst="roundRect">
            <a:avLst>
              <a:gd name="adj" fmla="val 6475"/>
            </a:avLst>
          </a:prstGeom>
          <a:solidFill>
            <a:srgbClr val="26262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divisão celular do tipo meiose, uma célula-mãe dá origem a quatro células-filhas,</a:t>
            </a:r>
            <a:r>
              <a:rPr lang="pt-BR" sz="2400" b="0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são diferentes entre si e da célula-mãe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EA491712-8C2B-C248-0BE7-D2EA13C74E16}"/>
              </a:ext>
            </a:extLst>
          </p:cNvPr>
          <p:cNvSpPr/>
          <p:nvPr/>
        </p:nvSpPr>
        <p:spPr>
          <a:xfrm rot="21390404">
            <a:off x="6547629" y="3081388"/>
            <a:ext cx="1225382" cy="299332"/>
          </a:xfrm>
          <a:prstGeom prst="roundRect">
            <a:avLst>
              <a:gd name="adj" fmla="val 50000"/>
            </a:avLst>
          </a:prstGeom>
          <a:solidFill>
            <a:srgbClr val="C6F5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Meiose</a:t>
            </a:r>
          </a:p>
        </p:txBody>
      </p:sp>
    </p:spTree>
    <p:extLst>
      <p:ext uri="{BB962C8B-B14F-4D97-AF65-F5344CB8AC3E}">
        <p14:creationId xmlns:p14="http://schemas.microsoft.com/office/powerpoint/2010/main" val="380746953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  <p:bldP spid="4" grpId="0" animBg="1"/>
      <p:bldP spid="9" grpId="0" animBg="1"/>
      <p:bldP spid="10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2BC1ADC-3FC1-E879-B3F9-6C76AB07D011}"/>
              </a:ext>
            </a:extLst>
          </p:cNvPr>
          <p:cNvSpPr/>
          <p:nvPr/>
        </p:nvSpPr>
        <p:spPr>
          <a:xfrm>
            <a:off x="4561962" y="863354"/>
            <a:ext cx="3068076" cy="653731"/>
          </a:xfrm>
          <a:prstGeom prst="roundRect">
            <a:avLst>
              <a:gd name="adj" fmla="val 0"/>
            </a:avLst>
          </a:prstGeom>
          <a:solidFill>
            <a:srgbClr val="C6F596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Divisão Celular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4EFE614D-0B1F-5DC4-4E35-7C5E949E25D8}"/>
              </a:ext>
            </a:extLst>
          </p:cNvPr>
          <p:cNvSpPr/>
          <p:nvPr/>
        </p:nvSpPr>
        <p:spPr>
          <a:xfrm>
            <a:off x="5475329" y="1601630"/>
            <a:ext cx="1241343" cy="431546"/>
          </a:xfrm>
          <a:prstGeom prst="roundRect">
            <a:avLst>
              <a:gd name="adj" fmla="val 0"/>
            </a:avLst>
          </a:prstGeom>
          <a:solidFill>
            <a:srgbClr val="A695FF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Mitose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9B345E-8F03-279E-3A29-0A8929B4EF7E}"/>
              </a:ext>
            </a:extLst>
          </p:cNvPr>
          <p:cNvSpPr txBox="1"/>
          <p:nvPr/>
        </p:nvSpPr>
        <p:spPr>
          <a:xfrm>
            <a:off x="1640016" y="2117721"/>
            <a:ext cx="89119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 meio da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mitose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aumenta-se a quantidade de células do organismo, o que é necessário ao desenvolvimento e ao crescimento dos seres vivos pluricelulares. </a:t>
            </a:r>
          </a:p>
          <a:p>
            <a:pPr algn="ctr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Além disso, esse processo é responsável pela reposição de células mortas e pela regeneração de alguns tecidos que foram lesionados.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4" descr="Mitose – O que é ? Como funciona - Arena Marcas e Patentes">
            <a:extLst>
              <a:ext uri="{FF2B5EF4-FFF2-40B4-BE49-F238E27FC236}">
                <a16:creationId xmlns:a16="http://schemas.microsoft.com/office/drawing/2014/main" id="{C20A8CD9-DBFE-647E-AB30-D82BFF587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047" y="4165757"/>
            <a:ext cx="6000750" cy="218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93973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2BC1ADC-3FC1-E879-B3F9-6C76AB07D011}"/>
              </a:ext>
            </a:extLst>
          </p:cNvPr>
          <p:cNvSpPr/>
          <p:nvPr/>
        </p:nvSpPr>
        <p:spPr>
          <a:xfrm>
            <a:off x="4561962" y="1803508"/>
            <a:ext cx="3068076" cy="653731"/>
          </a:xfrm>
          <a:prstGeom prst="roundRect">
            <a:avLst>
              <a:gd name="adj" fmla="val 0"/>
            </a:avLst>
          </a:prstGeom>
          <a:solidFill>
            <a:srgbClr val="C6F596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Divisão Celular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4EFE614D-0B1F-5DC4-4E35-7C5E949E25D8}"/>
              </a:ext>
            </a:extLst>
          </p:cNvPr>
          <p:cNvSpPr/>
          <p:nvPr/>
        </p:nvSpPr>
        <p:spPr>
          <a:xfrm>
            <a:off x="5018646" y="2541784"/>
            <a:ext cx="2154709" cy="431546"/>
          </a:xfrm>
          <a:prstGeom prst="roundRect">
            <a:avLst>
              <a:gd name="adj" fmla="val 0"/>
            </a:avLst>
          </a:prstGeom>
          <a:solidFill>
            <a:srgbClr val="A695FF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Fases - Mitose</a:t>
            </a:r>
          </a:p>
        </p:txBody>
      </p:sp>
      <p:pic>
        <p:nvPicPr>
          <p:cNvPr id="4" name="Picture 2" descr="Mitose e meiose: o que são, como acontecem e diferença">
            <a:extLst>
              <a:ext uri="{FF2B5EF4-FFF2-40B4-BE49-F238E27FC236}">
                <a16:creationId xmlns:a16="http://schemas.microsoft.com/office/drawing/2014/main" id="{ED36FAE6-BDD1-8932-54D2-C7828F95F1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" t="15334" r="1875" b="20625"/>
          <a:stretch/>
        </p:blipFill>
        <p:spPr bwMode="auto">
          <a:xfrm>
            <a:off x="938213" y="3192309"/>
            <a:ext cx="10315575" cy="17487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638468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2BC1ADC-3FC1-E879-B3F9-6C76AB07D011}"/>
              </a:ext>
            </a:extLst>
          </p:cNvPr>
          <p:cNvSpPr/>
          <p:nvPr/>
        </p:nvSpPr>
        <p:spPr>
          <a:xfrm>
            <a:off x="760974" y="961392"/>
            <a:ext cx="2472420" cy="653731"/>
          </a:xfrm>
          <a:prstGeom prst="roundRect">
            <a:avLst>
              <a:gd name="adj" fmla="val 0"/>
            </a:avLst>
          </a:prstGeom>
          <a:solidFill>
            <a:srgbClr val="C6F596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Reprodução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476B25E-E1E7-5DCF-7205-26385C4D0FD2}"/>
              </a:ext>
            </a:extLst>
          </p:cNvPr>
          <p:cNvSpPr txBox="1"/>
          <p:nvPr/>
        </p:nvSpPr>
        <p:spPr>
          <a:xfrm>
            <a:off x="758355" y="2215759"/>
            <a:ext cx="51297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Esse tipo de divisão ocorre nas células que originam os gametas, portanto a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meiose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 essencial para que ocorra a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reprodução sexuada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CF5B2D6-C210-748F-5945-CBA4780C7866}"/>
              </a:ext>
            </a:extLst>
          </p:cNvPr>
          <p:cNvSpPr/>
          <p:nvPr/>
        </p:nvSpPr>
        <p:spPr>
          <a:xfrm>
            <a:off x="758355" y="1699668"/>
            <a:ext cx="3325254" cy="431546"/>
          </a:xfrm>
          <a:prstGeom prst="roundRect">
            <a:avLst>
              <a:gd name="adj" fmla="val 0"/>
            </a:avLst>
          </a:prstGeom>
          <a:solidFill>
            <a:srgbClr val="A695FF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Divisão Celular - Meiose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1BF3AF8-F44E-25BF-F0E3-A6F1C1FA8D6D}"/>
              </a:ext>
            </a:extLst>
          </p:cNvPr>
          <p:cNvSpPr txBox="1"/>
          <p:nvPr/>
        </p:nvSpPr>
        <p:spPr>
          <a:xfrm>
            <a:off x="758354" y="3781273"/>
            <a:ext cx="59377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Pelo fato de terem somente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metade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 quantidade de cromossomos da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célula-mãe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as células-filhas apresentam um único conjunto de cromossomos, sendo chamadas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haploides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Já a célula-mãe é chamada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diploide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visto que apresenta dois conjuntos de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cromossomos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2" descr="Meiose – Wikipédia, a enciclopédia livre">
            <a:extLst>
              <a:ext uri="{FF2B5EF4-FFF2-40B4-BE49-F238E27FC236}">
                <a16:creationId xmlns:a16="http://schemas.microsoft.com/office/drawing/2014/main" id="{9CB64705-81AB-F0FD-949A-DF695248A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486" y="2207652"/>
            <a:ext cx="5455796" cy="294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14810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/>
      <p:bldP spid="4" grpId="0" animBg="1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2BC1ADC-3FC1-E879-B3F9-6C76AB07D011}"/>
              </a:ext>
            </a:extLst>
          </p:cNvPr>
          <p:cNvSpPr/>
          <p:nvPr/>
        </p:nvSpPr>
        <p:spPr>
          <a:xfrm>
            <a:off x="760974" y="961392"/>
            <a:ext cx="2472420" cy="653731"/>
          </a:xfrm>
          <a:prstGeom prst="roundRect">
            <a:avLst>
              <a:gd name="adj" fmla="val 0"/>
            </a:avLst>
          </a:prstGeom>
          <a:solidFill>
            <a:srgbClr val="C6F596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Reprodução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476B25E-E1E7-5DCF-7205-26385C4D0FD2}"/>
              </a:ext>
            </a:extLst>
          </p:cNvPr>
          <p:cNvSpPr txBox="1"/>
          <p:nvPr/>
        </p:nvSpPr>
        <p:spPr>
          <a:xfrm>
            <a:off x="758355" y="3043527"/>
            <a:ext cx="51297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1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Meiose entre Células reprodutivas da mosca </a:t>
            </a:r>
            <a:r>
              <a:rPr lang="pt-BR" sz="2400" b="0" i="1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Nephrotoma</a:t>
            </a: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0" i="1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suturalis</a:t>
            </a:r>
            <a:r>
              <a:rPr lang="pt-BR" sz="2400" b="0" i="1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Imagem obtida por microscópio e ampliada aproximadamente 60 vezes</a:t>
            </a:r>
            <a:endParaRPr lang="pt-BR" sz="2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CF5B2D6-C210-748F-5945-CBA4780C7866}"/>
              </a:ext>
            </a:extLst>
          </p:cNvPr>
          <p:cNvSpPr/>
          <p:nvPr/>
        </p:nvSpPr>
        <p:spPr>
          <a:xfrm>
            <a:off x="758355" y="1699668"/>
            <a:ext cx="3325254" cy="431546"/>
          </a:xfrm>
          <a:prstGeom prst="roundRect">
            <a:avLst>
              <a:gd name="adj" fmla="val 0"/>
            </a:avLst>
          </a:prstGeom>
          <a:solidFill>
            <a:srgbClr val="A695FF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Divisão Celular - Meiose</a:t>
            </a:r>
          </a:p>
        </p:txBody>
      </p:sp>
      <p:pic>
        <p:nvPicPr>
          <p:cNvPr id="2" name="10729_web">
            <a:hlinkClick r:id="" action="ppaction://media"/>
            <a:extLst>
              <a:ext uri="{FF2B5EF4-FFF2-40B4-BE49-F238E27FC236}">
                <a16:creationId xmlns:a16="http://schemas.microsoft.com/office/drawing/2014/main" id="{0F4EB461-B76A-32EF-5E82-6954C45A96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550101" y="2131214"/>
            <a:ext cx="4403892" cy="33644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011620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9" grpId="0" animBg="1"/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2BC1ADC-3FC1-E879-B3F9-6C76AB07D011}"/>
              </a:ext>
            </a:extLst>
          </p:cNvPr>
          <p:cNvSpPr/>
          <p:nvPr/>
        </p:nvSpPr>
        <p:spPr>
          <a:xfrm>
            <a:off x="760974" y="961392"/>
            <a:ext cx="2472420" cy="653731"/>
          </a:xfrm>
          <a:prstGeom prst="roundRect">
            <a:avLst>
              <a:gd name="adj" fmla="val 0"/>
            </a:avLst>
          </a:prstGeom>
          <a:solidFill>
            <a:srgbClr val="C6F596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Reprodução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476B25E-E1E7-5DCF-7205-26385C4D0FD2}"/>
              </a:ext>
            </a:extLst>
          </p:cNvPr>
          <p:cNvSpPr txBox="1"/>
          <p:nvPr/>
        </p:nvSpPr>
        <p:spPr>
          <a:xfrm>
            <a:off x="758355" y="2480288"/>
            <a:ext cx="512972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caso dos seres humanos, as células diploides, que não são gametas, apresentam</a:t>
            </a:r>
            <a:r>
              <a:rPr lang="pt-BR" sz="2400" b="0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23 pares de cromossomos, ou seja, 46 cromossomos no total. </a:t>
            </a:r>
          </a:p>
          <a:p>
            <a:endParaRPr lang="pt-BR" sz="2400" b="0" i="0" u="none" strike="noStrike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Já as células haploides, representadas pelos gametas, apresentam metade do material genético, ou seja, 23 cromossomos no total.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CF5B2D6-C210-748F-5945-CBA4780C7866}"/>
              </a:ext>
            </a:extLst>
          </p:cNvPr>
          <p:cNvSpPr/>
          <p:nvPr/>
        </p:nvSpPr>
        <p:spPr>
          <a:xfrm>
            <a:off x="758355" y="1699668"/>
            <a:ext cx="3325254" cy="431546"/>
          </a:xfrm>
          <a:prstGeom prst="roundRect">
            <a:avLst>
              <a:gd name="adj" fmla="val 0"/>
            </a:avLst>
          </a:prstGeom>
          <a:solidFill>
            <a:srgbClr val="A695FF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Divisão Celular - Meiose</a:t>
            </a:r>
          </a:p>
        </p:txBody>
      </p:sp>
      <p:pic>
        <p:nvPicPr>
          <p:cNvPr id="8" name="Picture 2" descr="Tipos de meiose | Blog do Prof. Djalma Santos">
            <a:extLst>
              <a:ext uri="{FF2B5EF4-FFF2-40B4-BE49-F238E27FC236}">
                <a16:creationId xmlns:a16="http://schemas.microsoft.com/office/drawing/2014/main" id="{95CE815D-077F-BFA9-04EB-7691E0A41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922" y="2477821"/>
            <a:ext cx="5129722" cy="3327387"/>
          </a:xfrm>
          <a:prstGeom prst="roundRect">
            <a:avLst>
              <a:gd name="adj" fmla="val 601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37906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D1B29BC-D0CE-6F48-BC94-0B171F2EF732}"/>
              </a:ext>
            </a:extLst>
          </p:cNvPr>
          <p:cNvSpPr txBox="1"/>
          <p:nvPr/>
        </p:nvSpPr>
        <p:spPr>
          <a:xfrm>
            <a:off x="841935" y="2304547"/>
            <a:ext cx="101784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ciclo celular corresponde ao período entre a origem de uma célula até a sua divisão, sendo delimitado em dois momentos: interfase e divisão celular.</a:t>
            </a:r>
          </a:p>
          <a:p>
            <a:r>
              <a:rPr lang="pt-BR" sz="2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divisão celular é importante, pois através desse processo as células eucariontes são capazes de:</a:t>
            </a:r>
          </a:p>
        </p:txBody>
      </p:sp>
      <p:pic>
        <p:nvPicPr>
          <p:cNvPr id="9" name="Imagem 8" descr="Logotipo&#10;&#10;O conteúdo gerado por IA pode estar incorreto.">
            <a:extLst>
              <a:ext uri="{FF2B5EF4-FFF2-40B4-BE49-F238E27FC236}">
                <a16:creationId xmlns:a16="http://schemas.microsoft.com/office/drawing/2014/main" id="{FFD2BE08-105E-BA0A-0148-3302F4789A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61156">
            <a:off x="311797" y="732549"/>
            <a:ext cx="2611824" cy="1741216"/>
          </a:xfrm>
          <a:prstGeom prst="rect">
            <a:avLst/>
          </a:prstGeom>
        </p:spPr>
      </p:pic>
      <p:sp>
        <p:nvSpPr>
          <p:cNvPr id="26" name="Retângulo 25">
            <a:extLst>
              <a:ext uri="{FF2B5EF4-FFF2-40B4-BE49-F238E27FC236}">
                <a16:creationId xmlns:a16="http://schemas.microsoft.com/office/drawing/2014/main" id="{BE34FC30-36B7-1824-9952-DFD4C2BC8EB7}"/>
              </a:ext>
            </a:extLst>
          </p:cNvPr>
          <p:cNvSpPr/>
          <p:nvPr/>
        </p:nvSpPr>
        <p:spPr>
          <a:xfrm>
            <a:off x="852690" y="4139227"/>
            <a:ext cx="5502383" cy="402971"/>
          </a:xfrm>
          <a:prstGeom prst="rect">
            <a:avLst/>
          </a:prstGeom>
          <a:solidFill>
            <a:srgbClr val="E7B85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C0BD7B11-5FEF-91DF-DD53-0EBBDC76D1BB}"/>
              </a:ext>
            </a:extLst>
          </p:cNvPr>
          <p:cNvSpPr txBox="1"/>
          <p:nvPr/>
        </p:nvSpPr>
        <p:spPr>
          <a:xfrm>
            <a:off x="841933" y="4109048"/>
            <a:ext cx="5606001" cy="46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Reproduzirem-se e multiplicarem-se.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D7A713FC-E4B2-BA6A-839D-CA88E51A9E19}"/>
              </a:ext>
            </a:extLst>
          </p:cNvPr>
          <p:cNvSpPr txBox="1"/>
          <p:nvPr/>
        </p:nvSpPr>
        <p:spPr>
          <a:xfrm>
            <a:off x="841933" y="4557540"/>
            <a:ext cx="7010596" cy="46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Replicar o DNA e realizar recombinação gênica.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73A5EFE2-16AE-7C0B-2DEB-9801B070FA9C}"/>
              </a:ext>
            </a:extLst>
          </p:cNvPr>
          <p:cNvSpPr txBox="1"/>
          <p:nvPr/>
        </p:nvSpPr>
        <p:spPr>
          <a:xfrm>
            <a:off x="841933" y="4981507"/>
            <a:ext cx="7800043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</a:t>
            </a:r>
            <a:r>
              <a:rPr lang="pt-BR" sz="2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Transcrever o material genético e produzir proteínas.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9EA0B6C4-B5E9-306A-BCD2-DD7E0426C45F}"/>
              </a:ext>
            </a:extLst>
          </p:cNvPr>
          <p:cNvSpPr txBox="1"/>
          <p:nvPr/>
        </p:nvSpPr>
        <p:spPr>
          <a:xfrm>
            <a:off x="841932" y="5398530"/>
            <a:ext cx="7800043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Produzir energia e transportar nutrientes.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63068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6" grpId="0" animBg="1"/>
      <p:bldP spid="27" grpId="0"/>
      <p:bldP spid="28" grpId="0"/>
      <p:bldP spid="29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D1B29BC-D0CE-6F48-BC94-0B171F2EF732}"/>
              </a:ext>
            </a:extLst>
          </p:cNvPr>
          <p:cNvSpPr txBox="1"/>
          <p:nvPr/>
        </p:nvSpPr>
        <p:spPr>
          <a:xfrm>
            <a:off x="841934" y="2744147"/>
            <a:ext cx="10178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pt-BR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Nos seres humanos, a meiose relaciona-se com:</a:t>
            </a:r>
          </a:p>
        </p:txBody>
      </p:sp>
      <p:pic>
        <p:nvPicPr>
          <p:cNvPr id="9" name="Imagem 8" descr="Logotipo&#10;&#10;O conteúdo gerado por IA pode estar incorreto.">
            <a:extLst>
              <a:ext uri="{FF2B5EF4-FFF2-40B4-BE49-F238E27FC236}">
                <a16:creationId xmlns:a16="http://schemas.microsoft.com/office/drawing/2014/main" id="{FFD2BE08-105E-BA0A-0148-3302F4789A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61156">
            <a:off x="311796" y="1172149"/>
            <a:ext cx="2611824" cy="1741216"/>
          </a:xfrm>
          <a:prstGeom prst="rect">
            <a:avLst/>
          </a:prstGeom>
        </p:spPr>
      </p:pic>
      <p:sp>
        <p:nvSpPr>
          <p:cNvPr id="26" name="Retângulo 25">
            <a:extLst>
              <a:ext uri="{FF2B5EF4-FFF2-40B4-BE49-F238E27FC236}">
                <a16:creationId xmlns:a16="http://schemas.microsoft.com/office/drawing/2014/main" id="{BE34FC30-36B7-1824-9952-DFD4C2BC8EB7}"/>
              </a:ext>
            </a:extLst>
          </p:cNvPr>
          <p:cNvSpPr/>
          <p:nvPr/>
        </p:nvSpPr>
        <p:spPr>
          <a:xfrm>
            <a:off x="852691" y="4677191"/>
            <a:ext cx="3559054" cy="402971"/>
          </a:xfrm>
          <a:prstGeom prst="rect">
            <a:avLst/>
          </a:prstGeom>
          <a:solidFill>
            <a:srgbClr val="E7B85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C0BD7B11-5FEF-91DF-DD53-0EBBDC76D1BB}"/>
              </a:ext>
            </a:extLst>
          </p:cNvPr>
          <p:cNvSpPr txBox="1"/>
          <p:nvPr/>
        </p:nvSpPr>
        <p:spPr>
          <a:xfrm>
            <a:off x="841933" y="3345977"/>
            <a:ext cx="6595815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multiplicação de células a partir do zigoto.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D7A713FC-E4B2-BA6A-839D-CA88E51A9E19}"/>
              </a:ext>
            </a:extLst>
          </p:cNvPr>
          <p:cNvSpPr txBox="1"/>
          <p:nvPr/>
        </p:nvSpPr>
        <p:spPr>
          <a:xfrm>
            <a:off x="841933" y="3794469"/>
            <a:ext cx="5115807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crescimento do indivíduo.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73A5EFE2-16AE-7C0B-2DEB-9801B070FA9C}"/>
              </a:ext>
            </a:extLst>
          </p:cNvPr>
          <p:cNvSpPr txBox="1"/>
          <p:nvPr/>
        </p:nvSpPr>
        <p:spPr>
          <a:xfrm>
            <a:off x="841933" y="4218436"/>
            <a:ext cx="7800043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</a:t>
            </a:r>
            <a:r>
              <a:rPr lang="pt-BR" sz="2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regeneração de partes lesionadas.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9EA0B6C4-B5E9-306A-BCD2-DD7E0426C45F}"/>
              </a:ext>
            </a:extLst>
          </p:cNvPr>
          <p:cNvSpPr txBox="1"/>
          <p:nvPr/>
        </p:nvSpPr>
        <p:spPr>
          <a:xfrm>
            <a:off x="841932" y="4635459"/>
            <a:ext cx="7800043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produção de gametas.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CDF488E-8A5E-D5E8-DDE3-EEA795A13A91}"/>
              </a:ext>
            </a:extLst>
          </p:cNvPr>
          <p:cNvSpPr txBox="1"/>
          <p:nvPr/>
        </p:nvSpPr>
        <p:spPr>
          <a:xfrm>
            <a:off x="841932" y="5037918"/>
            <a:ext cx="7800043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E) 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produção de esporos.</a:t>
            </a:r>
          </a:p>
        </p:txBody>
      </p:sp>
    </p:spTree>
    <p:extLst>
      <p:ext uri="{BB962C8B-B14F-4D97-AF65-F5344CB8AC3E}">
        <p14:creationId xmlns:p14="http://schemas.microsoft.com/office/powerpoint/2010/main" val="239195291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6" grpId="0" animBg="1"/>
      <p:bldP spid="27" grpId="0"/>
      <p:bldP spid="28" grpId="0"/>
      <p:bldP spid="29" grpId="0"/>
      <p:bldP spid="3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2BC1ADC-3FC1-E879-B3F9-6C76AB07D011}"/>
              </a:ext>
            </a:extLst>
          </p:cNvPr>
          <p:cNvSpPr/>
          <p:nvPr/>
        </p:nvSpPr>
        <p:spPr>
          <a:xfrm>
            <a:off x="760974" y="2160799"/>
            <a:ext cx="4895755" cy="653731"/>
          </a:xfrm>
          <a:prstGeom prst="roundRect">
            <a:avLst>
              <a:gd name="adj" fmla="val 0"/>
            </a:avLst>
          </a:prstGeom>
          <a:solidFill>
            <a:srgbClr val="C6F596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Alguns questionamentos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EAE90A0-A113-2A7C-68D5-3EF9E27AC31B}"/>
              </a:ext>
            </a:extLst>
          </p:cNvPr>
          <p:cNvSpPr txBox="1"/>
          <p:nvPr/>
        </p:nvSpPr>
        <p:spPr>
          <a:xfrm>
            <a:off x="758356" y="3061223"/>
            <a:ext cx="5265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que é reprodução</a:t>
            </a:r>
            <a:r>
              <a:rPr lang="pt-BR" sz="2400" b="0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qual seu objetivo?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D796949-8987-9DBD-CDB2-244B8FF7DB6E}"/>
              </a:ext>
            </a:extLst>
          </p:cNvPr>
          <p:cNvSpPr txBox="1"/>
          <p:nvPr/>
        </p:nvSpPr>
        <p:spPr>
          <a:xfrm>
            <a:off x="758356" y="3488315"/>
            <a:ext cx="46272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Todos os seres vivos se reproduzem da mesma forma?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476B25E-E1E7-5DCF-7205-26385C4D0FD2}"/>
              </a:ext>
            </a:extLst>
          </p:cNvPr>
          <p:cNvSpPr txBox="1"/>
          <p:nvPr/>
        </p:nvSpPr>
        <p:spPr>
          <a:xfrm>
            <a:off x="758356" y="4290928"/>
            <a:ext cx="44263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Quais os tipos</a:t>
            </a:r>
            <a:r>
              <a:rPr lang="pt-BR" sz="2400" b="0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reprodução que você conhece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4" descr="Desenvolvimento do filhote de cachorro até 12 semanas | PEDIGREE®">
            <a:extLst>
              <a:ext uri="{FF2B5EF4-FFF2-40B4-BE49-F238E27FC236}">
                <a16:creationId xmlns:a16="http://schemas.microsoft.com/office/drawing/2014/main" id="{20DBC223-98A1-A620-427F-95AD56B05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273" y="2424522"/>
            <a:ext cx="4627289" cy="3086765"/>
          </a:xfrm>
          <a:prstGeom prst="roundRect">
            <a:avLst>
              <a:gd name="adj" fmla="val 462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990934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/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8C117353-A2B2-906F-F29C-0340D8FE9A46}"/>
              </a:ext>
            </a:extLst>
          </p:cNvPr>
          <p:cNvSpPr/>
          <p:nvPr/>
        </p:nvSpPr>
        <p:spPr>
          <a:xfrm>
            <a:off x="4078384" y="3102135"/>
            <a:ext cx="4035232" cy="653731"/>
          </a:xfrm>
          <a:prstGeom prst="roundRect">
            <a:avLst/>
          </a:prstGeom>
          <a:solidFill>
            <a:srgbClr val="F9F6CB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Até a próxima aula!</a:t>
            </a:r>
          </a:p>
        </p:txBody>
      </p:sp>
    </p:spTree>
    <p:extLst>
      <p:ext uri="{BB962C8B-B14F-4D97-AF65-F5344CB8AC3E}">
        <p14:creationId xmlns:p14="http://schemas.microsoft.com/office/powerpoint/2010/main" val="167764647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2BC1ADC-3FC1-E879-B3F9-6C76AB07D011}"/>
              </a:ext>
            </a:extLst>
          </p:cNvPr>
          <p:cNvSpPr/>
          <p:nvPr/>
        </p:nvSpPr>
        <p:spPr>
          <a:xfrm>
            <a:off x="760974" y="1041631"/>
            <a:ext cx="5474966" cy="653731"/>
          </a:xfrm>
          <a:prstGeom prst="roundRect">
            <a:avLst>
              <a:gd name="adj" fmla="val 0"/>
            </a:avLst>
          </a:prstGeom>
          <a:solidFill>
            <a:srgbClr val="C6F596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Reprodução nos seres vivos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476B25E-E1E7-5DCF-7205-26385C4D0FD2}"/>
              </a:ext>
            </a:extLst>
          </p:cNvPr>
          <p:cNvSpPr txBox="1"/>
          <p:nvPr/>
        </p:nvSpPr>
        <p:spPr>
          <a:xfrm>
            <a:off x="758355" y="2400049"/>
            <a:ext cx="49883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determinado período do ciclo de vida, os seres vivos podem se reproduzir, ou seja, podem gerar outros indivíduos. </a:t>
            </a:r>
          </a:p>
          <a:p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Trata-se de um processo essencial para a continuidade das espécies e que pode ocorrer de diferentes maneiras.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3" descr="Corujas se unindo">
            <a:extLst>
              <a:ext uri="{FF2B5EF4-FFF2-40B4-BE49-F238E27FC236}">
                <a16:creationId xmlns:a16="http://schemas.microsoft.com/office/drawing/2014/main" id="{FF6D997F-ED7D-3BA5-E6A3-223EED8A118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4918" b="10812"/>
          <a:stretch>
            <a:fillRect/>
          </a:stretch>
        </p:blipFill>
        <p:spPr>
          <a:xfrm>
            <a:off x="5888077" y="2531278"/>
            <a:ext cx="5545567" cy="3119377"/>
          </a:xfrm>
          <a:prstGeom prst="roundRect">
            <a:avLst>
              <a:gd name="adj" fmla="val 496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588122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D1B29BC-D0CE-6F48-BC94-0B171F2EF732}"/>
              </a:ext>
            </a:extLst>
          </p:cNvPr>
          <p:cNvSpPr txBox="1"/>
          <p:nvPr/>
        </p:nvSpPr>
        <p:spPr>
          <a:xfrm>
            <a:off x="841935" y="2640478"/>
            <a:ext cx="73688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2400" dirty="0">
                <a:solidFill>
                  <a:srgbClr val="000000"/>
                </a:solidFill>
                <a:latin typeface="Mulish"/>
              </a:rPr>
              <a:t>A reprodução é uma característica de todos os seres vivos, sendo definida como algo fundamental para: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m 8" descr="Logotipo&#10;&#10;O conteúdo gerado por IA pode estar incorreto.">
            <a:extLst>
              <a:ext uri="{FF2B5EF4-FFF2-40B4-BE49-F238E27FC236}">
                <a16:creationId xmlns:a16="http://schemas.microsoft.com/office/drawing/2014/main" id="{FFD2BE08-105E-BA0A-0148-3302F4789A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61156">
            <a:off x="311797" y="949647"/>
            <a:ext cx="2611824" cy="1741216"/>
          </a:xfrm>
          <a:prstGeom prst="rect">
            <a:avLst/>
          </a:prstGeom>
        </p:spPr>
      </p:pic>
      <p:sp>
        <p:nvSpPr>
          <p:cNvPr id="26" name="Retângulo 25">
            <a:extLst>
              <a:ext uri="{FF2B5EF4-FFF2-40B4-BE49-F238E27FC236}">
                <a16:creationId xmlns:a16="http://schemas.microsoft.com/office/drawing/2014/main" id="{BE34FC30-36B7-1824-9952-DFD4C2BC8EB7}"/>
              </a:ext>
            </a:extLst>
          </p:cNvPr>
          <p:cNvSpPr/>
          <p:nvPr/>
        </p:nvSpPr>
        <p:spPr>
          <a:xfrm>
            <a:off x="852690" y="3693926"/>
            <a:ext cx="5632951" cy="402971"/>
          </a:xfrm>
          <a:prstGeom prst="rect">
            <a:avLst/>
          </a:prstGeom>
          <a:solidFill>
            <a:srgbClr val="E7B85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C0BD7B11-5FEF-91DF-DD53-0EBBDC76D1BB}"/>
              </a:ext>
            </a:extLst>
          </p:cNvPr>
          <p:cNvSpPr txBox="1"/>
          <p:nvPr/>
        </p:nvSpPr>
        <p:spPr>
          <a:xfrm>
            <a:off x="841933" y="3655431"/>
            <a:ext cx="10589626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Mulish"/>
              </a:rPr>
              <a:t>A manutenção e perpetuação da espécie.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D7A713FC-E4B2-BA6A-839D-CA88E51A9E19}"/>
              </a:ext>
            </a:extLst>
          </p:cNvPr>
          <p:cNvSpPr txBox="1"/>
          <p:nvPr/>
        </p:nvSpPr>
        <p:spPr>
          <a:xfrm>
            <a:off x="841933" y="4103923"/>
            <a:ext cx="7010596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Mulish"/>
              </a:rPr>
              <a:t>A diminuição de vírus em uma população.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73A5EFE2-16AE-7C0B-2DEB-9801B070FA9C}"/>
              </a:ext>
            </a:extLst>
          </p:cNvPr>
          <p:cNvSpPr txBox="1"/>
          <p:nvPr/>
        </p:nvSpPr>
        <p:spPr>
          <a:xfrm>
            <a:off x="841933" y="4527890"/>
            <a:ext cx="7800043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 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Mulish"/>
              </a:rPr>
              <a:t>Eliminar todas as formas de microrganismos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9EA0B6C4-B5E9-306A-BCD2-DD7E0426C45F}"/>
              </a:ext>
            </a:extLst>
          </p:cNvPr>
          <p:cNvSpPr txBox="1"/>
          <p:nvPr/>
        </p:nvSpPr>
        <p:spPr>
          <a:xfrm>
            <a:off x="841932" y="4944913"/>
            <a:ext cx="7800043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Mulish"/>
              </a:rPr>
              <a:t>Controlar a natalidade de uma população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533400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6" grpId="0" animBg="1"/>
      <p:bldP spid="27" grpId="0"/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2BC1ADC-3FC1-E879-B3F9-6C76AB07D011}"/>
              </a:ext>
            </a:extLst>
          </p:cNvPr>
          <p:cNvSpPr/>
          <p:nvPr/>
        </p:nvSpPr>
        <p:spPr>
          <a:xfrm>
            <a:off x="4058512" y="983739"/>
            <a:ext cx="4074977" cy="653731"/>
          </a:xfrm>
          <a:prstGeom prst="roundRect">
            <a:avLst>
              <a:gd name="adj" fmla="val 0"/>
            </a:avLst>
          </a:prstGeom>
          <a:solidFill>
            <a:srgbClr val="C6F596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Tipos de reprodução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AD1C798-7AB0-C686-1E14-9166AA77BE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" r="2785" b="3648"/>
          <a:stretch>
            <a:fillRect/>
          </a:stretch>
        </p:blipFill>
        <p:spPr bwMode="auto">
          <a:xfrm>
            <a:off x="2835797" y="1855020"/>
            <a:ext cx="6105751" cy="224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4178D12-60EE-8D0A-856B-970DC24194DC}"/>
              </a:ext>
            </a:extLst>
          </p:cNvPr>
          <p:cNvSpPr txBox="1"/>
          <p:nvPr/>
        </p:nvSpPr>
        <p:spPr>
          <a:xfrm>
            <a:off x="2330394" y="4274335"/>
            <a:ext cx="75312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O que os animais que Chico Bento está observando estão fazendo? Qual é importância dessa ação?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C64E612-933E-81FA-23C5-DEB925E577B2}"/>
              </a:ext>
            </a:extLst>
          </p:cNvPr>
          <p:cNvSpPr txBox="1"/>
          <p:nvPr/>
        </p:nvSpPr>
        <p:spPr>
          <a:xfrm>
            <a:off x="1383585" y="5217490"/>
            <a:ext cx="9424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Por que a ação representada pelos animais observados por Chico Bento pode ser relacionada à reprodução dos mamíferos?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17120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2BC1ADC-3FC1-E879-B3F9-6C76AB07D011}"/>
              </a:ext>
            </a:extLst>
          </p:cNvPr>
          <p:cNvSpPr/>
          <p:nvPr/>
        </p:nvSpPr>
        <p:spPr>
          <a:xfrm>
            <a:off x="760974" y="1041631"/>
            <a:ext cx="5474966" cy="653731"/>
          </a:xfrm>
          <a:prstGeom prst="roundRect">
            <a:avLst>
              <a:gd name="adj" fmla="val 0"/>
            </a:avLst>
          </a:prstGeom>
          <a:solidFill>
            <a:srgbClr val="C6F596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Reprodução nos seres vivos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4F1AEA2-36B9-E076-2226-C7C46D05EBD1}"/>
              </a:ext>
            </a:extLst>
          </p:cNvPr>
          <p:cNvSpPr/>
          <p:nvPr/>
        </p:nvSpPr>
        <p:spPr>
          <a:xfrm>
            <a:off x="758356" y="2400049"/>
            <a:ext cx="5300190" cy="2699852"/>
          </a:xfrm>
          <a:prstGeom prst="roundRect">
            <a:avLst>
              <a:gd name="adj" fmla="val 6475"/>
            </a:avLst>
          </a:prstGeom>
          <a:solidFill>
            <a:srgbClr val="26262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Quando dois gametas se unem, eles dão origem a uma nova célula, denominada célula-ovo ou zigoto, a qual formará um novo indivíduo. A reprodução que envolve a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união de gametas 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 chamada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sexuada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B9437E19-E0FA-5249-8229-A9BD3A531BF8}"/>
              </a:ext>
            </a:extLst>
          </p:cNvPr>
          <p:cNvSpPr/>
          <p:nvPr/>
        </p:nvSpPr>
        <p:spPr>
          <a:xfrm rot="21390404">
            <a:off x="982066" y="2262489"/>
            <a:ext cx="1333784" cy="299332"/>
          </a:xfrm>
          <a:prstGeom prst="roundRect">
            <a:avLst>
              <a:gd name="adj" fmla="val 50000"/>
            </a:avLst>
          </a:prstGeom>
          <a:solidFill>
            <a:srgbClr val="C6F5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Sexuada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2925421F-22F5-04CF-368F-901A83356B85}"/>
              </a:ext>
            </a:extLst>
          </p:cNvPr>
          <p:cNvSpPr/>
          <p:nvPr/>
        </p:nvSpPr>
        <p:spPr>
          <a:xfrm>
            <a:off x="6238092" y="2775074"/>
            <a:ext cx="4989115" cy="1810703"/>
          </a:xfrm>
          <a:prstGeom prst="roundRect">
            <a:avLst>
              <a:gd name="adj" fmla="val 6475"/>
            </a:avLst>
          </a:prstGeom>
          <a:solidFill>
            <a:srgbClr val="26262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Contudo, há animais que podem se reproduzir sem a união de gametas, em uma forma de reprodução denominada assexuada.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2EC09CDA-5FB7-7D80-487C-EFC0E65B4FAD}"/>
              </a:ext>
            </a:extLst>
          </p:cNvPr>
          <p:cNvSpPr/>
          <p:nvPr/>
        </p:nvSpPr>
        <p:spPr>
          <a:xfrm rot="21390404">
            <a:off x="6461600" y="2594534"/>
            <a:ext cx="1550077" cy="299332"/>
          </a:xfrm>
          <a:prstGeom prst="roundRect">
            <a:avLst>
              <a:gd name="adj" fmla="val 50000"/>
            </a:avLst>
          </a:prstGeom>
          <a:solidFill>
            <a:srgbClr val="C6F5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Assexuada</a:t>
            </a:r>
          </a:p>
        </p:txBody>
      </p:sp>
    </p:spTree>
    <p:extLst>
      <p:ext uri="{BB962C8B-B14F-4D97-AF65-F5344CB8AC3E}">
        <p14:creationId xmlns:p14="http://schemas.microsoft.com/office/powerpoint/2010/main" val="258745152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  <p:bldP spid="4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2BC1ADC-3FC1-E879-B3F9-6C76AB07D011}"/>
              </a:ext>
            </a:extLst>
          </p:cNvPr>
          <p:cNvSpPr/>
          <p:nvPr/>
        </p:nvSpPr>
        <p:spPr>
          <a:xfrm>
            <a:off x="3358517" y="1041631"/>
            <a:ext cx="5474966" cy="653731"/>
          </a:xfrm>
          <a:prstGeom prst="roundRect">
            <a:avLst>
              <a:gd name="adj" fmla="val 0"/>
            </a:avLst>
          </a:prstGeom>
          <a:solidFill>
            <a:srgbClr val="C6F596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Reprodução nos seres vivos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2925421F-22F5-04CF-368F-901A83356B85}"/>
              </a:ext>
            </a:extLst>
          </p:cNvPr>
          <p:cNvSpPr/>
          <p:nvPr/>
        </p:nvSpPr>
        <p:spPr>
          <a:xfrm>
            <a:off x="758356" y="3205113"/>
            <a:ext cx="4690337" cy="2871837"/>
          </a:xfrm>
          <a:prstGeom prst="roundRect">
            <a:avLst>
              <a:gd name="adj" fmla="val 647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0" i="0" u="none" strike="noStrike" kern="1200" baseline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Participação de apenas um individuo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0" i="0" u="none" strike="noStrike" kern="1200" baseline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Descendentes formados são geneticamente idênticos.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i="0" u="none" strike="noStrike" kern="1200" baseline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Nos eucariontes </a:t>
            </a:r>
            <a:r>
              <a:rPr lang="pt-BR" sz="2400" b="0" i="0" u="none" strike="noStrike" kern="1200" baseline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reprodução assexuada está relacionada com a mitose. 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2EC09CDA-5FB7-7D80-487C-EFC0E65B4FAD}"/>
              </a:ext>
            </a:extLst>
          </p:cNvPr>
          <p:cNvSpPr/>
          <p:nvPr/>
        </p:nvSpPr>
        <p:spPr>
          <a:xfrm rot="21390404">
            <a:off x="2328485" y="2997979"/>
            <a:ext cx="1550077" cy="299332"/>
          </a:xfrm>
          <a:prstGeom prst="roundRect">
            <a:avLst>
              <a:gd name="adj" fmla="val 50000"/>
            </a:avLst>
          </a:prstGeom>
          <a:solidFill>
            <a:srgbClr val="C6F5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Assexuada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A139FE2-6E68-AA00-BB5E-C4AC6EA8DEE2}"/>
              </a:ext>
            </a:extLst>
          </p:cNvPr>
          <p:cNvSpPr txBox="1"/>
          <p:nvPr/>
        </p:nvSpPr>
        <p:spPr>
          <a:xfrm>
            <a:off x="3511669" y="1819719"/>
            <a:ext cx="51686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Quais são as vantagens e desvantagens da reprodução </a:t>
            </a:r>
            <a:r>
              <a:rPr lang="pt-BR" sz="2400" b="1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assexuada</a:t>
            </a:r>
            <a:r>
              <a:rPr lang="pt-BR" sz="2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e </a:t>
            </a:r>
            <a:r>
              <a:rPr lang="pt-BR" sz="2400" b="1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sexuada</a:t>
            </a:r>
            <a:r>
              <a:rPr lang="pt-BR" sz="2400" b="0" i="0" u="none" strike="noStrike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? </a:t>
            </a:r>
            <a:endParaRPr lang="pt-BR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027F7A0A-E6A7-E9AE-A7F1-6A8B13F8AF94}"/>
              </a:ext>
            </a:extLst>
          </p:cNvPr>
          <p:cNvSpPr/>
          <p:nvPr/>
        </p:nvSpPr>
        <p:spPr>
          <a:xfrm>
            <a:off x="5897766" y="3443130"/>
            <a:ext cx="5689578" cy="2364475"/>
          </a:xfrm>
          <a:prstGeom prst="roundRect">
            <a:avLst>
              <a:gd name="adj" fmla="val 647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0" i="0" u="none" strike="noStrike" kern="1200" baseline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Presente na maioria dos seres pluricelulares.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0" i="0" u="none" strike="noStrike" kern="1200" baseline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Caracteriza-se por troca e mistura de material genético entre indivíduos.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0" i="0" u="none" strike="noStrike" kern="1200" baseline="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Gera indivíduos semelhantes geneticamente, mas não idênticos 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CC53C5EA-1D10-D4D2-7498-E5EC2CEAB290}"/>
              </a:ext>
            </a:extLst>
          </p:cNvPr>
          <p:cNvSpPr/>
          <p:nvPr/>
        </p:nvSpPr>
        <p:spPr>
          <a:xfrm rot="21390404">
            <a:off x="8060435" y="3229823"/>
            <a:ext cx="1364241" cy="299332"/>
          </a:xfrm>
          <a:prstGeom prst="roundRect">
            <a:avLst>
              <a:gd name="adj" fmla="val 50000"/>
            </a:avLst>
          </a:prstGeom>
          <a:solidFill>
            <a:srgbClr val="C6F5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Sexuada</a:t>
            </a:r>
          </a:p>
        </p:txBody>
      </p:sp>
    </p:spTree>
    <p:extLst>
      <p:ext uri="{BB962C8B-B14F-4D97-AF65-F5344CB8AC3E}">
        <p14:creationId xmlns:p14="http://schemas.microsoft.com/office/powerpoint/2010/main" val="312073669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9" grpId="0" animBg="1"/>
      <p:bldP spid="10" grpId="0" animBg="1"/>
      <p:bldP spid="3" grpId="0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2BC1ADC-3FC1-E879-B3F9-6C76AB07D011}"/>
              </a:ext>
            </a:extLst>
          </p:cNvPr>
          <p:cNvSpPr/>
          <p:nvPr/>
        </p:nvSpPr>
        <p:spPr>
          <a:xfrm>
            <a:off x="4169506" y="890401"/>
            <a:ext cx="3852988" cy="434789"/>
          </a:xfrm>
          <a:prstGeom prst="roundRect">
            <a:avLst>
              <a:gd name="adj" fmla="val 0"/>
            </a:avLst>
          </a:prstGeom>
          <a:solidFill>
            <a:srgbClr val="C6F596"/>
          </a:solidFill>
          <a:ln w="31750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Reprodução nos seres vivos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70D06F1D-BBC9-4776-8DDD-9F92FD1ACA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752804"/>
              </p:ext>
            </p:extLst>
          </p:nvPr>
        </p:nvGraphicFramePr>
        <p:xfrm>
          <a:off x="1093694" y="1480485"/>
          <a:ext cx="10004612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2306">
                  <a:extLst>
                    <a:ext uri="{9D8B030D-6E8A-4147-A177-3AD203B41FA5}">
                      <a16:colId xmlns:a16="http://schemas.microsoft.com/office/drawing/2014/main" val="325003050"/>
                    </a:ext>
                  </a:extLst>
                </a:gridCol>
                <a:gridCol w="5002306">
                  <a:extLst>
                    <a:ext uri="{9D8B030D-6E8A-4147-A177-3AD203B41FA5}">
                      <a16:colId xmlns:a16="http://schemas.microsoft.com/office/drawing/2014/main" val="5292014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Vantagens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F59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Desvantagens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9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38398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Reprodução Assexuada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0400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Formação de clones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Todos podem originas descendentes;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Rápida produção de descendentes com baixo dispêndio de energia;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Colonização de habitats a partir de um só individuo.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F596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Diversidade de indivíduos praticamente nula;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Difícil adaptação e alterações ambientais;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Não favorece a evolução das espécies.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9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4763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Reprodução Sexuada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235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Descendentes com grande variabilidade de caraterísticas;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Maior capacidade de sobrevivência face a mudanças ambientais;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Favorece a evolução para novas formas.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F596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Processo lento;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pt-BR" sz="2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Grande dispêndio de energia na formação de gametas e nos processos que culmina na fecundação.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9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599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90772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O conteúdo gerado por IA pode estar incorreto.">
            <a:extLst>
              <a:ext uri="{FF2B5EF4-FFF2-40B4-BE49-F238E27FC236}">
                <a16:creationId xmlns:a16="http://schemas.microsoft.com/office/drawing/2014/main" id="{5F259D12-FE2C-1999-AA50-08A9B1BBB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A758F7-2FDA-749B-2836-CB7FDC425DD5}"/>
              </a:ext>
            </a:extLst>
          </p:cNvPr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C7C53E-B173-F2F0-AC1F-442783191037}"/>
              </a:ext>
            </a:extLst>
          </p:cNvPr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E9328A0-9A96-FEA1-9493-CA563FFB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207" y="390575"/>
            <a:ext cx="229688" cy="22968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C878E9-47FE-6C6C-B5AD-97D95F71A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19" y="390575"/>
            <a:ext cx="790575" cy="7810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136F113C-02EC-B049-E75F-64F2EB293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3644" y="6076950"/>
            <a:ext cx="790575" cy="78105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E0E1461-94AB-95E4-7172-2255A07F4850}"/>
              </a:ext>
            </a:extLst>
          </p:cNvPr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D1B29BC-D0CE-6F48-BC94-0B171F2EF732}"/>
              </a:ext>
            </a:extLst>
          </p:cNvPr>
          <p:cNvSpPr txBox="1"/>
          <p:nvPr/>
        </p:nvSpPr>
        <p:spPr>
          <a:xfrm>
            <a:off x="841935" y="2423380"/>
            <a:ext cx="10497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Todos os organismos vivos são resultados da reprodução a partir de organismos já existentes. Qual tipo de reprodução necessita da combinação de material genético de dois seres distintos, aumentando a variabilidade genética?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m 8" descr="Logotipo&#10;&#10;O conteúdo gerado por IA pode estar incorreto.">
            <a:extLst>
              <a:ext uri="{FF2B5EF4-FFF2-40B4-BE49-F238E27FC236}">
                <a16:creationId xmlns:a16="http://schemas.microsoft.com/office/drawing/2014/main" id="{FFD2BE08-105E-BA0A-0148-3302F4789A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61156">
            <a:off x="311797" y="732549"/>
            <a:ext cx="2611824" cy="1741216"/>
          </a:xfrm>
          <a:prstGeom prst="rect">
            <a:avLst/>
          </a:prstGeom>
        </p:spPr>
      </p:pic>
      <p:sp>
        <p:nvSpPr>
          <p:cNvPr id="26" name="Retângulo 25">
            <a:extLst>
              <a:ext uri="{FF2B5EF4-FFF2-40B4-BE49-F238E27FC236}">
                <a16:creationId xmlns:a16="http://schemas.microsoft.com/office/drawing/2014/main" id="{BE34FC30-36B7-1824-9952-DFD4C2BC8EB7}"/>
              </a:ext>
            </a:extLst>
          </p:cNvPr>
          <p:cNvSpPr/>
          <p:nvPr/>
        </p:nvSpPr>
        <p:spPr>
          <a:xfrm>
            <a:off x="852690" y="4139227"/>
            <a:ext cx="3163129" cy="402971"/>
          </a:xfrm>
          <a:prstGeom prst="rect">
            <a:avLst/>
          </a:prstGeom>
          <a:solidFill>
            <a:srgbClr val="E7B85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C0BD7B11-5FEF-91DF-DD53-0EBBDC76D1BB}"/>
              </a:ext>
            </a:extLst>
          </p:cNvPr>
          <p:cNvSpPr txBox="1"/>
          <p:nvPr/>
        </p:nvSpPr>
        <p:spPr>
          <a:xfrm>
            <a:off x="841933" y="3655431"/>
            <a:ext cx="5436319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Mulish"/>
              </a:rPr>
              <a:t>Reprodução assexuada.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D7A713FC-E4B2-BA6A-839D-CA88E51A9E19}"/>
              </a:ext>
            </a:extLst>
          </p:cNvPr>
          <p:cNvSpPr txBox="1"/>
          <p:nvPr/>
        </p:nvSpPr>
        <p:spPr>
          <a:xfrm>
            <a:off x="841933" y="4103923"/>
            <a:ext cx="7010596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Mulish"/>
              </a:rPr>
              <a:t>Reprodução sexuada.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73A5EFE2-16AE-7C0B-2DEB-9801B070FA9C}"/>
              </a:ext>
            </a:extLst>
          </p:cNvPr>
          <p:cNvSpPr txBox="1"/>
          <p:nvPr/>
        </p:nvSpPr>
        <p:spPr>
          <a:xfrm>
            <a:off x="841933" y="4527890"/>
            <a:ext cx="7800043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Mulish"/>
              </a:rPr>
              <a:t> Fragmentação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9EA0B6C4-B5E9-306A-BCD2-DD7E0426C45F}"/>
              </a:ext>
            </a:extLst>
          </p:cNvPr>
          <p:cNvSpPr txBox="1"/>
          <p:nvPr/>
        </p:nvSpPr>
        <p:spPr>
          <a:xfrm>
            <a:off x="841932" y="4944913"/>
            <a:ext cx="7800043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Mulish"/>
              </a:rPr>
              <a:t>Partenogênese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37016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6" grpId="0" animBg="1"/>
      <p:bldP spid="27" grpId="0"/>
      <p:bldP spid="28" grpId="0"/>
      <p:bldP spid="29" grpId="0"/>
      <p:bldP spid="30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1053</Words>
  <Application>Microsoft Office PowerPoint</Application>
  <PresentationFormat>Widescreen</PresentationFormat>
  <Paragraphs>130</Paragraphs>
  <Slides>20</Slides>
  <Notes>20</Notes>
  <HiddenSlides>0</HiddenSlides>
  <MMClips>1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Mulish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Lívio Batista</dc:creator>
  <cp:lastModifiedBy>Lívio Batista</cp:lastModifiedBy>
  <cp:revision>4</cp:revision>
  <dcterms:created xsi:type="dcterms:W3CDTF">2026-01-12T12:40:54Z</dcterms:created>
  <dcterms:modified xsi:type="dcterms:W3CDTF">2026-01-19T20:54:03Z</dcterms:modified>
</cp:coreProperties>
</file>