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63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5C3B"/>
    <a:srgbClr val="E7E9D1"/>
    <a:srgbClr val="E8D9B2"/>
    <a:srgbClr val="F4EDDB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126D0B-AE95-5208-83B1-10941C606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07237F-C1AB-2FEB-1B96-CD3221C6D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B1CA2C-3236-1747-BCF8-DB0D205FD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B37862-1291-A781-16C5-8D3009726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DA3D45-DC7E-61C9-E8F0-5B10D3A25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080071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B4C53-951F-A13F-EA79-8B53C40F8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CA585DF-CFBB-C05E-9E5D-0FBCF804A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4F0539-03C6-7CEA-3A02-AB5F05551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AF32F4-E25F-6771-34AB-A95153AD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D91B60-E17D-284C-EF2A-06C4816FE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182501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261388E-5708-DAB6-14B7-6F852C0614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C876588-F90F-B333-85C1-EA50DE81A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873A4A-0480-AB51-376C-255077B63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DBBC23-8F44-B9F6-5249-8F430D1F3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613D16-D63E-CC1D-F2B5-CB74A531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3512882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F86D2-D241-0D48-752D-18671165D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CBDB6C-6373-41FF-F375-4D3832D94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04F7DC-6F3E-91C7-ED6D-5A5003F1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2A17DE-366F-A630-4752-4ECB00AF6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3C2AFA-0ED0-3C80-B40A-C1AD07A9B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1861428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26F62-2A41-8BD9-7D66-4990E149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9AE366-50F3-6430-F509-10DF9AEF9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7AF4CF-11A3-6BBD-EBEC-94DADA3B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AE8C58-6908-26E9-CBF8-C66F6D062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10EB0B-A1FA-98B8-D992-A1373A40D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352920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C3C14-8AC2-1791-22B1-BC4212E33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A4A181-6347-D07E-C334-26EC1C59D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FE842FE-B0FE-B52C-D420-D4A3DD2A9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843D85-5D4D-C657-F106-5ABF44F4A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D65BAD-1A73-B50F-ABA0-60D5744B4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E83794-76E6-0AF3-65B2-682A9B746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50434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66626-D9C7-5820-2C27-BC99BE8D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892830C-A97A-0963-76A7-C1E5BAD1F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D54B226-E4DB-5681-9614-3E02CB4B21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83C500A-A995-1308-53A2-A0BDD314D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90E76EC-2AEC-FE84-750A-9B50E1002E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37DE81B-352F-4D97-C763-EC2890231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6BEE21B-C335-A63C-2BF2-B92745BBA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B857925-0B3C-9483-432A-3D63E6EE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2583387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C70A9-44AD-E438-6665-FCC7B37F4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193C23-152C-4587-E13E-57396DB88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AAB644D-FB83-DF96-6D74-C6C0EC73E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43652AA-DEE5-BFC6-CB35-7104D8E7E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907925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8D8401B-69E2-5E9A-3B92-2E6B5BDC7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ADDC6EC-7B43-879F-A2F0-A16F1D506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E8B35CE-5ADD-A150-CBBF-496969156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5330828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2349F9-5486-7307-3B43-D88BC2C4B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AA844E-A6D7-9515-384A-175CD7CA4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ECB6DCC-397B-56DB-4796-B8CF527A2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6D09CE-77DE-8446-E2B8-9B2869754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D79379-0DBE-7624-017F-B31D46D9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47E9DB1-C6B3-B77B-7F05-648CF971D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575771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576B85-0924-E27A-E88B-ABB43B88B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D2DC110-2E6C-A8A1-6AD1-5D090F723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06B8E9-9208-8AF2-77F6-B61507391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B2B4BDE-D8CB-7BB3-9B24-7DCFB1C33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0EC1DE-FE07-1217-8973-8D20DC3D6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5B58E17-A052-9402-C80B-3A675D535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200287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43C8105-DCC3-480A-04DA-82FC08BA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EA4360-54D4-3727-884E-E07287312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89C829-E84F-EFCD-26F5-79A0C71E5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321132-315B-4DEE-81F7-91B736129FEE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232F99-CAE9-EB8E-0D13-7B3C14B9E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A50433-8A22-B8A8-1B0A-8F5F5108E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5D3BA3-5140-409B-A20A-697F24390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3040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8CC90A9-EA34-9D65-B002-9AB42E06E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6BC3165-53CA-8DDD-4C1F-280E27A52A0D}"/>
              </a:ext>
            </a:extLst>
          </p:cNvPr>
          <p:cNvSpPr txBox="1"/>
          <p:nvPr/>
        </p:nvSpPr>
        <p:spPr>
          <a:xfrm>
            <a:off x="1001716" y="1472567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395C3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030|9</a:t>
            </a:r>
            <a:r>
              <a:rPr lang="pt-BR" sz="3200" i="0" dirty="0">
                <a:solidFill>
                  <a:srgbClr val="395C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rgbClr val="395C3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FD9FC960-F8DE-0567-B605-4D03D31E93F8}"/>
              </a:ext>
            </a:extLst>
          </p:cNvPr>
          <p:cNvSpPr/>
          <p:nvPr/>
        </p:nvSpPr>
        <p:spPr>
          <a:xfrm>
            <a:off x="858017" y="1472567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rgbClr val="395C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95C3B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946F36-5FD9-5586-538C-6576F2AF726A}"/>
              </a:ext>
            </a:extLst>
          </p:cNvPr>
          <p:cNvSpPr txBox="1"/>
          <p:nvPr/>
        </p:nvSpPr>
        <p:spPr>
          <a:xfrm>
            <a:off x="858016" y="2888187"/>
            <a:ext cx="78562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rgbClr val="395C3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Separação de Misturas</a:t>
            </a:r>
            <a:endParaRPr lang="pt-BR" sz="2800" dirty="0">
              <a:solidFill>
                <a:srgbClr val="395C3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452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1261511" y="974530"/>
            <a:ext cx="5540733" cy="1015663"/>
          </a:xfrm>
          <a:custGeom>
            <a:avLst/>
            <a:gdLst>
              <a:gd name="connsiteX0" fmla="*/ 0 w 5540733"/>
              <a:gd name="connsiteY0" fmla="*/ 0 h 1015663"/>
              <a:gd name="connsiteX1" fmla="*/ 498666 w 5540733"/>
              <a:gd name="connsiteY1" fmla="*/ 0 h 1015663"/>
              <a:gd name="connsiteX2" fmla="*/ 886517 w 5540733"/>
              <a:gd name="connsiteY2" fmla="*/ 0 h 1015663"/>
              <a:gd name="connsiteX3" fmla="*/ 1551405 w 5540733"/>
              <a:gd name="connsiteY3" fmla="*/ 0 h 1015663"/>
              <a:gd name="connsiteX4" fmla="*/ 2050071 w 5540733"/>
              <a:gd name="connsiteY4" fmla="*/ 0 h 1015663"/>
              <a:gd name="connsiteX5" fmla="*/ 2548737 w 5540733"/>
              <a:gd name="connsiteY5" fmla="*/ 0 h 1015663"/>
              <a:gd name="connsiteX6" fmla="*/ 3213625 w 5540733"/>
              <a:gd name="connsiteY6" fmla="*/ 0 h 1015663"/>
              <a:gd name="connsiteX7" fmla="*/ 3656884 w 5540733"/>
              <a:gd name="connsiteY7" fmla="*/ 0 h 1015663"/>
              <a:gd name="connsiteX8" fmla="*/ 4321772 w 5540733"/>
              <a:gd name="connsiteY8" fmla="*/ 0 h 1015663"/>
              <a:gd name="connsiteX9" fmla="*/ 4986660 w 5540733"/>
              <a:gd name="connsiteY9" fmla="*/ 0 h 1015663"/>
              <a:gd name="connsiteX10" fmla="*/ 5540733 w 5540733"/>
              <a:gd name="connsiteY10" fmla="*/ 0 h 1015663"/>
              <a:gd name="connsiteX11" fmla="*/ 5540733 w 5540733"/>
              <a:gd name="connsiteY11" fmla="*/ 528145 h 1015663"/>
              <a:gd name="connsiteX12" fmla="*/ 5540733 w 5540733"/>
              <a:gd name="connsiteY12" fmla="*/ 1015663 h 1015663"/>
              <a:gd name="connsiteX13" fmla="*/ 5152882 w 5540733"/>
              <a:gd name="connsiteY13" fmla="*/ 1015663 h 1015663"/>
              <a:gd name="connsiteX14" fmla="*/ 4487994 w 5540733"/>
              <a:gd name="connsiteY14" fmla="*/ 1015663 h 1015663"/>
              <a:gd name="connsiteX15" fmla="*/ 4044735 w 5540733"/>
              <a:gd name="connsiteY15" fmla="*/ 1015663 h 1015663"/>
              <a:gd name="connsiteX16" fmla="*/ 3490662 w 5540733"/>
              <a:gd name="connsiteY16" fmla="*/ 1015663 h 1015663"/>
              <a:gd name="connsiteX17" fmla="*/ 2825774 w 5540733"/>
              <a:gd name="connsiteY17" fmla="*/ 1015663 h 1015663"/>
              <a:gd name="connsiteX18" fmla="*/ 2271701 w 5540733"/>
              <a:gd name="connsiteY18" fmla="*/ 1015663 h 1015663"/>
              <a:gd name="connsiteX19" fmla="*/ 1883849 w 5540733"/>
              <a:gd name="connsiteY19" fmla="*/ 1015663 h 1015663"/>
              <a:gd name="connsiteX20" fmla="*/ 1440591 w 5540733"/>
              <a:gd name="connsiteY20" fmla="*/ 1015663 h 1015663"/>
              <a:gd name="connsiteX21" fmla="*/ 775703 w 5540733"/>
              <a:gd name="connsiteY21" fmla="*/ 1015663 h 1015663"/>
              <a:gd name="connsiteX22" fmla="*/ 0 w 5540733"/>
              <a:gd name="connsiteY22" fmla="*/ 1015663 h 1015663"/>
              <a:gd name="connsiteX23" fmla="*/ 0 w 5540733"/>
              <a:gd name="connsiteY23" fmla="*/ 528145 h 1015663"/>
              <a:gd name="connsiteX24" fmla="*/ 0 w 5540733"/>
              <a:gd name="connsiteY2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40733" h="1015663" extrusionOk="0">
                <a:moveTo>
                  <a:pt x="0" y="0"/>
                </a:moveTo>
                <a:cubicBezTo>
                  <a:pt x="177706" y="-14596"/>
                  <a:pt x="363491" y="47632"/>
                  <a:pt x="498666" y="0"/>
                </a:cubicBezTo>
                <a:cubicBezTo>
                  <a:pt x="633841" y="-47632"/>
                  <a:pt x="710678" y="21618"/>
                  <a:pt x="886517" y="0"/>
                </a:cubicBezTo>
                <a:cubicBezTo>
                  <a:pt x="1062356" y="-21618"/>
                  <a:pt x="1221533" y="42293"/>
                  <a:pt x="1551405" y="0"/>
                </a:cubicBezTo>
                <a:cubicBezTo>
                  <a:pt x="1881277" y="-42293"/>
                  <a:pt x="1914462" y="38307"/>
                  <a:pt x="2050071" y="0"/>
                </a:cubicBezTo>
                <a:cubicBezTo>
                  <a:pt x="2185680" y="-38307"/>
                  <a:pt x="2352262" y="26616"/>
                  <a:pt x="2548737" y="0"/>
                </a:cubicBezTo>
                <a:cubicBezTo>
                  <a:pt x="2745212" y="-26616"/>
                  <a:pt x="2961364" y="26731"/>
                  <a:pt x="3213625" y="0"/>
                </a:cubicBezTo>
                <a:cubicBezTo>
                  <a:pt x="3465886" y="-26731"/>
                  <a:pt x="3449172" y="10705"/>
                  <a:pt x="3656884" y="0"/>
                </a:cubicBezTo>
                <a:cubicBezTo>
                  <a:pt x="3864596" y="-10705"/>
                  <a:pt x="4132610" y="17907"/>
                  <a:pt x="4321772" y="0"/>
                </a:cubicBezTo>
                <a:cubicBezTo>
                  <a:pt x="4510934" y="-17907"/>
                  <a:pt x="4712258" y="700"/>
                  <a:pt x="4986660" y="0"/>
                </a:cubicBezTo>
                <a:cubicBezTo>
                  <a:pt x="5261062" y="-700"/>
                  <a:pt x="5290665" y="32902"/>
                  <a:pt x="5540733" y="0"/>
                </a:cubicBezTo>
                <a:cubicBezTo>
                  <a:pt x="5553668" y="246532"/>
                  <a:pt x="5538866" y="272429"/>
                  <a:pt x="5540733" y="528145"/>
                </a:cubicBezTo>
                <a:cubicBezTo>
                  <a:pt x="5542600" y="783862"/>
                  <a:pt x="5485345" y="822010"/>
                  <a:pt x="5540733" y="1015663"/>
                </a:cubicBezTo>
                <a:cubicBezTo>
                  <a:pt x="5393104" y="1023236"/>
                  <a:pt x="5315065" y="994058"/>
                  <a:pt x="5152882" y="1015663"/>
                </a:cubicBezTo>
                <a:cubicBezTo>
                  <a:pt x="4990699" y="1037268"/>
                  <a:pt x="4783121" y="960687"/>
                  <a:pt x="4487994" y="1015663"/>
                </a:cubicBezTo>
                <a:cubicBezTo>
                  <a:pt x="4192867" y="1070639"/>
                  <a:pt x="4202324" y="976249"/>
                  <a:pt x="4044735" y="1015663"/>
                </a:cubicBezTo>
                <a:cubicBezTo>
                  <a:pt x="3887146" y="1055077"/>
                  <a:pt x="3709757" y="1005398"/>
                  <a:pt x="3490662" y="1015663"/>
                </a:cubicBezTo>
                <a:cubicBezTo>
                  <a:pt x="3271567" y="1025928"/>
                  <a:pt x="3046768" y="999200"/>
                  <a:pt x="2825774" y="1015663"/>
                </a:cubicBezTo>
                <a:cubicBezTo>
                  <a:pt x="2604780" y="1032126"/>
                  <a:pt x="2442573" y="979043"/>
                  <a:pt x="2271701" y="1015663"/>
                </a:cubicBezTo>
                <a:cubicBezTo>
                  <a:pt x="2100829" y="1052283"/>
                  <a:pt x="2074001" y="1015333"/>
                  <a:pt x="1883849" y="1015663"/>
                </a:cubicBezTo>
                <a:cubicBezTo>
                  <a:pt x="1693697" y="1015993"/>
                  <a:pt x="1598010" y="1012532"/>
                  <a:pt x="1440591" y="1015663"/>
                </a:cubicBezTo>
                <a:cubicBezTo>
                  <a:pt x="1283172" y="1018794"/>
                  <a:pt x="984331" y="957716"/>
                  <a:pt x="775703" y="1015663"/>
                </a:cubicBezTo>
                <a:cubicBezTo>
                  <a:pt x="567075" y="1073610"/>
                  <a:pt x="313422" y="942051"/>
                  <a:pt x="0" y="1015663"/>
                </a:cubicBezTo>
                <a:cubicBezTo>
                  <a:pt x="-57930" y="798795"/>
                  <a:pt x="4000" y="685731"/>
                  <a:pt x="0" y="528145"/>
                </a:cubicBezTo>
                <a:cubicBezTo>
                  <a:pt x="-4000" y="370559"/>
                  <a:pt x="16907" y="23009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Paciência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Gravidade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Decantação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6307873" y="2097818"/>
            <a:ext cx="44441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•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Processo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: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Deixar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a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mistura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em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repouso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(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Sedimentação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).</a:t>
            </a:r>
          </a:p>
          <a:p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• O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componente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mais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denso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deposita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-se no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fundo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.</a:t>
            </a:r>
          </a:p>
          <a:p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•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Sólido-Líquido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: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Tratamento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de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água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(Barro e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Água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).</a:t>
            </a:r>
          </a:p>
          <a:p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•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Líquido-Líquido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: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Água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e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Óleo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(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imiscíveis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).</a:t>
            </a:r>
          </a:p>
          <a:p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• Ferramenta: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Funil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de Bromo para </a:t>
            </a:r>
            <a:r>
              <a:rPr lang="en-US" sz="2400" dirty="0" err="1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precisão</a:t>
            </a:r>
            <a:r>
              <a:rPr lang="en-US" sz="2400" dirty="0">
                <a:solidFill>
                  <a:srgbClr val="18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.</a:t>
            </a:r>
            <a:endParaRPr lang="en-US" sz="2400" dirty="0">
              <a:solidFill>
                <a:srgbClr val="1A171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4BB4DB64-15BD-7CFD-DD97-FA343CC4D7F2}"/>
              </a:ext>
            </a:extLst>
          </p:cNvPr>
          <p:cNvSpPr/>
          <p:nvPr/>
        </p:nvSpPr>
        <p:spPr>
          <a:xfrm>
            <a:off x="1088451" y="2207784"/>
            <a:ext cx="4626549" cy="3707033"/>
          </a:xfrm>
          <a:custGeom>
            <a:avLst/>
            <a:gdLst/>
            <a:ahLst/>
            <a:cxnLst/>
            <a:rect l="l" t="t" r="r" b="b"/>
            <a:pathLst>
              <a:path w="8491097" h="6803511">
                <a:moveTo>
                  <a:pt x="0" y="0"/>
                </a:moveTo>
                <a:lnTo>
                  <a:pt x="8491097" y="0"/>
                </a:lnTo>
                <a:lnTo>
                  <a:pt x="8491097" y="6803511"/>
                </a:lnTo>
                <a:lnTo>
                  <a:pt x="0" y="68035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9733" t="-36718" r="-85602" b="-13281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83648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1261511" y="974530"/>
            <a:ext cx="5540733" cy="1015663"/>
          </a:xfrm>
          <a:custGeom>
            <a:avLst/>
            <a:gdLst>
              <a:gd name="connsiteX0" fmla="*/ 0 w 5540733"/>
              <a:gd name="connsiteY0" fmla="*/ 0 h 1015663"/>
              <a:gd name="connsiteX1" fmla="*/ 498666 w 5540733"/>
              <a:gd name="connsiteY1" fmla="*/ 0 h 1015663"/>
              <a:gd name="connsiteX2" fmla="*/ 886517 w 5540733"/>
              <a:gd name="connsiteY2" fmla="*/ 0 h 1015663"/>
              <a:gd name="connsiteX3" fmla="*/ 1551405 w 5540733"/>
              <a:gd name="connsiteY3" fmla="*/ 0 h 1015663"/>
              <a:gd name="connsiteX4" fmla="*/ 2050071 w 5540733"/>
              <a:gd name="connsiteY4" fmla="*/ 0 h 1015663"/>
              <a:gd name="connsiteX5" fmla="*/ 2548737 w 5540733"/>
              <a:gd name="connsiteY5" fmla="*/ 0 h 1015663"/>
              <a:gd name="connsiteX6" fmla="*/ 3213625 w 5540733"/>
              <a:gd name="connsiteY6" fmla="*/ 0 h 1015663"/>
              <a:gd name="connsiteX7" fmla="*/ 3656884 w 5540733"/>
              <a:gd name="connsiteY7" fmla="*/ 0 h 1015663"/>
              <a:gd name="connsiteX8" fmla="*/ 4321772 w 5540733"/>
              <a:gd name="connsiteY8" fmla="*/ 0 h 1015663"/>
              <a:gd name="connsiteX9" fmla="*/ 4986660 w 5540733"/>
              <a:gd name="connsiteY9" fmla="*/ 0 h 1015663"/>
              <a:gd name="connsiteX10" fmla="*/ 5540733 w 5540733"/>
              <a:gd name="connsiteY10" fmla="*/ 0 h 1015663"/>
              <a:gd name="connsiteX11" fmla="*/ 5540733 w 5540733"/>
              <a:gd name="connsiteY11" fmla="*/ 528145 h 1015663"/>
              <a:gd name="connsiteX12" fmla="*/ 5540733 w 5540733"/>
              <a:gd name="connsiteY12" fmla="*/ 1015663 h 1015663"/>
              <a:gd name="connsiteX13" fmla="*/ 5152882 w 5540733"/>
              <a:gd name="connsiteY13" fmla="*/ 1015663 h 1015663"/>
              <a:gd name="connsiteX14" fmla="*/ 4487994 w 5540733"/>
              <a:gd name="connsiteY14" fmla="*/ 1015663 h 1015663"/>
              <a:gd name="connsiteX15" fmla="*/ 4044735 w 5540733"/>
              <a:gd name="connsiteY15" fmla="*/ 1015663 h 1015663"/>
              <a:gd name="connsiteX16" fmla="*/ 3490662 w 5540733"/>
              <a:gd name="connsiteY16" fmla="*/ 1015663 h 1015663"/>
              <a:gd name="connsiteX17" fmla="*/ 2825774 w 5540733"/>
              <a:gd name="connsiteY17" fmla="*/ 1015663 h 1015663"/>
              <a:gd name="connsiteX18" fmla="*/ 2271701 w 5540733"/>
              <a:gd name="connsiteY18" fmla="*/ 1015663 h 1015663"/>
              <a:gd name="connsiteX19" fmla="*/ 1883849 w 5540733"/>
              <a:gd name="connsiteY19" fmla="*/ 1015663 h 1015663"/>
              <a:gd name="connsiteX20" fmla="*/ 1440591 w 5540733"/>
              <a:gd name="connsiteY20" fmla="*/ 1015663 h 1015663"/>
              <a:gd name="connsiteX21" fmla="*/ 775703 w 5540733"/>
              <a:gd name="connsiteY21" fmla="*/ 1015663 h 1015663"/>
              <a:gd name="connsiteX22" fmla="*/ 0 w 5540733"/>
              <a:gd name="connsiteY22" fmla="*/ 1015663 h 1015663"/>
              <a:gd name="connsiteX23" fmla="*/ 0 w 5540733"/>
              <a:gd name="connsiteY23" fmla="*/ 528145 h 1015663"/>
              <a:gd name="connsiteX24" fmla="*/ 0 w 5540733"/>
              <a:gd name="connsiteY2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40733" h="1015663" extrusionOk="0">
                <a:moveTo>
                  <a:pt x="0" y="0"/>
                </a:moveTo>
                <a:cubicBezTo>
                  <a:pt x="177706" y="-14596"/>
                  <a:pt x="363491" y="47632"/>
                  <a:pt x="498666" y="0"/>
                </a:cubicBezTo>
                <a:cubicBezTo>
                  <a:pt x="633841" y="-47632"/>
                  <a:pt x="710678" y="21618"/>
                  <a:pt x="886517" y="0"/>
                </a:cubicBezTo>
                <a:cubicBezTo>
                  <a:pt x="1062356" y="-21618"/>
                  <a:pt x="1221533" y="42293"/>
                  <a:pt x="1551405" y="0"/>
                </a:cubicBezTo>
                <a:cubicBezTo>
                  <a:pt x="1881277" y="-42293"/>
                  <a:pt x="1914462" y="38307"/>
                  <a:pt x="2050071" y="0"/>
                </a:cubicBezTo>
                <a:cubicBezTo>
                  <a:pt x="2185680" y="-38307"/>
                  <a:pt x="2352262" y="26616"/>
                  <a:pt x="2548737" y="0"/>
                </a:cubicBezTo>
                <a:cubicBezTo>
                  <a:pt x="2745212" y="-26616"/>
                  <a:pt x="2961364" y="26731"/>
                  <a:pt x="3213625" y="0"/>
                </a:cubicBezTo>
                <a:cubicBezTo>
                  <a:pt x="3465886" y="-26731"/>
                  <a:pt x="3449172" y="10705"/>
                  <a:pt x="3656884" y="0"/>
                </a:cubicBezTo>
                <a:cubicBezTo>
                  <a:pt x="3864596" y="-10705"/>
                  <a:pt x="4132610" y="17907"/>
                  <a:pt x="4321772" y="0"/>
                </a:cubicBezTo>
                <a:cubicBezTo>
                  <a:pt x="4510934" y="-17907"/>
                  <a:pt x="4712258" y="700"/>
                  <a:pt x="4986660" y="0"/>
                </a:cubicBezTo>
                <a:cubicBezTo>
                  <a:pt x="5261062" y="-700"/>
                  <a:pt x="5290665" y="32902"/>
                  <a:pt x="5540733" y="0"/>
                </a:cubicBezTo>
                <a:cubicBezTo>
                  <a:pt x="5553668" y="246532"/>
                  <a:pt x="5538866" y="272429"/>
                  <a:pt x="5540733" y="528145"/>
                </a:cubicBezTo>
                <a:cubicBezTo>
                  <a:pt x="5542600" y="783862"/>
                  <a:pt x="5485345" y="822010"/>
                  <a:pt x="5540733" y="1015663"/>
                </a:cubicBezTo>
                <a:cubicBezTo>
                  <a:pt x="5393104" y="1023236"/>
                  <a:pt x="5315065" y="994058"/>
                  <a:pt x="5152882" y="1015663"/>
                </a:cubicBezTo>
                <a:cubicBezTo>
                  <a:pt x="4990699" y="1037268"/>
                  <a:pt x="4783121" y="960687"/>
                  <a:pt x="4487994" y="1015663"/>
                </a:cubicBezTo>
                <a:cubicBezTo>
                  <a:pt x="4192867" y="1070639"/>
                  <a:pt x="4202324" y="976249"/>
                  <a:pt x="4044735" y="1015663"/>
                </a:cubicBezTo>
                <a:cubicBezTo>
                  <a:pt x="3887146" y="1055077"/>
                  <a:pt x="3709757" y="1005398"/>
                  <a:pt x="3490662" y="1015663"/>
                </a:cubicBezTo>
                <a:cubicBezTo>
                  <a:pt x="3271567" y="1025928"/>
                  <a:pt x="3046768" y="999200"/>
                  <a:pt x="2825774" y="1015663"/>
                </a:cubicBezTo>
                <a:cubicBezTo>
                  <a:pt x="2604780" y="1032126"/>
                  <a:pt x="2442573" y="979043"/>
                  <a:pt x="2271701" y="1015663"/>
                </a:cubicBezTo>
                <a:cubicBezTo>
                  <a:pt x="2100829" y="1052283"/>
                  <a:pt x="2074001" y="1015333"/>
                  <a:pt x="1883849" y="1015663"/>
                </a:cubicBezTo>
                <a:cubicBezTo>
                  <a:pt x="1693697" y="1015993"/>
                  <a:pt x="1598010" y="1012532"/>
                  <a:pt x="1440591" y="1015663"/>
                </a:cubicBezTo>
                <a:cubicBezTo>
                  <a:pt x="1283172" y="1018794"/>
                  <a:pt x="984331" y="957716"/>
                  <a:pt x="775703" y="1015663"/>
                </a:cubicBezTo>
                <a:cubicBezTo>
                  <a:pt x="567075" y="1073610"/>
                  <a:pt x="313422" y="942051"/>
                  <a:pt x="0" y="1015663"/>
                </a:cubicBezTo>
                <a:cubicBezTo>
                  <a:pt x="-57930" y="798795"/>
                  <a:pt x="4000" y="685731"/>
                  <a:pt x="0" y="528145"/>
                </a:cubicBezTo>
                <a:cubicBezTo>
                  <a:pt x="-4000" y="370559"/>
                  <a:pt x="16907" y="23009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Acelerando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Gravidade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Centrifugação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6205818" y="2132149"/>
            <a:ext cx="44441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•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Método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para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acelerar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a</a:t>
            </a:r>
          </a:p>
          <a:p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decantação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via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rotação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.</a:t>
            </a:r>
          </a:p>
          <a:p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• A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força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centrífuga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empurra</a:t>
            </a:r>
            <a:endParaRPr lang="en-US" sz="2400" dirty="0">
              <a:solidFill>
                <a:srgbClr val="1312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Quicksand"/>
            </a:endParaRPr>
          </a:p>
          <a:p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partículas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densas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para o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fundo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.</a:t>
            </a:r>
          </a:p>
          <a:p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•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Análise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Clínica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: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Separação</a:t>
            </a:r>
            <a:endParaRPr lang="en-US" sz="2400" dirty="0">
              <a:solidFill>
                <a:srgbClr val="1312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Extra-Bold"/>
            </a:endParaRPr>
          </a:p>
          <a:p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de plasma e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sangue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.</a:t>
            </a:r>
          </a:p>
          <a:p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•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Cotidiano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: A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máquina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de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lavar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'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centrifuga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' para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expulsar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água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das </a:t>
            </a:r>
            <a:r>
              <a:rPr lang="en-US" sz="2400" dirty="0" err="1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roupas</a:t>
            </a:r>
            <a:r>
              <a:rPr lang="en-US" sz="2400" dirty="0">
                <a:solidFill>
                  <a:srgbClr val="1312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.</a:t>
            </a:r>
            <a:endParaRPr lang="en-US" sz="2400" dirty="0">
              <a:solidFill>
                <a:srgbClr val="1A171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D4B822C8-02E6-7258-AFF0-4DBD3360243B}"/>
              </a:ext>
            </a:extLst>
          </p:cNvPr>
          <p:cNvSpPr/>
          <p:nvPr/>
        </p:nvSpPr>
        <p:spPr>
          <a:xfrm>
            <a:off x="1261511" y="2092542"/>
            <a:ext cx="4004004" cy="3571973"/>
          </a:xfrm>
          <a:custGeom>
            <a:avLst/>
            <a:gdLst/>
            <a:ahLst/>
            <a:cxnLst/>
            <a:rect l="l" t="t" r="r" b="b"/>
            <a:pathLst>
              <a:path w="6896525" h="6152393">
                <a:moveTo>
                  <a:pt x="0" y="0"/>
                </a:moveTo>
                <a:lnTo>
                  <a:pt x="6896525" y="0"/>
                </a:lnTo>
                <a:lnTo>
                  <a:pt x="6896525" y="6152393"/>
                </a:lnTo>
                <a:lnTo>
                  <a:pt x="0" y="61523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9094" t="-47300" r="-136030" b="-18574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683418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1261511" y="974530"/>
            <a:ext cx="5540733" cy="1015663"/>
          </a:xfrm>
          <a:custGeom>
            <a:avLst/>
            <a:gdLst>
              <a:gd name="connsiteX0" fmla="*/ 0 w 5540733"/>
              <a:gd name="connsiteY0" fmla="*/ 0 h 1015663"/>
              <a:gd name="connsiteX1" fmla="*/ 498666 w 5540733"/>
              <a:gd name="connsiteY1" fmla="*/ 0 h 1015663"/>
              <a:gd name="connsiteX2" fmla="*/ 886517 w 5540733"/>
              <a:gd name="connsiteY2" fmla="*/ 0 h 1015663"/>
              <a:gd name="connsiteX3" fmla="*/ 1551405 w 5540733"/>
              <a:gd name="connsiteY3" fmla="*/ 0 h 1015663"/>
              <a:gd name="connsiteX4" fmla="*/ 2050071 w 5540733"/>
              <a:gd name="connsiteY4" fmla="*/ 0 h 1015663"/>
              <a:gd name="connsiteX5" fmla="*/ 2548737 w 5540733"/>
              <a:gd name="connsiteY5" fmla="*/ 0 h 1015663"/>
              <a:gd name="connsiteX6" fmla="*/ 3213625 w 5540733"/>
              <a:gd name="connsiteY6" fmla="*/ 0 h 1015663"/>
              <a:gd name="connsiteX7" fmla="*/ 3656884 w 5540733"/>
              <a:gd name="connsiteY7" fmla="*/ 0 h 1015663"/>
              <a:gd name="connsiteX8" fmla="*/ 4321772 w 5540733"/>
              <a:gd name="connsiteY8" fmla="*/ 0 h 1015663"/>
              <a:gd name="connsiteX9" fmla="*/ 4986660 w 5540733"/>
              <a:gd name="connsiteY9" fmla="*/ 0 h 1015663"/>
              <a:gd name="connsiteX10" fmla="*/ 5540733 w 5540733"/>
              <a:gd name="connsiteY10" fmla="*/ 0 h 1015663"/>
              <a:gd name="connsiteX11" fmla="*/ 5540733 w 5540733"/>
              <a:gd name="connsiteY11" fmla="*/ 528145 h 1015663"/>
              <a:gd name="connsiteX12" fmla="*/ 5540733 w 5540733"/>
              <a:gd name="connsiteY12" fmla="*/ 1015663 h 1015663"/>
              <a:gd name="connsiteX13" fmla="*/ 5152882 w 5540733"/>
              <a:gd name="connsiteY13" fmla="*/ 1015663 h 1015663"/>
              <a:gd name="connsiteX14" fmla="*/ 4487994 w 5540733"/>
              <a:gd name="connsiteY14" fmla="*/ 1015663 h 1015663"/>
              <a:gd name="connsiteX15" fmla="*/ 4044735 w 5540733"/>
              <a:gd name="connsiteY15" fmla="*/ 1015663 h 1015663"/>
              <a:gd name="connsiteX16" fmla="*/ 3490662 w 5540733"/>
              <a:gd name="connsiteY16" fmla="*/ 1015663 h 1015663"/>
              <a:gd name="connsiteX17" fmla="*/ 2825774 w 5540733"/>
              <a:gd name="connsiteY17" fmla="*/ 1015663 h 1015663"/>
              <a:gd name="connsiteX18" fmla="*/ 2271701 w 5540733"/>
              <a:gd name="connsiteY18" fmla="*/ 1015663 h 1015663"/>
              <a:gd name="connsiteX19" fmla="*/ 1883849 w 5540733"/>
              <a:gd name="connsiteY19" fmla="*/ 1015663 h 1015663"/>
              <a:gd name="connsiteX20" fmla="*/ 1440591 w 5540733"/>
              <a:gd name="connsiteY20" fmla="*/ 1015663 h 1015663"/>
              <a:gd name="connsiteX21" fmla="*/ 775703 w 5540733"/>
              <a:gd name="connsiteY21" fmla="*/ 1015663 h 1015663"/>
              <a:gd name="connsiteX22" fmla="*/ 0 w 5540733"/>
              <a:gd name="connsiteY22" fmla="*/ 1015663 h 1015663"/>
              <a:gd name="connsiteX23" fmla="*/ 0 w 5540733"/>
              <a:gd name="connsiteY23" fmla="*/ 528145 h 1015663"/>
              <a:gd name="connsiteX24" fmla="*/ 0 w 5540733"/>
              <a:gd name="connsiteY2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40733" h="1015663" extrusionOk="0">
                <a:moveTo>
                  <a:pt x="0" y="0"/>
                </a:moveTo>
                <a:cubicBezTo>
                  <a:pt x="177706" y="-14596"/>
                  <a:pt x="363491" y="47632"/>
                  <a:pt x="498666" y="0"/>
                </a:cubicBezTo>
                <a:cubicBezTo>
                  <a:pt x="633841" y="-47632"/>
                  <a:pt x="710678" y="21618"/>
                  <a:pt x="886517" y="0"/>
                </a:cubicBezTo>
                <a:cubicBezTo>
                  <a:pt x="1062356" y="-21618"/>
                  <a:pt x="1221533" y="42293"/>
                  <a:pt x="1551405" y="0"/>
                </a:cubicBezTo>
                <a:cubicBezTo>
                  <a:pt x="1881277" y="-42293"/>
                  <a:pt x="1914462" y="38307"/>
                  <a:pt x="2050071" y="0"/>
                </a:cubicBezTo>
                <a:cubicBezTo>
                  <a:pt x="2185680" y="-38307"/>
                  <a:pt x="2352262" y="26616"/>
                  <a:pt x="2548737" y="0"/>
                </a:cubicBezTo>
                <a:cubicBezTo>
                  <a:pt x="2745212" y="-26616"/>
                  <a:pt x="2961364" y="26731"/>
                  <a:pt x="3213625" y="0"/>
                </a:cubicBezTo>
                <a:cubicBezTo>
                  <a:pt x="3465886" y="-26731"/>
                  <a:pt x="3449172" y="10705"/>
                  <a:pt x="3656884" y="0"/>
                </a:cubicBezTo>
                <a:cubicBezTo>
                  <a:pt x="3864596" y="-10705"/>
                  <a:pt x="4132610" y="17907"/>
                  <a:pt x="4321772" y="0"/>
                </a:cubicBezTo>
                <a:cubicBezTo>
                  <a:pt x="4510934" y="-17907"/>
                  <a:pt x="4712258" y="700"/>
                  <a:pt x="4986660" y="0"/>
                </a:cubicBezTo>
                <a:cubicBezTo>
                  <a:pt x="5261062" y="-700"/>
                  <a:pt x="5290665" y="32902"/>
                  <a:pt x="5540733" y="0"/>
                </a:cubicBezTo>
                <a:cubicBezTo>
                  <a:pt x="5553668" y="246532"/>
                  <a:pt x="5538866" y="272429"/>
                  <a:pt x="5540733" y="528145"/>
                </a:cubicBezTo>
                <a:cubicBezTo>
                  <a:pt x="5542600" y="783862"/>
                  <a:pt x="5485345" y="822010"/>
                  <a:pt x="5540733" y="1015663"/>
                </a:cubicBezTo>
                <a:cubicBezTo>
                  <a:pt x="5393104" y="1023236"/>
                  <a:pt x="5315065" y="994058"/>
                  <a:pt x="5152882" y="1015663"/>
                </a:cubicBezTo>
                <a:cubicBezTo>
                  <a:pt x="4990699" y="1037268"/>
                  <a:pt x="4783121" y="960687"/>
                  <a:pt x="4487994" y="1015663"/>
                </a:cubicBezTo>
                <a:cubicBezTo>
                  <a:pt x="4192867" y="1070639"/>
                  <a:pt x="4202324" y="976249"/>
                  <a:pt x="4044735" y="1015663"/>
                </a:cubicBezTo>
                <a:cubicBezTo>
                  <a:pt x="3887146" y="1055077"/>
                  <a:pt x="3709757" y="1005398"/>
                  <a:pt x="3490662" y="1015663"/>
                </a:cubicBezTo>
                <a:cubicBezTo>
                  <a:pt x="3271567" y="1025928"/>
                  <a:pt x="3046768" y="999200"/>
                  <a:pt x="2825774" y="1015663"/>
                </a:cubicBezTo>
                <a:cubicBezTo>
                  <a:pt x="2604780" y="1032126"/>
                  <a:pt x="2442573" y="979043"/>
                  <a:pt x="2271701" y="1015663"/>
                </a:cubicBezTo>
                <a:cubicBezTo>
                  <a:pt x="2100829" y="1052283"/>
                  <a:pt x="2074001" y="1015333"/>
                  <a:pt x="1883849" y="1015663"/>
                </a:cubicBezTo>
                <a:cubicBezTo>
                  <a:pt x="1693697" y="1015993"/>
                  <a:pt x="1598010" y="1012532"/>
                  <a:pt x="1440591" y="1015663"/>
                </a:cubicBezTo>
                <a:cubicBezTo>
                  <a:pt x="1283172" y="1018794"/>
                  <a:pt x="984331" y="957716"/>
                  <a:pt x="775703" y="1015663"/>
                </a:cubicBezTo>
                <a:cubicBezTo>
                  <a:pt x="567075" y="1073610"/>
                  <a:pt x="313422" y="942051"/>
                  <a:pt x="0" y="1015663"/>
                </a:cubicBezTo>
                <a:cubicBezTo>
                  <a:pt x="-57930" y="798795"/>
                  <a:pt x="4000" y="685731"/>
                  <a:pt x="0" y="528145"/>
                </a:cubicBezTo>
                <a:cubicBezTo>
                  <a:pt x="-4000" y="370559"/>
                  <a:pt x="16907" y="23009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Barreira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Física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Filtração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Simples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6205818" y="1862022"/>
            <a:ext cx="420942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•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Retém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a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fase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sólida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através</a:t>
            </a:r>
            <a:endParaRPr lang="en-US" sz="2400" dirty="0">
              <a:solidFill>
                <a:srgbClr val="1C161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  <a:p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de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uma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superfície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porosa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  <a:p>
            <a:endParaRPr lang="en-US" sz="2400" dirty="0">
              <a:solidFill>
                <a:srgbClr val="1C161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  <a:p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• A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fase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líquida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(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filtrado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)</a:t>
            </a:r>
          </a:p>
          <a:p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atravessa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os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poros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  <a:p>
            <a:endParaRPr lang="en-US" sz="2400" dirty="0">
              <a:solidFill>
                <a:srgbClr val="1C161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  <a:p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•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Cotidiano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: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Coar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café e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Aspirador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de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pó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  <a:p>
            <a:endParaRPr lang="en-US" sz="2400" dirty="0">
              <a:solidFill>
                <a:srgbClr val="1C161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  <a:p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•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Filtro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de Barro: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Usa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vela de</a:t>
            </a:r>
          </a:p>
          <a:p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porcelana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e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carvão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ativado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</p:txBody>
      </p:sp>
      <p:pic>
        <p:nvPicPr>
          <p:cNvPr id="7" name="Imagem 6" descr="Tigela de vidro&#10;&#10;O conteúdo gerado por IA pode estar incorreto.">
            <a:extLst>
              <a:ext uri="{FF2B5EF4-FFF2-40B4-BE49-F238E27FC236}">
                <a16:creationId xmlns:a16="http://schemas.microsoft.com/office/drawing/2014/main" id="{1E454EA9-771C-D2EA-E3AC-E3B50B7B29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92" y="2181265"/>
            <a:ext cx="5553308" cy="370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7005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Imagem 2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FCB74F38-8938-6B8F-811A-80BD0FC90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859" y="266400"/>
            <a:ext cx="5340281" cy="356018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4272133"/>
            <a:ext cx="8056060" cy="646331"/>
          </a:xfrm>
          <a:custGeom>
            <a:avLst/>
            <a:gdLst>
              <a:gd name="connsiteX0" fmla="*/ 0 w 8056060"/>
              <a:gd name="connsiteY0" fmla="*/ 0 h 646331"/>
              <a:gd name="connsiteX1" fmla="*/ 494872 w 8056060"/>
              <a:gd name="connsiteY1" fmla="*/ 0 h 646331"/>
              <a:gd name="connsiteX2" fmla="*/ 828623 w 8056060"/>
              <a:gd name="connsiteY2" fmla="*/ 0 h 646331"/>
              <a:gd name="connsiteX3" fmla="*/ 1565177 w 8056060"/>
              <a:gd name="connsiteY3" fmla="*/ 0 h 646331"/>
              <a:gd name="connsiteX4" fmla="*/ 2060050 w 8056060"/>
              <a:gd name="connsiteY4" fmla="*/ 0 h 646331"/>
              <a:gd name="connsiteX5" fmla="*/ 2554922 w 8056060"/>
              <a:gd name="connsiteY5" fmla="*/ 0 h 646331"/>
              <a:gd name="connsiteX6" fmla="*/ 3291476 w 8056060"/>
              <a:gd name="connsiteY6" fmla="*/ 0 h 646331"/>
              <a:gd name="connsiteX7" fmla="*/ 3705788 w 8056060"/>
              <a:gd name="connsiteY7" fmla="*/ 0 h 646331"/>
              <a:gd name="connsiteX8" fmla="*/ 4442342 w 8056060"/>
              <a:gd name="connsiteY8" fmla="*/ 0 h 646331"/>
              <a:gd name="connsiteX9" fmla="*/ 5178896 w 8056060"/>
              <a:gd name="connsiteY9" fmla="*/ 0 h 646331"/>
              <a:gd name="connsiteX10" fmla="*/ 5754329 w 8056060"/>
              <a:gd name="connsiteY10" fmla="*/ 0 h 646331"/>
              <a:gd name="connsiteX11" fmla="*/ 6490883 w 8056060"/>
              <a:gd name="connsiteY11" fmla="*/ 0 h 646331"/>
              <a:gd name="connsiteX12" fmla="*/ 6985755 w 8056060"/>
              <a:gd name="connsiteY12" fmla="*/ 0 h 646331"/>
              <a:gd name="connsiteX13" fmla="*/ 7480627 w 8056060"/>
              <a:gd name="connsiteY13" fmla="*/ 0 h 646331"/>
              <a:gd name="connsiteX14" fmla="*/ 8056060 w 8056060"/>
              <a:gd name="connsiteY14" fmla="*/ 0 h 646331"/>
              <a:gd name="connsiteX15" fmla="*/ 8056060 w 8056060"/>
              <a:gd name="connsiteY15" fmla="*/ 316702 h 646331"/>
              <a:gd name="connsiteX16" fmla="*/ 8056060 w 8056060"/>
              <a:gd name="connsiteY16" fmla="*/ 646331 h 646331"/>
              <a:gd name="connsiteX17" fmla="*/ 7400067 w 8056060"/>
              <a:gd name="connsiteY17" fmla="*/ 646331 h 646331"/>
              <a:gd name="connsiteX18" fmla="*/ 6824634 w 8056060"/>
              <a:gd name="connsiteY18" fmla="*/ 646331 h 646331"/>
              <a:gd name="connsiteX19" fmla="*/ 6490883 w 8056060"/>
              <a:gd name="connsiteY19" fmla="*/ 646331 h 646331"/>
              <a:gd name="connsiteX20" fmla="*/ 6076571 w 8056060"/>
              <a:gd name="connsiteY20" fmla="*/ 646331 h 646331"/>
              <a:gd name="connsiteX21" fmla="*/ 5340017 w 8056060"/>
              <a:gd name="connsiteY21" fmla="*/ 646331 h 646331"/>
              <a:gd name="connsiteX22" fmla="*/ 4764584 w 8056060"/>
              <a:gd name="connsiteY22" fmla="*/ 646331 h 646331"/>
              <a:gd name="connsiteX23" fmla="*/ 4350272 w 8056060"/>
              <a:gd name="connsiteY23" fmla="*/ 646331 h 646331"/>
              <a:gd name="connsiteX24" fmla="*/ 3774840 w 8056060"/>
              <a:gd name="connsiteY24" fmla="*/ 646331 h 646331"/>
              <a:gd name="connsiteX25" fmla="*/ 3441088 w 8056060"/>
              <a:gd name="connsiteY25" fmla="*/ 646331 h 646331"/>
              <a:gd name="connsiteX26" fmla="*/ 3107337 w 8056060"/>
              <a:gd name="connsiteY26" fmla="*/ 646331 h 646331"/>
              <a:gd name="connsiteX27" fmla="*/ 2531905 w 8056060"/>
              <a:gd name="connsiteY27" fmla="*/ 646331 h 646331"/>
              <a:gd name="connsiteX28" fmla="*/ 2117593 w 8056060"/>
              <a:gd name="connsiteY28" fmla="*/ 646331 h 646331"/>
              <a:gd name="connsiteX29" fmla="*/ 1461599 w 8056060"/>
              <a:gd name="connsiteY29" fmla="*/ 646331 h 646331"/>
              <a:gd name="connsiteX30" fmla="*/ 1047288 w 8056060"/>
              <a:gd name="connsiteY30" fmla="*/ 646331 h 646331"/>
              <a:gd name="connsiteX31" fmla="*/ 0 w 8056060"/>
              <a:gd name="connsiteY31" fmla="*/ 646331 h 646331"/>
              <a:gd name="connsiteX32" fmla="*/ 0 w 8056060"/>
              <a:gd name="connsiteY32" fmla="*/ 342555 h 646331"/>
              <a:gd name="connsiteX33" fmla="*/ 0 w 8056060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646331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56412" y="70671"/>
                  <a:pt x="8032500" y="181689"/>
                  <a:pt x="8056060" y="316702"/>
                </a:cubicBezTo>
                <a:cubicBezTo>
                  <a:pt x="8079620" y="451715"/>
                  <a:pt x="8027326" y="494030"/>
                  <a:pt x="8056060" y="646331"/>
                </a:cubicBezTo>
                <a:cubicBezTo>
                  <a:pt x="7913887" y="680355"/>
                  <a:pt x="7605701" y="567858"/>
                  <a:pt x="7400067" y="646331"/>
                </a:cubicBezTo>
                <a:cubicBezTo>
                  <a:pt x="7194433" y="724804"/>
                  <a:pt x="6982713" y="642249"/>
                  <a:pt x="6824634" y="646331"/>
                </a:cubicBezTo>
                <a:cubicBezTo>
                  <a:pt x="6666555" y="650413"/>
                  <a:pt x="6624817" y="621846"/>
                  <a:pt x="6490883" y="646331"/>
                </a:cubicBezTo>
                <a:cubicBezTo>
                  <a:pt x="6356949" y="670816"/>
                  <a:pt x="6214289" y="598763"/>
                  <a:pt x="6076571" y="646331"/>
                </a:cubicBezTo>
                <a:cubicBezTo>
                  <a:pt x="5938853" y="693899"/>
                  <a:pt x="5641311" y="560397"/>
                  <a:pt x="5340017" y="646331"/>
                </a:cubicBezTo>
                <a:cubicBezTo>
                  <a:pt x="5038723" y="732265"/>
                  <a:pt x="4941976" y="586980"/>
                  <a:pt x="4764584" y="646331"/>
                </a:cubicBezTo>
                <a:cubicBezTo>
                  <a:pt x="4587192" y="705682"/>
                  <a:pt x="4548850" y="611921"/>
                  <a:pt x="4350272" y="646331"/>
                </a:cubicBezTo>
                <a:cubicBezTo>
                  <a:pt x="4151694" y="680741"/>
                  <a:pt x="3956921" y="578175"/>
                  <a:pt x="3774840" y="646331"/>
                </a:cubicBezTo>
                <a:cubicBezTo>
                  <a:pt x="3592759" y="714487"/>
                  <a:pt x="3528342" y="621963"/>
                  <a:pt x="3441088" y="646331"/>
                </a:cubicBezTo>
                <a:cubicBezTo>
                  <a:pt x="3353834" y="670699"/>
                  <a:pt x="3191802" y="619223"/>
                  <a:pt x="3107337" y="646331"/>
                </a:cubicBezTo>
                <a:cubicBezTo>
                  <a:pt x="3022872" y="673439"/>
                  <a:pt x="2729737" y="638768"/>
                  <a:pt x="2531905" y="646331"/>
                </a:cubicBezTo>
                <a:cubicBezTo>
                  <a:pt x="2334073" y="653894"/>
                  <a:pt x="2273793" y="622033"/>
                  <a:pt x="2117593" y="646331"/>
                </a:cubicBezTo>
                <a:cubicBezTo>
                  <a:pt x="1961393" y="670629"/>
                  <a:pt x="1743710" y="607080"/>
                  <a:pt x="1461599" y="646331"/>
                </a:cubicBezTo>
                <a:cubicBezTo>
                  <a:pt x="1179488" y="685582"/>
                  <a:pt x="1217801" y="628826"/>
                  <a:pt x="1047288" y="646331"/>
                </a:cubicBezTo>
                <a:cubicBezTo>
                  <a:pt x="876775" y="663836"/>
                  <a:pt x="319680" y="525282"/>
                  <a:pt x="0" y="646331"/>
                </a:cubicBezTo>
                <a:cubicBezTo>
                  <a:pt x="-2719" y="494914"/>
                  <a:pt x="33607" y="452199"/>
                  <a:pt x="0" y="342555"/>
                </a:cubicBezTo>
                <a:cubicBezTo>
                  <a:pt x="-33607" y="232911"/>
                  <a:pt x="24960" y="995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Alqumia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Moderna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5197DC9-354F-4E89-E9E8-95076E0A8487}"/>
              </a:ext>
            </a:extLst>
          </p:cNvPr>
          <p:cNvSpPr txBox="1"/>
          <p:nvPr/>
        </p:nvSpPr>
        <p:spPr>
          <a:xfrm>
            <a:off x="5174729" y="3440143"/>
            <a:ext cx="1842542" cy="523220"/>
          </a:xfrm>
          <a:prstGeom prst="rect">
            <a:avLst/>
          </a:prstGeom>
          <a:solidFill>
            <a:srgbClr val="395C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E7E9D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Capítulo</a:t>
            </a:r>
            <a:r>
              <a:rPr lang="en-US" sz="2800" dirty="0">
                <a:solidFill>
                  <a:srgbClr val="E7E9D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III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85033DA-C6B4-25A6-5DB4-625E9B5DEAD0}"/>
              </a:ext>
            </a:extLst>
          </p:cNvPr>
          <p:cNvSpPr txBox="1"/>
          <p:nvPr/>
        </p:nvSpPr>
        <p:spPr>
          <a:xfrm>
            <a:off x="3292595" y="4918464"/>
            <a:ext cx="5606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Métodos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térmicos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para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separar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o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invisível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em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misturas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homogêneas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123666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1261511" y="684598"/>
            <a:ext cx="5540733" cy="1015663"/>
          </a:xfrm>
          <a:custGeom>
            <a:avLst/>
            <a:gdLst>
              <a:gd name="connsiteX0" fmla="*/ 0 w 5540733"/>
              <a:gd name="connsiteY0" fmla="*/ 0 h 1015663"/>
              <a:gd name="connsiteX1" fmla="*/ 498666 w 5540733"/>
              <a:gd name="connsiteY1" fmla="*/ 0 h 1015663"/>
              <a:gd name="connsiteX2" fmla="*/ 886517 w 5540733"/>
              <a:gd name="connsiteY2" fmla="*/ 0 h 1015663"/>
              <a:gd name="connsiteX3" fmla="*/ 1551405 w 5540733"/>
              <a:gd name="connsiteY3" fmla="*/ 0 h 1015663"/>
              <a:gd name="connsiteX4" fmla="*/ 2050071 w 5540733"/>
              <a:gd name="connsiteY4" fmla="*/ 0 h 1015663"/>
              <a:gd name="connsiteX5" fmla="*/ 2548737 w 5540733"/>
              <a:gd name="connsiteY5" fmla="*/ 0 h 1015663"/>
              <a:gd name="connsiteX6" fmla="*/ 3213625 w 5540733"/>
              <a:gd name="connsiteY6" fmla="*/ 0 h 1015663"/>
              <a:gd name="connsiteX7" fmla="*/ 3656884 w 5540733"/>
              <a:gd name="connsiteY7" fmla="*/ 0 h 1015663"/>
              <a:gd name="connsiteX8" fmla="*/ 4321772 w 5540733"/>
              <a:gd name="connsiteY8" fmla="*/ 0 h 1015663"/>
              <a:gd name="connsiteX9" fmla="*/ 4986660 w 5540733"/>
              <a:gd name="connsiteY9" fmla="*/ 0 h 1015663"/>
              <a:gd name="connsiteX10" fmla="*/ 5540733 w 5540733"/>
              <a:gd name="connsiteY10" fmla="*/ 0 h 1015663"/>
              <a:gd name="connsiteX11" fmla="*/ 5540733 w 5540733"/>
              <a:gd name="connsiteY11" fmla="*/ 528145 h 1015663"/>
              <a:gd name="connsiteX12" fmla="*/ 5540733 w 5540733"/>
              <a:gd name="connsiteY12" fmla="*/ 1015663 h 1015663"/>
              <a:gd name="connsiteX13" fmla="*/ 5152882 w 5540733"/>
              <a:gd name="connsiteY13" fmla="*/ 1015663 h 1015663"/>
              <a:gd name="connsiteX14" fmla="*/ 4487994 w 5540733"/>
              <a:gd name="connsiteY14" fmla="*/ 1015663 h 1015663"/>
              <a:gd name="connsiteX15" fmla="*/ 4044735 w 5540733"/>
              <a:gd name="connsiteY15" fmla="*/ 1015663 h 1015663"/>
              <a:gd name="connsiteX16" fmla="*/ 3490662 w 5540733"/>
              <a:gd name="connsiteY16" fmla="*/ 1015663 h 1015663"/>
              <a:gd name="connsiteX17" fmla="*/ 2825774 w 5540733"/>
              <a:gd name="connsiteY17" fmla="*/ 1015663 h 1015663"/>
              <a:gd name="connsiteX18" fmla="*/ 2271701 w 5540733"/>
              <a:gd name="connsiteY18" fmla="*/ 1015663 h 1015663"/>
              <a:gd name="connsiteX19" fmla="*/ 1883849 w 5540733"/>
              <a:gd name="connsiteY19" fmla="*/ 1015663 h 1015663"/>
              <a:gd name="connsiteX20" fmla="*/ 1440591 w 5540733"/>
              <a:gd name="connsiteY20" fmla="*/ 1015663 h 1015663"/>
              <a:gd name="connsiteX21" fmla="*/ 775703 w 5540733"/>
              <a:gd name="connsiteY21" fmla="*/ 1015663 h 1015663"/>
              <a:gd name="connsiteX22" fmla="*/ 0 w 5540733"/>
              <a:gd name="connsiteY22" fmla="*/ 1015663 h 1015663"/>
              <a:gd name="connsiteX23" fmla="*/ 0 w 5540733"/>
              <a:gd name="connsiteY23" fmla="*/ 528145 h 1015663"/>
              <a:gd name="connsiteX24" fmla="*/ 0 w 5540733"/>
              <a:gd name="connsiteY2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40733" h="1015663" extrusionOk="0">
                <a:moveTo>
                  <a:pt x="0" y="0"/>
                </a:moveTo>
                <a:cubicBezTo>
                  <a:pt x="177706" y="-14596"/>
                  <a:pt x="363491" y="47632"/>
                  <a:pt x="498666" y="0"/>
                </a:cubicBezTo>
                <a:cubicBezTo>
                  <a:pt x="633841" y="-47632"/>
                  <a:pt x="710678" y="21618"/>
                  <a:pt x="886517" y="0"/>
                </a:cubicBezTo>
                <a:cubicBezTo>
                  <a:pt x="1062356" y="-21618"/>
                  <a:pt x="1221533" y="42293"/>
                  <a:pt x="1551405" y="0"/>
                </a:cubicBezTo>
                <a:cubicBezTo>
                  <a:pt x="1881277" y="-42293"/>
                  <a:pt x="1914462" y="38307"/>
                  <a:pt x="2050071" y="0"/>
                </a:cubicBezTo>
                <a:cubicBezTo>
                  <a:pt x="2185680" y="-38307"/>
                  <a:pt x="2352262" y="26616"/>
                  <a:pt x="2548737" y="0"/>
                </a:cubicBezTo>
                <a:cubicBezTo>
                  <a:pt x="2745212" y="-26616"/>
                  <a:pt x="2961364" y="26731"/>
                  <a:pt x="3213625" y="0"/>
                </a:cubicBezTo>
                <a:cubicBezTo>
                  <a:pt x="3465886" y="-26731"/>
                  <a:pt x="3449172" y="10705"/>
                  <a:pt x="3656884" y="0"/>
                </a:cubicBezTo>
                <a:cubicBezTo>
                  <a:pt x="3864596" y="-10705"/>
                  <a:pt x="4132610" y="17907"/>
                  <a:pt x="4321772" y="0"/>
                </a:cubicBezTo>
                <a:cubicBezTo>
                  <a:pt x="4510934" y="-17907"/>
                  <a:pt x="4712258" y="700"/>
                  <a:pt x="4986660" y="0"/>
                </a:cubicBezTo>
                <a:cubicBezTo>
                  <a:pt x="5261062" y="-700"/>
                  <a:pt x="5290665" y="32902"/>
                  <a:pt x="5540733" y="0"/>
                </a:cubicBezTo>
                <a:cubicBezTo>
                  <a:pt x="5553668" y="246532"/>
                  <a:pt x="5538866" y="272429"/>
                  <a:pt x="5540733" y="528145"/>
                </a:cubicBezTo>
                <a:cubicBezTo>
                  <a:pt x="5542600" y="783862"/>
                  <a:pt x="5485345" y="822010"/>
                  <a:pt x="5540733" y="1015663"/>
                </a:cubicBezTo>
                <a:cubicBezTo>
                  <a:pt x="5393104" y="1023236"/>
                  <a:pt x="5315065" y="994058"/>
                  <a:pt x="5152882" y="1015663"/>
                </a:cubicBezTo>
                <a:cubicBezTo>
                  <a:pt x="4990699" y="1037268"/>
                  <a:pt x="4783121" y="960687"/>
                  <a:pt x="4487994" y="1015663"/>
                </a:cubicBezTo>
                <a:cubicBezTo>
                  <a:pt x="4192867" y="1070639"/>
                  <a:pt x="4202324" y="976249"/>
                  <a:pt x="4044735" y="1015663"/>
                </a:cubicBezTo>
                <a:cubicBezTo>
                  <a:pt x="3887146" y="1055077"/>
                  <a:pt x="3709757" y="1005398"/>
                  <a:pt x="3490662" y="1015663"/>
                </a:cubicBezTo>
                <a:cubicBezTo>
                  <a:pt x="3271567" y="1025928"/>
                  <a:pt x="3046768" y="999200"/>
                  <a:pt x="2825774" y="1015663"/>
                </a:cubicBezTo>
                <a:cubicBezTo>
                  <a:pt x="2604780" y="1032126"/>
                  <a:pt x="2442573" y="979043"/>
                  <a:pt x="2271701" y="1015663"/>
                </a:cubicBezTo>
                <a:cubicBezTo>
                  <a:pt x="2100829" y="1052283"/>
                  <a:pt x="2074001" y="1015333"/>
                  <a:pt x="1883849" y="1015663"/>
                </a:cubicBezTo>
                <a:cubicBezTo>
                  <a:pt x="1693697" y="1015993"/>
                  <a:pt x="1598010" y="1012532"/>
                  <a:pt x="1440591" y="1015663"/>
                </a:cubicBezTo>
                <a:cubicBezTo>
                  <a:pt x="1283172" y="1018794"/>
                  <a:pt x="984331" y="957716"/>
                  <a:pt x="775703" y="1015663"/>
                </a:cubicBezTo>
                <a:cubicBezTo>
                  <a:pt x="567075" y="1073610"/>
                  <a:pt x="313422" y="942051"/>
                  <a:pt x="0" y="1015663"/>
                </a:cubicBezTo>
                <a:cubicBezTo>
                  <a:pt x="-57930" y="798795"/>
                  <a:pt x="4000" y="685731"/>
                  <a:pt x="0" y="528145"/>
                </a:cubicBezTo>
                <a:cubicBezTo>
                  <a:pt x="-4000" y="370559"/>
                  <a:pt x="16907" y="23009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Recuperando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Sólido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Evaporação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6406540" y="1716923"/>
            <a:ext cx="420942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Separação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 de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mistura</a:t>
            </a:r>
            <a:endParaRPr lang="en-US" sz="2400" dirty="0">
              <a:solidFill>
                <a:srgbClr val="16130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Extra-Bold"/>
            </a:endParaRPr>
          </a:p>
          <a:p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Homogênea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 (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Sólido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dissolvido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em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liquido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-Bold"/>
              </a:rPr>
              <a:t>)</a:t>
            </a:r>
            <a:r>
              <a:rPr lang="en-US" sz="2400" dirty="0">
                <a:solidFill>
                  <a:srgbClr val="1C161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  <a:p>
            <a:endParaRPr lang="en-US" sz="2400" dirty="0">
              <a:solidFill>
                <a:srgbClr val="1C161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  <a:p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A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fase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líquida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evapora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e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éperdida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para a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atmosfera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.</a:t>
            </a:r>
          </a:p>
          <a:p>
            <a:endParaRPr lang="en-US" sz="2400" dirty="0">
              <a:solidFill>
                <a:srgbClr val="16130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Quicksand"/>
            </a:endParaRPr>
          </a:p>
          <a:p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O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objetivo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é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obter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a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fase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sólida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.</a:t>
            </a:r>
          </a:p>
          <a:p>
            <a:endParaRPr lang="en-US" sz="2400" dirty="0">
              <a:solidFill>
                <a:srgbClr val="16130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Quicksand"/>
            </a:endParaRPr>
          </a:p>
          <a:p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Exemplo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: Salinas (Sal de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cozinha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a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partir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da </a:t>
            </a:r>
            <a:r>
              <a:rPr lang="en-US" sz="2400" dirty="0" err="1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água</a:t>
            </a:r>
            <a:r>
              <a:rPr lang="en-US" sz="2400" dirty="0">
                <a:solidFill>
                  <a:srgbClr val="16130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rPr>
              <a:t> do mar).</a:t>
            </a:r>
          </a:p>
        </p:txBody>
      </p:sp>
      <p:pic>
        <p:nvPicPr>
          <p:cNvPr id="4" name="Imagem 3" descr="Uma imagem contendo metal, edifício, mesa, janela&#10;&#10;O conteúdo gerado por IA pode estar incorreto.">
            <a:extLst>
              <a:ext uri="{FF2B5EF4-FFF2-40B4-BE49-F238E27FC236}">
                <a16:creationId xmlns:a16="http://schemas.microsoft.com/office/drawing/2014/main" id="{84D2BB8C-95FB-7C39-FBD6-29962A224E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52" y="2100568"/>
            <a:ext cx="5850879" cy="39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3852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1261511" y="684598"/>
            <a:ext cx="5540733" cy="1015663"/>
          </a:xfrm>
          <a:custGeom>
            <a:avLst/>
            <a:gdLst>
              <a:gd name="connsiteX0" fmla="*/ 0 w 5540733"/>
              <a:gd name="connsiteY0" fmla="*/ 0 h 1015663"/>
              <a:gd name="connsiteX1" fmla="*/ 498666 w 5540733"/>
              <a:gd name="connsiteY1" fmla="*/ 0 h 1015663"/>
              <a:gd name="connsiteX2" fmla="*/ 886517 w 5540733"/>
              <a:gd name="connsiteY2" fmla="*/ 0 h 1015663"/>
              <a:gd name="connsiteX3" fmla="*/ 1551405 w 5540733"/>
              <a:gd name="connsiteY3" fmla="*/ 0 h 1015663"/>
              <a:gd name="connsiteX4" fmla="*/ 2050071 w 5540733"/>
              <a:gd name="connsiteY4" fmla="*/ 0 h 1015663"/>
              <a:gd name="connsiteX5" fmla="*/ 2548737 w 5540733"/>
              <a:gd name="connsiteY5" fmla="*/ 0 h 1015663"/>
              <a:gd name="connsiteX6" fmla="*/ 3213625 w 5540733"/>
              <a:gd name="connsiteY6" fmla="*/ 0 h 1015663"/>
              <a:gd name="connsiteX7" fmla="*/ 3656884 w 5540733"/>
              <a:gd name="connsiteY7" fmla="*/ 0 h 1015663"/>
              <a:gd name="connsiteX8" fmla="*/ 4321772 w 5540733"/>
              <a:gd name="connsiteY8" fmla="*/ 0 h 1015663"/>
              <a:gd name="connsiteX9" fmla="*/ 4986660 w 5540733"/>
              <a:gd name="connsiteY9" fmla="*/ 0 h 1015663"/>
              <a:gd name="connsiteX10" fmla="*/ 5540733 w 5540733"/>
              <a:gd name="connsiteY10" fmla="*/ 0 h 1015663"/>
              <a:gd name="connsiteX11" fmla="*/ 5540733 w 5540733"/>
              <a:gd name="connsiteY11" fmla="*/ 528145 h 1015663"/>
              <a:gd name="connsiteX12" fmla="*/ 5540733 w 5540733"/>
              <a:gd name="connsiteY12" fmla="*/ 1015663 h 1015663"/>
              <a:gd name="connsiteX13" fmla="*/ 5152882 w 5540733"/>
              <a:gd name="connsiteY13" fmla="*/ 1015663 h 1015663"/>
              <a:gd name="connsiteX14" fmla="*/ 4487994 w 5540733"/>
              <a:gd name="connsiteY14" fmla="*/ 1015663 h 1015663"/>
              <a:gd name="connsiteX15" fmla="*/ 4044735 w 5540733"/>
              <a:gd name="connsiteY15" fmla="*/ 1015663 h 1015663"/>
              <a:gd name="connsiteX16" fmla="*/ 3490662 w 5540733"/>
              <a:gd name="connsiteY16" fmla="*/ 1015663 h 1015663"/>
              <a:gd name="connsiteX17" fmla="*/ 2825774 w 5540733"/>
              <a:gd name="connsiteY17" fmla="*/ 1015663 h 1015663"/>
              <a:gd name="connsiteX18" fmla="*/ 2271701 w 5540733"/>
              <a:gd name="connsiteY18" fmla="*/ 1015663 h 1015663"/>
              <a:gd name="connsiteX19" fmla="*/ 1883849 w 5540733"/>
              <a:gd name="connsiteY19" fmla="*/ 1015663 h 1015663"/>
              <a:gd name="connsiteX20" fmla="*/ 1440591 w 5540733"/>
              <a:gd name="connsiteY20" fmla="*/ 1015663 h 1015663"/>
              <a:gd name="connsiteX21" fmla="*/ 775703 w 5540733"/>
              <a:gd name="connsiteY21" fmla="*/ 1015663 h 1015663"/>
              <a:gd name="connsiteX22" fmla="*/ 0 w 5540733"/>
              <a:gd name="connsiteY22" fmla="*/ 1015663 h 1015663"/>
              <a:gd name="connsiteX23" fmla="*/ 0 w 5540733"/>
              <a:gd name="connsiteY23" fmla="*/ 528145 h 1015663"/>
              <a:gd name="connsiteX24" fmla="*/ 0 w 5540733"/>
              <a:gd name="connsiteY2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40733" h="1015663" extrusionOk="0">
                <a:moveTo>
                  <a:pt x="0" y="0"/>
                </a:moveTo>
                <a:cubicBezTo>
                  <a:pt x="177706" y="-14596"/>
                  <a:pt x="363491" y="47632"/>
                  <a:pt x="498666" y="0"/>
                </a:cubicBezTo>
                <a:cubicBezTo>
                  <a:pt x="633841" y="-47632"/>
                  <a:pt x="710678" y="21618"/>
                  <a:pt x="886517" y="0"/>
                </a:cubicBezTo>
                <a:cubicBezTo>
                  <a:pt x="1062356" y="-21618"/>
                  <a:pt x="1221533" y="42293"/>
                  <a:pt x="1551405" y="0"/>
                </a:cubicBezTo>
                <a:cubicBezTo>
                  <a:pt x="1881277" y="-42293"/>
                  <a:pt x="1914462" y="38307"/>
                  <a:pt x="2050071" y="0"/>
                </a:cubicBezTo>
                <a:cubicBezTo>
                  <a:pt x="2185680" y="-38307"/>
                  <a:pt x="2352262" y="26616"/>
                  <a:pt x="2548737" y="0"/>
                </a:cubicBezTo>
                <a:cubicBezTo>
                  <a:pt x="2745212" y="-26616"/>
                  <a:pt x="2961364" y="26731"/>
                  <a:pt x="3213625" y="0"/>
                </a:cubicBezTo>
                <a:cubicBezTo>
                  <a:pt x="3465886" y="-26731"/>
                  <a:pt x="3449172" y="10705"/>
                  <a:pt x="3656884" y="0"/>
                </a:cubicBezTo>
                <a:cubicBezTo>
                  <a:pt x="3864596" y="-10705"/>
                  <a:pt x="4132610" y="17907"/>
                  <a:pt x="4321772" y="0"/>
                </a:cubicBezTo>
                <a:cubicBezTo>
                  <a:pt x="4510934" y="-17907"/>
                  <a:pt x="4712258" y="700"/>
                  <a:pt x="4986660" y="0"/>
                </a:cubicBezTo>
                <a:cubicBezTo>
                  <a:pt x="5261062" y="-700"/>
                  <a:pt x="5290665" y="32902"/>
                  <a:pt x="5540733" y="0"/>
                </a:cubicBezTo>
                <a:cubicBezTo>
                  <a:pt x="5553668" y="246532"/>
                  <a:pt x="5538866" y="272429"/>
                  <a:pt x="5540733" y="528145"/>
                </a:cubicBezTo>
                <a:cubicBezTo>
                  <a:pt x="5542600" y="783862"/>
                  <a:pt x="5485345" y="822010"/>
                  <a:pt x="5540733" y="1015663"/>
                </a:cubicBezTo>
                <a:cubicBezTo>
                  <a:pt x="5393104" y="1023236"/>
                  <a:pt x="5315065" y="994058"/>
                  <a:pt x="5152882" y="1015663"/>
                </a:cubicBezTo>
                <a:cubicBezTo>
                  <a:pt x="4990699" y="1037268"/>
                  <a:pt x="4783121" y="960687"/>
                  <a:pt x="4487994" y="1015663"/>
                </a:cubicBezTo>
                <a:cubicBezTo>
                  <a:pt x="4192867" y="1070639"/>
                  <a:pt x="4202324" y="976249"/>
                  <a:pt x="4044735" y="1015663"/>
                </a:cubicBezTo>
                <a:cubicBezTo>
                  <a:pt x="3887146" y="1055077"/>
                  <a:pt x="3709757" y="1005398"/>
                  <a:pt x="3490662" y="1015663"/>
                </a:cubicBezTo>
                <a:cubicBezTo>
                  <a:pt x="3271567" y="1025928"/>
                  <a:pt x="3046768" y="999200"/>
                  <a:pt x="2825774" y="1015663"/>
                </a:cubicBezTo>
                <a:cubicBezTo>
                  <a:pt x="2604780" y="1032126"/>
                  <a:pt x="2442573" y="979043"/>
                  <a:pt x="2271701" y="1015663"/>
                </a:cubicBezTo>
                <a:cubicBezTo>
                  <a:pt x="2100829" y="1052283"/>
                  <a:pt x="2074001" y="1015333"/>
                  <a:pt x="1883849" y="1015663"/>
                </a:cubicBezTo>
                <a:cubicBezTo>
                  <a:pt x="1693697" y="1015993"/>
                  <a:pt x="1598010" y="1012532"/>
                  <a:pt x="1440591" y="1015663"/>
                </a:cubicBezTo>
                <a:cubicBezTo>
                  <a:pt x="1283172" y="1018794"/>
                  <a:pt x="984331" y="957716"/>
                  <a:pt x="775703" y="1015663"/>
                </a:cubicBezTo>
                <a:cubicBezTo>
                  <a:pt x="567075" y="1073610"/>
                  <a:pt x="313422" y="942051"/>
                  <a:pt x="0" y="1015663"/>
                </a:cubicBezTo>
                <a:cubicBezTo>
                  <a:pt x="-57930" y="798795"/>
                  <a:pt x="4000" y="685731"/>
                  <a:pt x="0" y="528145"/>
                </a:cubicBezTo>
                <a:cubicBezTo>
                  <a:pt x="-4000" y="370559"/>
                  <a:pt x="16907" y="23009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Recuperando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Líquido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Destilação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Simples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6373088" y="2109384"/>
            <a:ext cx="41982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Separa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Sólido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dissolvido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em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Líquido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(Ex: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Água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com Sal).</a:t>
            </a:r>
          </a:p>
          <a:p>
            <a:endParaRPr lang="en-US" sz="2400" dirty="0">
              <a:solidFill>
                <a:srgbClr val="1D191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ollektif"/>
            </a:endParaRPr>
          </a:p>
          <a:p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Diferente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da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evaporação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, o</a:t>
            </a:r>
          </a:p>
          <a:p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objetivo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é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recuperar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o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solvente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.</a:t>
            </a:r>
          </a:p>
          <a:p>
            <a:endParaRPr lang="en-US" sz="2400" dirty="0">
              <a:solidFill>
                <a:srgbClr val="1D191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ollektif"/>
            </a:endParaRPr>
          </a:p>
          <a:p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O vapor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passa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pelo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condensador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e volta </a:t>
            </a:r>
          </a:p>
          <a:p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ao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estado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 </a:t>
            </a:r>
            <a:r>
              <a:rPr lang="en-US" sz="2400" dirty="0" err="1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liquido</a:t>
            </a:r>
            <a:r>
              <a:rPr lang="en-US" sz="2400" dirty="0">
                <a:solidFill>
                  <a:srgbClr val="1D19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Kollektif"/>
              </a:rPr>
              <a:t>.</a:t>
            </a:r>
          </a:p>
        </p:txBody>
      </p:sp>
      <p:pic>
        <p:nvPicPr>
          <p:cNvPr id="2" name="Imagem 1" descr="Tela de jogo de vídeo game&#10;&#10;O conteúdo gerado por IA pode estar incorreto.">
            <a:extLst>
              <a:ext uri="{FF2B5EF4-FFF2-40B4-BE49-F238E27FC236}">
                <a16:creationId xmlns:a16="http://schemas.microsoft.com/office/drawing/2014/main" id="{ECE9ADDD-6FE5-3E29-ADCD-7E02B93C3B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56" y="2111407"/>
            <a:ext cx="5419493" cy="361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3616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1261511" y="684598"/>
            <a:ext cx="5540733" cy="1015663"/>
          </a:xfrm>
          <a:custGeom>
            <a:avLst/>
            <a:gdLst>
              <a:gd name="connsiteX0" fmla="*/ 0 w 5540733"/>
              <a:gd name="connsiteY0" fmla="*/ 0 h 1015663"/>
              <a:gd name="connsiteX1" fmla="*/ 498666 w 5540733"/>
              <a:gd name="connsiteY1" fmla="*/ 0 h 1015663"/>
              <a:gd name="connsiteX2" fmla="*/ 886517 w 5540733"/>
              <a:gd name="connsiteY2" fmla="*/ 0 h 1015663"/>
              <a:gd name="connsiteX3" fmla="*/ 1551405 w 5540733"/>
              <a:gd name="connsiteY3" fmla="*/ 0 h 1015663"/>
              <a:gd name="connsiteX4" fmla="*/ 2050071 w 5540733"/>
              <a:gd name="connsiteY4" fmla="*/ 0 h 1015663"/>
              <a:gd name="connsiteX5" fmla="*/ 2548737 w 5540733"/>
              <a:gd name="connsiteY5" fmla="*/ 0 h 1015663"/>
              <a:gd name="connsiteX6" fmla="*/ 3213625 w 5540733"/>
              <a:gd name="connsiteY6" fmla="*/ 0 h 1015663"/>
              <a:gd name="connsiteX7" fmla="*/ 3656884 w 5540733"/>
              <a:gd name="connsiteY7" fmla="*/ 0 h 1015663"/>
              <a:gd name="connsiteX8" fmla="*/ 4321772 w 5540733"/>
              <a:gd name="connsiteY8" fmla="*/ 0 h 1015663"/>
              <a:gd name="connsiteX9" fmla="*/ 4986660 w 5540733"/>
              <a:gd name="connsiteY9" fmla="*/ 0 h 1015663"/>
              <a:gd name="connsiteX10" fmla="*/ 5540733 w 5540733"/>
              <a:gd name="connsiteY10" fmla="*/ 0 h 1015663"/>
              <a:gd name="connsiteX11" fmla="*/ 5540733 w 5540733"/>
              <a:gd name="connsiteY11" fmla="*/ 528145 h 1015663"/>
              <a:gd name="connsiteX12" fmla="*/ 5540733 w 5540733"/>
              <a:gd name="connsiteY12" fmla="*/ 1015663 h 1015663"/>
              <a:gd name="connsiteX13" fmla="*/ 5152882 w 5540733"/>
              <a:gd name="connsiteY13" fmla="*/ 1015663 h 1015663"/>
              <a:gd name="connsiteX14" fmla="*/ 4487994 w 5540733"/>
              <a:gd name="connsiteY14" fmla="*/ 1015663 h 1015663"/>
              <a:gd name="connsiteX15" fmla="*/ 4044735 w 5540733"/>
              <a:gd name="connsiteY15" fmla="*/ 1015663 h 1015663"/>
              <a:gd name="connsiteX16" fmla="*/ 3490662 w 5540733"/>
              <a:gd name="connsiteY16" fmla="*/ 1015663 h 1015663"/>
              <a:gd name="connsiteX17" fmla="*/ 2825774 w 5540733"/>
              <a:gd name="connsiteY17" fmla="*/ 1015663 h 1015663"/>
              <a:gd name="connsiteX18" fmla="*/ 2271701 w 5540733"/>
              <a:gd name="connsiteY18" fmla="*/ 1015663 h 1015663"/>
              <a:gd name="connsiteX19" fmla="*/ 1883849 w 5540733"/>
              <a:gd name="connsiteY19" fmla="*/ 1015663 h 1015663"/>
              <a:gd name="connsiteX20" fmla="*/ 1440591 w 5540733"/>
              <a:gd name="connsiteY20" fmla="*/ 1015663 h 1015663"/>
              <a:gd name="connsiteX21" fmla="*/ 775703 w 5540733"/>
              <a:gd name="connsiteY21" fmla="*/ 1015663 h 1015663"/>
              <a:gd name="connsiteX22" fmla="*/ 0 w 5540733"/>
              <a:gd name="connsiteY22" fmla="*/ 1015663 h 1015663"/>
              <a:gd name="connsiteX23" fmla="*/ 0 w 5540733"/>
              <a:gd name="connsiteY23" fmla="*/ 528145 h 1015663"/>
              <a:gd name="connsiteX24" fmla="*/ 0 w 5540733"/>
              <a:gd name="connsiteY2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40733" h="1015663" extrusionOk="0">
                <a:moveTo>
                  <a:pt x="0" y="0"/>
                </a:moveTo>
                <a:cubicBezTo>
                  <a:pt x="177706" y="-14596"/>
                  <a:pt x="363491" y="47632"/>
                  <a:pt x="498666" y="0"/>
                </a:cubicBezTo>
                <a:cubicBezTo>
                  <a:pt x="633841" y="-47632"/>
                  <a:pt x="710678" y="21618"/>
                  <a:pt x="886517" y="0"/>
                </a:cubicBezTo>
                <a:cubicBezTo>
                  <a:pt x="1062356" y="-21618"/>
                  <a:pt x="1221533" y="42293"/>
                  <a:pt x="1551405" y="0"/>
                </a:cubicBezTo>
                <a:cubicBezTo>
                  <a:pt x="1881277" y="-42293"/>
                  <a:pt x="1914462" y="38307"/>
                  <a:pt x="2050071" y="0"/>
                </a:cubicBezTo>
                <a:cubicBezTo>
                  <a:pt x="2185680" y="-38307"/>
                  <a:pt x="2352262" y="26616"/>
                  <a:pt x="2548737" y="0"/>
                </a:cubicBezTo>
                <a:cubicBezTo>
                  <a:pt x="2745212" y="-26616"/>
                  <a:pt x="2961364" y="26731"/>
                  <a:pt x="3213625" y="0"/>
                </a:cubicBezTo>
                <a:cubicBezTo>
                  <a:pt x="3465886" y="-26731"/>
                  <a:pt x="3449172" y="10705"/>
                  <a:pt x="3656884" y="0"/>
                </a:cubicBezTo>
                <a:cubicBezTo>
                  <a:pt x="3864596" y="-10705"/>
                  <a:pt x="4132610" y="17907"/>
                  <a:pt x="4321772" y="0"/>
                </a:cubicBezTo>
                <a:cubicBezTo>
                  <a:pt x="4510934" y="-17907"/>
                  <a:pt x="4712258" y="700"/>
                  <a:pt x="4986660" y="0"/>
                </a:cubicBezTo>
                <a:cubicBezTo>
                  <a:pt x="5261062" y="-700"/>
                  <a:pt x="5290665" y="32902"/>
                  <a:pt x="5540733" y="0"/>
                </a:cubicBezTo>
                <a:cubicBezTo>
                  <a:pt x="5553668" y="246532"/>
                  <a:pt x="5538866" y="272429"/>
                  <a:pt x="5540733" y="528145"/>
                </a:cubicBezTo>
                <a:cubicBezTo>
                  <a:pt x="5542600" y="783862"/>
                  <a:pt x="5485345" y="822010"/>
                  <a:pt x="5540733" y="1015663"/>
                </a:cubicBezTo>
                <a:cubicBezTo>
                  <a:pt x="5393104" y="1023236"/>
                  <a:pt x="5315065" y="994058"/>
                  <a:pt x="5152882" y="1015663"/>
                </a:cubicBezTo>
                <a:cubicBezTo>
                  <a:pt x="4990699" y="1037268"/>
                  <a:pt x="4783121" y="960687"/>
                  <a:pt x="4487994" y="1015663"/>
                </a:cubicBezTo>
                <a:cubicBezTo>
                  <a:pt x="4192867" y="1070639"/>
                  <a:pt x="4202324" y="976249"/>
                  <a:pt x="4044735" y="1015663"/>
                </a:cubicBezTo>
                <a:cubicBezTo>
                  <a:pt x="3887146" y="1055077"/>
                  <a:pt x="3709757" y="1005398"/>
                  <a:pt x="3490662" y="1015663"/>
                </a:cubicBezTo>
                <a:cubicBezTo>
                  <a:pt x="3271567" y="1025928"/>
                  <a:pt x="3046768" y="999200"/>
                  <a:pt x="2825774" y="1015663"/>
                </a:cubicBezTo>
                <a:cubicBezTo>
                  <a:pt x="2604780" y="1032126"/>
                  <a:pt x="2442573" y="979043"/>
                  <a:pt x="2271701" y="1015663"/>
                </a:cubicBezTo>
                <a:cubicBezTo>
                  <a:pt x="2100829" y="1052283"/>
                  <a:pt x="2074001" y="1015333"/>
                  <a:pt x="1883849" y="1015663"/>
                </a:cubicBezTo>
                <a:cubicBezTo>
                  <a:pt x="1693697" y="1015993"/>
                  <a:pt x="1598010" y="1012532"/>
                  <a:pt x="1440591" y="1015663"/>
                </a:cubicBezTo>
                <a:cubicBezTo>
                  <a:pt x="1283172" y="1018794"/>
                  <a:pt x="984331" y="957716"/>
                  <a:pt x="775703" y="1015663"/>
                </a:cubicBezTo>
                <a:cubicBezTo>
                  <a:pt x="567075" y="1073610"/>
                  <a:pt x="313422" y="942051"/>
                  <a:pt x="0" y="1015663"/>
                </a:cubicBezTo>
                <a:cubicBezTo>
                  <a:pt x="-57930" y="798795"/>
                  <a:pt x="4000" y="685731"/>
                  <a:pt x="0" y="528145"/>
                </a:cubicBezTo>
                <a:cubicBezTo>
                  <a:pt x="-4000" y="370559"/>
                  <a:pt x="16907" y="23009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Refinaria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Molecular</a:t>
            </a: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Destilação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Fracionada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4581406" y="2268973"/>
            <a:ext cx="53063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Separação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de Mistura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Líquido-Líquido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(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miscíveis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).</a:t>
            </a:r>
            <a:endParaRPr lang="en-US" sz="2400" dirty="0">
              <a:solidFill>
                <a:srgbClr val="1D191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Kollektif"/>
            </a:endParaRPr>
          </a:p>
          <a:p>
            <a:endParaRPr lang="en-US" sz="2400" dirty="0">
              <a:solidFill>
                <a:srgbClr val="14110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  <a:p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Baseada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nos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diferentes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Pontos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de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Ebulição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.</a:t>
            </a:r>
          </a:p>
          <a:p>
            <a:endParaRPr lang="en-US" sz="2400" dirty="0">
              <a:solidFill>
                <a:srgbClr val="14110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  <a:p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Utiliza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a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Coluna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de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Fracionamento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.</a:t>
            </a:r>
          </a:p>
          <a:p>
            <a:endParaRPr lang="en-US" sz="2400" dirty="0">
              <a:solidFill>
                <a:srgbClr val="14110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  <a:p>
            <a:r>
              <a:rPr lang="en-US" sz="2400" b="1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Aplicação</a:t>
            </a:r>
            <a:r>
              <a:rPr lang="en-US" sz="2400" b="1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Vital: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Refino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de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Petróleo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.</a:t>
            </a:r>
          </a:p>
        </p:txBody>
      </p:sp>
      <p:pic>
        <p:nvPicPr>
          <p:cNvPr id="8" name="Imagem 7" descr="Diagrama&#10;&#10;O conteúdo gerado por IA pode estar incorreto.">
            <a:extLst>
              <a:ext uri="{FF2B5EF4-FFF2-40B4-BE49-F238E27FC236}">
                <a16:creationId xmlns:a16="http://schemas.microsoft.com/office/drawing/2014/main" id="{AEEC32D1-FBD2-6C8A-FA5E-858F8C923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511" y="2013998"/>
            <a:ext cx="2772936" cy="4159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666297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1261511" y="684598"/>
            <a:ext cx="5540733" cy="1015663"/>
          </a:xfrm>
          <a:custGeom>
            <a:avLst/>
            <a:gdLst>
              <a:gd name="connsiteX0" fmla="*/ 0 w 5540733"/>
              <a:gd name="connsiteY0" fmla="*/ 0 h 1015663"/>
              <a:gd name="connsiteX1" fmla="*/ 498666 w 5540733"/>
              <a:gd name="connsiteY1" fmla="*/ 0 h 1015663"/>
              <a:gd name="connsiteX2" fmla="*/ 886517 w 5540733"/>
              <a:gd name="connsiteY2" fmla="*/ 0 h 1015663"/>
              <a:gd name="connsiteX3" fmla="*/ 1551405 w 5540733"/>
              <a:gd name="connsiteY3" fmla="*/ 0 h 1015663"/>
              <a:gd name="connsiteX4" fmla="*/ 2050071 w 5540733"/>
              <a:gd name="connsiteY4" fmla="*/ 0 h 1015663"/>
              <a:gd name="connsiteX5" fmla="*/ 2548737 w 5540733"/>
              <a:gd name="connsiteY5" fmla="*/ 0 h 1015663"/>
              <a:gd name="connsiteX6" fmla="*/ 3213625 w 5540733"/>
              <a:gd name="connsiteY6" fmla="*/ 0 h 1015663"/>
              <a:gd name="connsiteX7" fmla="*/ 3656884 w 5540733"/>
              <a:gd name="connsiteY7" fmla="*/ 0 h 1015663"/>
              <a:gd name="connsiteX8" fmla="*/ 4321772 w 5540733"/>
              <a:gd name="connsiteY8" fmla="*/ 0 h 1015663"/>
              <a:gd name="connsiteX9" fmla="*/ 4986660 w 5540733"/>
              <a:gd name="connsiteY9" fmla="*/ 0 h 1015663"/>
              <a:gd name="connsiteX10" fmla="*/ 5540733 w 5540733"/>
              <a:gd name="connsiteY10" fmla="*/ 0 h 1015663"/>
              <a:gd name="connsiteX11" fmla="*/ 5540733 w 5540733"/>
              <a:gd name="connsiteY11" fmla="*/ 528145 h 1015663"/>
              <a:gd name="connsiteX12" fmla="*/ 5540733 w 5540733"/>
              <a:gd name="connsiteY12" fmla="*/ 1015663 h 1015663"/>
              <a:gd name="connsiteX13" fmla="*/ 5152882 w 5540733"/>
              <a:gd name="connsiteY13" fmla="*/ 1015663 h 1015663"/>
              <a:gd name="connsiteX14" fmla="*/ 4487994 w 5540733"/>
              <a:gd name="connsiteY14" fmla="*/ 1015663 h 1015663"/>
              <a:gd name="connsiteX15" fmla="*/ 4044735 w 5540733"/>
              <a:gd name="connsiteY15" fmla="*/ 1015663 h 1015663"/>
              <a:gd name="connsiteX16" fmla="*/ 3490662 w 5540733"/>
              <a:gd name="connsiteY16" fmla="*/ 1015663 h 1015663"/>
              <a:gd name="connsiteX17" fmla="*/ 2825774 w 5540733"/>
              <a:gd name="connsiteY17" fmla="*/ 1015663 h 1015663"/>
              <a:gd name="connsiteX18" fmla="*/ 2271701 w 5540733"/>
              <a:gd name="connsiteY18" fmla="*/ 1015663 h 1015663"/>
              <a:gd name="connsiteX19" fmla="*/ 1883849 w 5540733"/>
              <a:gd name="connsiteY19" fmla="*/ 1015663 h 1015663"/>
              <a:gd name="connsiteX20" fmla="*/ 1440591 w 5540733"/>
              <a:gd name="connsiteY20" fmla="*/ 1015663 h 1015663"/>
              <a:gd name="connsiteX21" fmla="*/ 775703 w 5540733"/>
              <a:gd name="connsiteY21" fmla="*/ 1015663 h 1015663"/>
              <a:gd name="connsiteX22" fmla="*/ 0 w 5540733"/>
              <a:gd name="connsiteY22" fmla="*/ 1015663 h 1015663"/>
              <a:gd name="connsiteX23" fmla="*/ 0 w 5540733"/>
              <a:gd name="connsiteY23" fmla="*/ 528145 h 1015663"/>
              <a:gd name="connsiteX24" fmla="*/ 0 w 5540733"/>
              <a:gd name="connsiteY2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40733" h="1015663" extrusionOk="0">
                <a:moveTo>
                  <a:pt x="0" y="0"/>
                </a:moveTo>
                <a:cubicBezTo>
                  <a:pt x="177706" y="-14596"/>
                  <a:pt x="363491" y="47632"/>
                  <a:pt x="498666" y="0"/>
                </a:cubicBezTo>
                <a:cubicBezTo>
                  <a:pt x="633841" y="-47632"/>
                  <a:pt x="710678" y="21618"/>
                  <a:pt x="886517" y="0"/>
                </a:cubicBezTo>
                <a:cubicBezTo>
                  <a:pt x="1062356" y="-21618"/>
                  <a:pt x="1221533" y="42293"/>
                  <a:pt x="1551405" y="0"/>
                </a:cubicBezTo>
                <a:cubicBezTo>
                  <a:pt x="1881277" y="-42293"/>
                  <a:pt x="1914462" y="38307"/>
                  <a:pt x="2050071" y="0"/>
                </a:cubicBezTo>
                <a:cubicBezTo>
                  <a:pt x="2185680" y="-38307"/>
                  <a:pt x="2352262" y="26616"/>
                  <a:pt x="2548737" y="0"/>
                </a:cubicBezTo>
                <a:cubicBezTo>
                  <a:pt x="2745212" y="-26616"/>
                  <a:pt x="2961364" y="26731"/>
                  <a:pt x="3213625" y="0"/>
                </a:cubicBezTo>
                <a:cubicBezTo>
                  <a:pt x="3465886" y="-26731"/>
                  <a:pt x="3449172" y="10705"/>
                  <a:pt x="3656884" y="0"/>
                </a:cubicBezTo>
                <a:cubicBezTo>
                  <a:pt x="3864596" y="-10705"/>
                  <a:pt x="4132610" y="17907"/>
                  <a:pt x="4321772" y="0"/>
                </a:cubicBezTo>
                <a:cubicBezTo>
                  <a:pt x="4510934" y="-17907"/>
                  <a:pt x="4712258" y="700"/>
                  <a:pt x="4986660" y="0"/>
                </a:cubicBezTo>
                <a:cubicBezTo>
                  <a:pt x="5261062" y="-700"/>
                  <a:pt x="5290665" y="32902"/>
                  <a:pt x="5540733" y="0"/>
                </a:cubicBezTo>
                <a:cubicBezTo>
                  <a:pt x="5553668" y="246532"/>
                  <a:pt x="5538866" y="272429"/>
                  <a:pt x="5540733" y="528145"/>
                </a:cubicBezTo>
                <a:cubicBezTo>
                  <a:pt x="5542600" y="783862"/>
                  <a:pt x="5485345" y="822010"/>
                  <a:pt x="5540733" y="1015663"/>
                </a:cubicBezTo>
                <a:cubicBezTo>
                  <a:pt x="5393104" y="1023236"/>
                  <a:pt x="5315065" y="994058"/>
                  <a:pt x="5152882" y="1015663"/>
                </a:cubicBezTo>
                <a:cubicBezTo>
                  <a:pt x="4990699" y="1037268"/>
                  <a:pt x="4783121" y="960687"/>
                  <a:pt x="4487994" y="1015663"/>
                </a:cubicBezTo>
                <a:cubicBezTo>
                  <a:pt x="4192867" y="1070639"/>
                  <a:pt x="4202324" y="976249"/>
                  <a:pt x="4044735" y="1015663"/>
                </a:cubicBezTo>
                <a:cubicBezTo>
                  <a:pt x="3887146" y="1055077"/>
                  <a:pt x="3709757" y="1005398"/>
                  <a:pt x="3490662" y="1015663"/>
                </a:cubicBezTo>
                <a:cubicBezTo>
                  <a:pt x="3271567" y="1025928"/>
                  <a:pt x="3046768" y="999200"/>
                  <a:pt x="2825774" y="1015663"/>
                </a:cubicBezTo>
                <a:cubicBezTo>
                  <a:pt x="2604780" y="1032126"/>
                  <a:pt x="2442573" y="979043"/>
                  <a:pt x="2271701" y="1015663"/>
                </a:cubicBezTo>
                <a:cubicBezTo>
                  <a:pt x="2100829" y="1052283"/>
                  <a:pt x="2074001" y="1015333"/>
                  <a:pt x="1883849" y="1015663"/>
                </a:cubicBezTo>
                <a:cubicBezTo>
                  <a:pt x="1693697" y="1015993"/>
                  <a:pt x="1598010" y="1012532"/>
                  <a:pt x="1440591" y="1015663"/>
                </a:cubicBezTo>
                <a:cubicBezTo>
                  <a:pt x="1283172" y="1018794"/>
                  <a:pt x="984331" y="957716"/>
                  <a:pt x="775703" y="1015663"/>
                </a:cubicBezTo>
                <a:cubicBezTo>
                  <a:pt x="567075" y="1073610"/>
                  <a:pt x="313422" y="942051"/>
                  <a:pt x="0" y="1015663"/>
                </a:cubicBezTo>
                <a:cubicBezTo>
                  <a:pt x="-57930" y="798795"/>
                  <a:pt x="4000" y="685731"/>
                  <a:pt x="0" y="528145"/>
                </a:cubicBezTo>
                <a:cubicBezTo>
                  <a:pt x="-4000" y="370559"/>
                  <a:pt x="16907" y="23009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Separando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Ar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Liquefação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Fracionada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5511916" y="1856377"/>
            <a:ext cx="58449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Aplicado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a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misturas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gasos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homogêneas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(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Ar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atmosférico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).</a:t>
            </a:r>
          </a:p>
          <a:p>
            <a:endParaRPr lang="en-US" sz="2400" dirty="0">
              <a:solidFill>
                <a:srgbClr val="14110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  <a:p>
            <a:r>
              <a:rPr lang="en-US" sz="2400" b="1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Passo</a:t>
            </a:r>
            <a:r>
              <a:rPr lang="en-US" sz="2400" b="1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1: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Resfriamento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e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alta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pressão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(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Liquefação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)</a:t>
            </a:r>
          </a:p>
          <a:p>
            <a:endParaRPr lang="en-US" sz="2400" dirty="0">
              <a:solidFill>
                <a:srgbClr val="14110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  <a:p>
            <a:r>
              <a:rPr lang="en-US" sz="2400" b="1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Passo</a:t>
            </a:r>
            <a:r>
              <a:rPr lang="en-US" sz="2400" b="1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2: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Destilação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fracionada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. O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nitrogênio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</a:p>
          <a:p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e o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oxigênio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fervem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em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temperaturas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diferentes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5008D0B-2F81-7FBF-2F08-8CDF9E7E3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511" y="2034229"/>
            <a:ext cx="4006172" cy="3060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738351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pic>
        <p:nvPicPr>
          <p:cNvPr id="10" name="Imagem 9" descr="Uma imagem contendo objeto, relógio&#10;&#10;O conteúdo gerado por IA pode estar incorreto.">
            <a:extLst>
              <a:ext uri="{FF2B5EF4-FFF2-40B4-BE49-F238E27FC236}">
                <a16:creationId xmlns:a16="http://schemas.microsoft.com/office/drawing/2014/main" id="{DDD46D46-0C02-C283-946A-2303BDD917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6" b="41056"/>
          <a:stretch/>
        </p:blipFill>
        <p:spPr>
          <a:xfrm>
            <a:off x="952500" y="2078282"/>
            <a:ext cx="10287000" cy="226369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508186"/>
            <a:ext cx="8056060" cy="1015663"/>
          </a:xfrm>
          <a:custGeom>
            <a:avLst/>
            <a:gdLst>
              <a:gd name="connsiteX0" fmla="*/ 0 w 8056060"/>
              <a:gd name="connsiteY0" fmla="*/ 0 h 1015663"/>
              <a:gd name="connsiteX1" fmla="*/ 494872 w 8056060"/>
              <a:gd name="connsiteY1" fmla="*/ 0 h 1015663"/>
              <a:gd name="connsiteX2" fmla="*/ 828623 w 8056060"/>
              <a:gd name="connsiteY2" fmla="*/ 0 h 1015663"/>
              <a:gd name="connsiteX3" fmla="*/ 1565177 w 8056060"/>
              <a:gd name="connsiteY3" fmla="*/ 0 h 1015663"/>
              <a:gd name="connsiteX4" fmla="*/ 2060050 w 8056060"/>
              <a:gd name="connsiteY4" fmla="*/ 0 h 1015663"/>
              <a:gd name="connsiteX5" fmla="*/ 2554922 w 8056060"/>
              <a:gd name="connsiteY5" fmla="*/ 0 h 1015663"/>
              <a:gd name="connsiteX6" fmla="*/ 3291476 w 8056060"/>
              <a:gd name="connsiteY6" fmla="*/ 0 h 1015663"/>
              <a:gd name="connsiteX7" fmla="*/ 3705788 w 8056060"/>
              <a:gd name="connsiteY7" fmla="*/ 0 h 1015663"/>
              <a:gd name="connsiteX8" fmla="*/ 4442342 w 8056060"/>
              <a:gd name="connsiteY8" fmla="*/ 0 h 1015663"/>
              <a:gd name="connsiteX9" fmla="*/ 5178896 w 8056060"/>
              <a:gd name="connsiteY9" fmla="*/ 0 h 1015663"/>
              <a:gd name="connsiteX10" fmla="*/ 5754329 w 8056060"/>
              <a:gd name="connsiteY10" fmla="*/ 0 h 1015663"/>
              <a:gd name="connsiteX11" fmla="*/ 6490883 w 8056060"/>
              <a:gd name="connsiteY11" fmla="*/ 0 h 1015663"/>
              <a:gd name="connsiteX12" fmla="*/ 6985755 w 8056060"/>
              <a:gd name="connsiteY12" fmla="*/ 0 h 1015663"/>
              <a:gd name="connsiteX13" fmla="*/ 7480627 w 8056060"/>
              <a:gd name="connsiteY13" fmla="*/ 0 h 1015663"/>
              <a:gd name="connsiteX14" fmla="*/ 8056060 w 8056060"/>
              <a:gd name="connsiteY14" fmla="*/ 0 h 1015663"/>
              <a:gd name="connsiteX15" fmla="*/ 8056060 w 8056060"/>
              <a:gd name="connsiteY15" fmla="*/ 497675 h 1015663"/>
              <a:gd name="connsiteX16" fmla="*/ 8056060 w 8056060"/>
              <a:gd name="connsiteY16" fmla="*/ 1015663 h 1015663"/>
              <a:gd name="connsiteX17" fmla="*/ 7400067 w 8056060"/>
              <a:gd name="connsiteY17" fmla="*/ 1015663 h 1015663"/>
              <a:gd name="connsiteX18" fmla="*/ 6824634 w 8056060"/>
              <a:gd name="connsiteY18" fmla="*/ 1015663 h 1015663"/>
              <a:gd name="connsiteX19" fmla="*/ 6490883 w 8056060"/>
              <a:gd name="connsiteY19" fmla="*/ 1015663 h 1015663"/>
              <a:gd name="connsiteX20" fmla="*/ 6076571 w 8056060"/>
              <a:gd name="connsiteY20" fmla="*/ 1015663 h 1015663"/>
              <a:gd name="connsiteX21" fmla="*/ 5340017 w 8056060"/>
              <a:gd name="connsiteY21" fmla="*/ 1015663 h 1015663"/>
              <a:gd name="connsiteX22" fmla="*/ 4764584 w 8056060"/>
              <a:gd name="connsiteY22" fmla="*/ 1015663 h 1015663"/>
              <a:gd name="connsiteX23" fmla="*/ 4350272 w 8056060"/>
              <a:gd name="connsiteY23" fmla="*/ 1015663 h 1015663"/>
              <a:gd name="connsiteX24" fmla="*/ 3774840 w 8056060"/>
              <a:gd name="connsiteY24" fmla="*/ 1015663 h 1015663"/>
              <a:gd name="connsiteX25" fmla="*/ 3441088 w 8056060"/>
              <a:gd name="connsiteY25" fmla="*/ 1015663 h 1015663"/>
              <a:gd name="connsiteX26" fmla="*/ 3107337 w 8056060"/>
              <a:gd name="connsiteY26" fmla="*/ 1015663 h 1015663"/>
              <a:gd name="connsiteX27" fmla="*/ 2531905 w 8056060"/>
              <a:gd name="connsiteY27" fmla="*/ 1015663 h 1015663"/>
              <a:gd name="connsiteX28" fmla="*/ 2117593 w 8056060"/>
              <a:gd name="connsiteY28" fmla="*/ 1015663 h 1015663"/>
              <a:gd name="connsiteX29" fmla="*/ 1461599 w 8056060"/>
              <a:gd name="connsiteY29" fmla="*/ 1015663 h 1015663"/>
              <a:gd name="connsiteX30" fmla="*/ 1047288 w 8056060"/>
              <a:gd name="connsiteY30" fmla="*/ 1015663 h 1015663"/>
              <a:gd name="connsiteX31" fmla="*/ 0 w 8056060"/>
              <a:gd name="connsiteY31" fmla="*/ 1015663 h 1015663"/>
              <a:gd name="connsiteX32" fmla="*/ 0 w 8056060"/>
              <a:gd name="connsiteY32" fmla="*/ 538301 h 1015663"/>
              <a:gd name="connsiteX33" fmla="*/ 0 w 8056060"/>
              <a:gd name="connsiteY33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1015663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81638" y="141376"/>
                  <a:pt x="8023548" y="287468"/>
                  <a:pt x="8056060" y="497675"/>
                </a:cubicBezTo>
                <a:cubicBezTo>
                  <a:pt x="8088572" y="707882"/>
                  <a:pt x="8019385" y="898127"/>
                  <a:pt x="8056060" y="1015663"/>
                </a:cubicBezTo>
                <a:cubicBezTo>
                  <a:pt x="7913887" y="1049687"/>
                  <a:pt x="7605701" y="937190"/>
                  <a:pt x="7400067" y="1015663"/>
                </a:cubicBezTo>
                <a:cubicBezTo>
                  <a:pt x="7194433" y="1094136"/>
                  <a:pt x="6982713" y="1011581"/>
                  <a:pt x="6824634" y="1015663"/>
                </a:cubicBezTo>
                <a:cubicBezTo>
                  <a:pt x="6666555" y="1019745"/>
                  <a:pt x="6624817" y="991178"/>
                  <a:pt x="6490883" y="1015663"/>
                </a:cubicBezTo>
                <a:cubicBezTo>
                  <a:pt x="6356949" y="1040148"/>
                  <a:pt x="6214289" y="968095"/>
                  <a:pt x="6076571" y="1015663"/>
                </a:cubicBezTo>
                <a:cubicBezTo>
                  <a:pt x="5938853" y="1063231"/>
                  <a:pt x="5641311" y="929729"/>
                  <a:pt x="5340017" y="1015663"/>
                </a:cubicBezTo>
                <a:cubicBezTo>
                  <a:pt x="5038723" y="1101597"/>
                  <a:pt x="4941976" y="956312"/>
                  <a:pt x="4764584" y="1015663"/>
                </a:cubicBezTo>
                <a:cubicBezTo>
                  <a:pt x="4587192" y="1075014"/>
                  <a:pt x="4548850" y="981253"/>
                  <a:pt x="4350272" y="1015663"/>
                </a:cubicBezTo>
                <a:cubicBezTo>
                  <a:pt x="4151694" y="1050073"/>
                  <a:pt x="3956921" y="947507"/>
                  <a:pt x="3774840" y="1015663"/>
                </a:cubicBezTo>
                <a:cubicBezTo>
                  <a:pt x="3592759" y="1083819"/>
                  <a:pt x="3528342" y="991295"/>
                  <a:pt x="3441088" y="1015663"/>
                </a:cubicBezTo>
                <a:cubicBezTo>
                  <a:pt x="3353834" y="1040031"/>
                  <a:pt x="3191802" y="988555"/>
                  <a:pt x="3107337" y="1015663"/>
                </a:cubicBezTo>
                <a:cubicBezTo>
                  <a:pt x="3022872" y="1042771"/>
                  <a:pt x="2729737" y="1008100"/>
                  <a:pt x="2531905" y="1015663"/>
                </a:cubicBezTo>
                <a:cubicBezTo>
                  <a:pt x="2334073" y="1023226"/>
                  <a:pt x="2273793" y="991365"/>
                  <a:pt x="2117593" y="1015663"/>
                </a:cubicBezTo>
                <a:cubicBezTo>
                  <a:pt x="1961393" y="1039961"/>
                  <a:pt x="1743710" y="976412"/>
                  <a:pt x="1461599" y="1015663"/>
                </a:cubicBezTo>
                <a:cubicBezTo>
                  <a:pt x="1179488" y="1054914"/>
                  <a:pt x="1217801" y="998158"/>
                  <a:pt x="1047288" y="1015663"/>
                </a:cubicBezTo>
                <a:cubicBezTo>
                  <a:pt x="876775" y="1033168"/>
                  <a:pt x="319680" y="894614"/>
                  <a:pt x="0" y="1015663"/>
                </a:cubicBezTo>
                <a:cubicBezTo>
                  <a:pt x="-26714" y="787158"/>
                  <a:pt x="49667" y="771312"/>
                  <a:pt x="0" y="538301"/>
                </a:cubicBezTo>
                <a:cubicBezTo>
                  <a:pt x="-49667" y="305290"/>
                  <a:pt x="29012" y="111310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Integração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de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Processos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  <a:p>
            <a:pPr algn="ctr"/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Estação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Tratamento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Água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(ETA)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732864" y="1754298"/>
            <a:ext cx="3173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Floculação</a:t>
            </a:r>
            <a:endParaRPr lang="en-US" sz="2200" b="1" dirty="0">
              <a:solidFill>
                <a:srgbClr val="2B241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B551508-003A-1ABA-6026-383EFDA8145C}"/>
              </a:ext>
            </a:extLst>
          </p:cNvPr>
          <p:cNvSpPr txBox="1"/>
          <p:nvPr/>
        </p:nvSpPr>
        <p:spPr>
          <a:xfrm>
            <a:off x="3052426" y="1770960"/>
            <a:ext cx="3173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Decantação</a:t>
            </a:r>
            <a:endParaRPr lang="en-US" sz="2200" b="1" dirty="0">
              <a:solidFill>
                <a:srgbClr val="2B241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EDCBC62-76F1-58B3-8117-6509F741B109}"/>
              </a:ext>
            </a:extLst>
          </p:cNvPr>
          <p:cNvSpPr txBox="1"/>
          <p:nvPr/>
        </p:nvSpPr>
        <p:spPr>
          <a:xfrm>
            <a:off x="6006186" y="1789295"/>
            <a:ext cx="3173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Filtração</a:t>
            </a:r>
            <a:endParaRPr lang="en-US" sz="2200" b="1" dirty="0">
              <a:solidFill>
                <a:srgbClr val="2B241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694FA0F-1483-A5FF-9265-1395D8AFAE0E}"/>
              </a:ext>
            </a:extLst>
          </p:cNvPr>
          <p:cNvSpPr txBox="1"/>
          <p:nvPr/>
        </p:nvSpPr>
        <p:spPr>
          <a:xfrm>
            <a:off x="8537332" y="1770959"/>
            <a:ext cx="3173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Água</a:t>
            </a:r>
            <a:r>
              <a:rPr lang="en-US" sz="2200" b="1" dirty="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Pura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0AA799D-C271-8B50-7476-F8368F1E67F9}"/>
              </a:ext>
            </a:extLst>
          </p:cNvPr>
          <p:cNvSpPr txBox="1"/>
          <p:nvPr/>
        </p:nvSpPr>
        <p:spPr>
          <a:xfrm>
            <a:off x="2353325" y="4531960"/>
            <a:ext cx="74853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O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tratamento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combina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múltiplos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métodos</a:t>
            </a:r>
            <a:endParaRPr lang="en-US" sz="2400" dirty="0">
              <a:solidFill>
                <a:srgbClr val="14110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  <a:p>
            <a:pPr algn="ctr"/>
            <a:r>
              <a:rPr lang="en-US" sz="2400" b="1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Floculação</a:t>
            </a:r>
            <a:r>
              <a:rPr lang="en-US" sz="2400" b="1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: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Aglutinar</a:t>
            </a:r>
            <a:endParaRPr lang="en-US" sz="2400" dirty="0">
              <a:solidFill>
                <a:srgbClr val="14110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  <a:p>
            <a:pPr algn="ctr"/>
            <a:r>
              <a:rPr lang="en-US" sz="2400" b="1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Decantação</a:t>
            </a:r>
            <a:r>
              <a:rPr lang="en-US" sz="2400" b="1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: 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A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sujeira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pesada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desce</a:t>
            </a:r>
            <a:endParaRPr lang="en-US" sz="2400" dirty="0">
              <a:solidFill>
                <a:srgbClr val="14110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  <a:p>
            <a:pPr algn="ctr"/>
            <a:r>
              <a:rPr lang="en-US" sz="2400" b="1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Filtração</a:t>
            </a:r>
            <a:r>
              <a:rPr lang="en-US" sz="2400" b="1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: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Areia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e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carvão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retêm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partículas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 </a:t>
            </a:r>
            <a:r>
              <a:rPr lang="en-US" sz="2400" dirty="0" err="1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finas</a:t>
            </a:r>
            <a:r>
              <a:rPr lang="en-US" sz="2400" dirty="0">
                <a:solidFill>
                  <a:srgbClr val="14110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arlow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07838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731210"/>
            <a:ext cx="8056060" cy="646331"/>
          </a:xfrm>
          <a:custGeom>
            <a:avLst/>
            <a:gdLst>
              <a:gd name="connsiteX0" fmla="*/ 0 w 8056060"/>
              <a:gd name="connsiteY0" fmla="*/ 0 h 646331"/>
              <a:gd name="connsiteX1" fmla="*/ 494872 w 8056060"/>
              <a:gd name="connsiteY1" fmla="*/ 0 h 646331"/>
              <a:gd name="connsiteX2" fmla="*/ 828623 w 8056060"/>
              <a:gd name="connsiteY2" fmla="*/ 0 h 646331"/>
              <a:gd name="connsiteX3" fmla="*/ 1565177 w 8056060"/>
              <a:gd name="connsiteY3" fmla="*/ 0 h 646331"/>
              <a:gd name="connsiteX4" fmla="*/ 2060050 w 8056060"/>
              <a:gd name="connsiteY4" fmla="*/ 0 h 646331"/>
              <a:gd name="connsiteX5" fmla="*/ 2554922 w 8056060"/>
              <a:gd name="connsiteY5" fmla="*/ 0 h 646331"/>
              <a:gd name="connsiteX6" fmla="*/ 3291476 w 8056060"/>
              <a:gd name="connsiteY6" fmla="*/ 0 h 646331"/>
              <a:gd name="connsiteX7" fmla="*/ 3705788 w 8056060"/>
              <a:gd name="connsiteY7" fmla="*/ 0 h 646331"/>
              <a:gd name="connsiteX8" fmla="*/ 4442342 w 8056060"/>
              <a:gd name="connsiteY8" fmla="*/ 0 h 646331"/>
              <a:gd name="connsiteX9" fmla="*/ 5178896 w 8056060"/>
              <a:gd name="connsiteY9" fmla="*/ 0 h 646331"/>
              <a:gd name="connsiteX10" fmla="*/ 5754329 w 8056060"/>
              <a:gd name="connsiteY10" fmla="*/ 0 h 646331"/>
              <a:gd name="connsiteX11" fmla="*/ 6490883 w 8056060"/>
              <a:gd name="connsiteY11" fmla="*/ 0 h 646331"/>
              <a:gd name="connsiteX12" fmla="*/ 6985755 w 8056060"/>
              <a:gd name="connsiteY12" fmla="*/ 0 h 646331"/>
              <a:gd name="connsiteX13" fmla="*/ 7480627 w 8056060"/>
              <a:gd name="connsiteY13" fmla="*/ 0 h 646331"/>
              <a:gd name="connsiteX14" fmla="*/ 8056060 w 8056060"/>
              <a:gd name="connsiteY14" fmla="*/ 0 h 646331"/>
              <a:gd name="connsiteX15" fmla="*/ 8056060 w 8056060"/>
              <a:gd name="connsiteY15" fmla="*/ 316702 h 646331"/>
              <a:gd name="connsiteX16" fmla="*/ 8056060 w 8056060"/>
              <a:gd name="connsiteY16" fmla="*/ 646331 h 646331"/>
              <a:gd name="connsiteX17" fmla="*/ 7400067 w 8056060"/>
              <a:gd name="connsiteY17" fmla="*/ 646331 h 646331"/>
              <a:gd name="connsiteX18" fmla="*/ 6824634 w 8056060"/>
              <a:gd name="connsiteY18" fmla="*/ 646331 h 646331"/>
              <a:gd name="connsiteX19" fmla="*/ 6490883 w 8056060"/>
              <a:gd name="connsiteY19" fmla="*/ 646331 h 646331"/>
              <a:gd name="connsiteX20" fmla="*/ 6076571 w 8056060"/>
              <a:gd name="connsiteY20" fmla="*/ 646331 h 646331"/>
              <a:gd name="connsiteX21" fmla="*/ 5340017 w 8056060"/>
              <a:gd name="connsiteY21" fmla="*/ 646331 h 646331"/>
              <a:gd name="connsiteX22" fmla="*/ 4764584 w 8056060"/>
              <a:gd name="connsiteY22" fmla="*/ 646331 h 646331"/>
              <a:gd name="connsiteX23" fmla="*/ 4350272 w 8056060"/>
              <a:gd name="connsiteY23" fmla="*/ 646331 h 646331"/>
              <a:gd name="connsiteX24" fmla="*/ 3774840 w 8056060"/>
              <a:gd name="connsiteY24" fmla="*/ 646331 h 646331"/>
              <a:gd name="connsiteX25" fmla="*/ 3441088 w 8056060"/>
              <a:gd name="connsiteY25" fmla="*/ 646331 h 646331"/>
              <a:gd name="connsiteX26" fmla="*/ 3107337 w 8056060"/>
              <a:gd name="connsiteY26" fmla="*/ 646331 h 646331"/>
              <a:gd name="connsiteX27" fmla="*/ 2531905 w 8056060"/>
              <a:gd name="connsiteY27" fmla="*/ 646331 h 646331"/>
              <a:gd name="connsiteX28" fmla="*/ 2117593 w 8056060"/>
              <a:gd name="connsiteY28" fmla="*/ 646331 h 646331"/>
              <a:gd name="connsiteX29" fmla="*/ 1461599 w 8056060"/>
              <a:gd name="connsiteY29" fmla="*/ 646331 h 646331"/>
              <a:gd name="connsiteX30" fmla="*/ 1047288 w 8056060"/>
              <a:gd name="connsiteY30" fmla="*/ 646331 h 646331"/>
              <a:gd name="connsiteX31" fmla="*/ 0 w 8056060"/>
              <a:gd name="connsiteY31" fmla="*/ 646331 h 646331"/>
              <a:gd name="connsiteX32" fmla="*/ 0 w 8056060"/>
              <a:gd name="connsiteY32" fmla="*/ 342555 h 646331"/>
              <a:gd name="connsiteX33" fmla="*/ 0 w 8056060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646331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56412" y="70671"/>
                  <a:pt x="8032500" y="181689"/>
                  <a:pt x="8056060" y="316702"/>
                </a:cubicBezTo>
                <a:cubicBezTo>
                  <a:pt x="8079620" y="451715"/>
                  <a:pt x="8027326" y="494030"/>
                  <a:pt x="8056060" y="646331"/>
                </a:cubicBezTo>
                <a:cubicBezTo>
                  <a:pt x="7913887" y="680355"/>
                  <a:pt x="7605701" y="567858"/>
                  <a:pt x="7400067" y="646331"/>
                </a:cubicBezTo>
                <a:cubicBezTo>
                  <a:pt x="7194433" y="724804"/>
                  <a:pt x="6982713" y="642249"/>
                  <a:pt x="6824634" y="646331"/>
                </a:cubicBezTo>
                <a:cubicBezTo>
                  <a:pt x="6666555" y="650413"/>
                  <a:pt x="6624817" y="621846"/>
                  <a:pt x="6490883" y="646331"/>
                </a:cubicBezTo>
                <a:cubicBezTo>
                  <a:pt x="6356949" y="670816"/>
                  <a:pt x="6214289" y="598763"/>
                  <a:pt x="6076571" y="646331"/>
                </a:cubicBezTo>
                <a:cubicBezTo>
                  <a:pt x="5938853" y="693899"/>
                  <a:pt x="5641311" y="560397"/>
                  <a:pt x="5340017" y="646331"/>
                </a:cubicBezTo>
                <a:cubicBezTo>
                  <a:pt x="5038723" y="732265"/>
                  <a:pt x="4941976" y="586980"/>
                  <a:pt x="4764584" y="646331"/>
                </a:cubicBezTo>
                <a:cubicBezTo>
                  <a:pt x="4587192" y="705682"/>
                  <a:pt x="4548850" y="611921"/>
                  <a:pt x="4350272" y="646331"/>
                </a:cubicBezTo>
                <a:cubicBezTo>
                  <a:pt x="4151694" y="680741"/>
                  <a:pt x="3956921" y="578175"/>
                  <a:pt x="3774840" y="646331"/>
                </a:cubicBezTo>
                <a:cubicBezTo>
                  <a:pt x="3592759" y="714487"/>
                  <a:pt x="3528342" y="621963"/>
                  <a:pt x="3441088" y="646331"/>
                </a:cubicBezTo>
                <a:cubicBezTo>
                  <a:pt x="3353834" y="670699"/>
                  <a:pt x="3191802" y="619223"/>
                  <a:pt x="3107337" y="646331"/>
                </a:cubicBezTo>
                <a:cubicBezTo>
                  <a:pt x="3022872" y="673439"/>
                  <a:pt x="2729737" y="638768"/>
                  <a:pt x="2531905" y="646331"/>
                </a:cubicBezTo>
                <a:cubicBezTo>
                  <a:pt x="2334073" y="653894"/>
                  <a:pt x="2273793" y="622033"/>
                  <a:pt x="2117593" y="646331"/>
                </a:cubicBezTo>
                <a:cubicBezTo>
                  <a:pt x="1961393" y="670629"/>
                  <a:pt x="1743710" y="607080"/>
                  <a:pt x="1461599" y="646331"/>
                </a:cubicBezTo>
                <a:cubicBezTo>
                  <a:pt x="1179488" y="685582"/>
                  <a:pt x="1217801" y="628826"/>
                  <a:pt x="1047288" y="646331"/>
                </a:cubicBezTo>
                <a:cubicBezTo>
                  <a:pt x="876775" y="663836"/>
                  <a:pt x="319680" y="525282"/>
                  <a:pt x="0" y="646331"/>
                </a:cubicBezTo>
                <a:cubicBezTo>
                  <a:pt x="-2719" y="494914"/>
                  <a:pt x="33607" y="452199"/>
                  <a:pt x="0" y="342555"/>
                </a:cubicBezTo>
                <a:cubicBezTo>
                  <a:pt x="-33607" y="232911"/>
                  <a:pt x="24960" y="995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O Quadro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Geral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DE8947A-5227-B54F-763B-012A2F925FB4}"/>
              </a:ext>
            </a:extLst>
          </p:cNvPr>
          <p:cNvSpPr/>
          <p:nvPr/>
        </p:nvSpPr>
        <p:spPr>
          <a:xfrm>
            <a:off x="4852640" y="1572353"/>
            <a:ext cx="2486721" cy="646331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Misturas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73C2426-9BE6-18D2-4D7D-67B80D8C4423}"/>
              </a:ext>
            </a:extLst>
          </p:cNvPr>
          <p:cNvSpPr/>
          <p:nvPr/>
        </p:nvSpPr>
        <p:spPr>
          <a:xfrm>
            <a:off x="1962565" y="2482414"/>
            <a:ext cx="2486721" cy="646331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Heterogêneas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339C979-955D-EA27-D9DE-72C21C6A4DC2}"/>
              </a:ext>
            </a:extLst>
          </p:cNvPr>
          <p:cNvSpPr/>
          <p:nvPr/>
        </p:nvSpPr>
        <p:spPr>
          <a:xfrm>
            <a:off x="7742714" y="2482414"/>
            <a:ext cx="2486721" cy="646331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Homogêneas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679B7D1-D3FF-A15E-7BBB-718080956A0D}"/>
              </a:ext>
            </a:extLst>
          </p:cNvPr>
          <p:cNvSpPr/>
          <p:nvPr/>
        </p:nvSpPr>
        <p:spPr>
          <a:xfrm>
            <a:off x="471419" y="3756477"/>
            <a:ext cx="1123205" cy="646331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Catação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307E94-8AD3-52F1-8CBF-75F6C683A124}"/>
              </a:ext>
            </a:extLst>
          </p:cNvPr>
          <p:cNvSpPr/>
          <p:nvPr/>
        </p:nvSpPr>
        <p:spPr>
          <a:xfrm>
            <a:off x="4817725" y="3756477"/>
            <a:ext cx="1446409" cy="646331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Magnética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2699808-C37B-A28F-9F20-9149F1584563}"/>
              </a:ext>
            </a:extLst>
          </p:cNvPr>
          <p:cNvSpPr/>
          <p:nvPr/>
        </p:nvSpPr>
        <p:spPr>
          <a:xfrm>
            <a:off x="6333692" y="3772569"/>
            <a:ext cx="1692204" cy="603018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Evaporação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3CB33DC-C0DE-2361-CE22-370BE040CBD3}"/>
              </a:ext>
            </a:extLst>
          </p:cNvPr>
          <p:cNvSpPr/>
          <p:nvPr/>
        </p:nvSpPr>
        <p:spPr>
          <a:xfrm>
            <a:off x="9763512" y="3772569"/>
            <a:ext cx="1692204" cy="603018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Liquefação</a:t>
            </a:r>
          </a:p>
        </p:txBody>
      </p:sp>
      <p:cxnSp>
        <p:nvCxnSpPr>
          <p:cNvPr id="13" name="Conector: Angulado 12">
            <a:extLst>
              <a:ext uri="{FF2B5EF4-FFF2-40B4-BE49-F238E27FC236}">
                <a16:creationId xmlns:a16="http://schemas.microsoft.com/office/drawing/2014/main" id="{1CE5B161-CDC1-CF08-0FF5-C6A72993BD62}"/>
              </a:ext>
            </a:extLst>
          </p:cNvPr>
          <p:cNvCxnSpPr>
            <a:cxnSpLocks/>
            <a:stCxn id="2" idx="2"/>
            <a:endCxn id="4" idx="0"/>
          </p:cNvCxnSpPr>
          <p:nvPr/>
        </p:nvCxnSpPr>
        <p:spPr>
          <a:xfrm rot="5400000">
            <a:off x="4519099" y="905512"/>
            <a:ext cx="263730" cy="289007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Angulado 14">
            <a:extLst>
              <a:ext uri="{FF2B5EF4-FFF2-40B4-BE49-F238E27FC236}">
                <a16:creationId xmlns:a16="http://schemas.microsoft.com/office/drawing/2014/main" id="{A48219E5-F954-DE4F-10F3-072562BCEBBC}"/>
              </a:ext>
            </a:extLst>
          </p:cNvPr>
          <p:cNvCxnSpPr>
            <a:cxnSpLocks/>
            <a:stCxn id="2" idx="2"/>
            <a:endCxn id="7" idx="0"/>
          </p:cNvCxnSpPr>
          <p:nvPr/>
        </p:nvCxnSpPr>
        <p:spPr>
          <a:xfrm rot="16200000" flipH="1">
            <a:off x="7409173" y="905512"/>
            <a:ext cx="263730" cy="289007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: Angulado 15">
            <a:extLst>
              <a:ext uri="{FF2B5EF4-FFF2-40B4-BE49-F238E27FC236}">
                <a16:creationId xmlns:a16="http://schemas.microsoft.com/office/drawing/2014/main" id="{CB24562B-8DCA-4919-DEF0-E9DC007466DF}"/>
              </a:ext>
            </a:extLst>
          </p:cNvPr>
          <p:cNvCxnSpPr>
            <a:cxnSpLocks/>
            <a:stCxn id="7" idx="2"/>
            <a:endCxn id="11" idx="0"/>
          </p:cNvCxnSpPr>
          <p:nvPr/>
        </p:nvCxnSpPr>
        <p:spPr>
          <a:xfrm rot="5400000">
            <a:off x="7761023" y="2547517"/>
            <a:ext cx="643824" cy="180628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do 20">
            <a:extLst>
              <a:ext uri="{FF2B5EF4-FFF2-40B4-BE49-F238E27FC236}">
                <a16:creationId xmlns:a16="http://schemas.microsoft.com/office/drawing/2014/main" id="{C929E218-E4EE-5E88-94BF-D1DEAB160DA8}"/>
              </a:ext>
            </a:extLst>
          </p:cNvPr>
          <p:cNvCxnSpPr>
            <a:cxnSpLocks/>
            <a:stCxn id="7" idx="2"/>
            <a:endCxn id="12" idx="0"/>
          </p:cNvCxnSpPr>
          <p:nvPr/>
        </p:nvCxnSpPr>
        <p:spPr>
          <a:xfrm rot="16200000" flipH="1">
            <a:off x="9475932" y="2638887"/>
            <a:ext cx="643824" cy="162353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50F39639-F26C-9655-19D7-4AFFFC342D0A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 rot="5400000">
            <a:off x="1805608" y="2356159"/>
            <a:ext cx="627732" cy="217290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do 22">
            <a:extLst>
              <a:ext uri="{FF2B5EF4-FFF2-40B4-BE49-F238E27FC236}">
                <a16:creationId xmlns:a16="http://schemas.microsoft.com/office/drawing/2014/main" id="{1F9A9445-83EA-CADD-F3E6-EAAA43682F80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 rot="16200000" flipH="1">
            <a:off x="4059562" y="2275109"/>
            <a:ext cx="627732" cy="233500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: Angulado 23">
            <a:extLst>
              <a:ext uri="{FF2B5EF4-FFF2-40B4-BE49-F238E27FC236}">
                <a16:creationId xmlns:a16="http://schemas.microsoft.com/office/drawing/2014/main" id="{912A7D2C-E7FF-1047-0BAD-E8E6D5811D69}"/>
              </a:ext>
            </a:extLst>
          </p:cNvPr>
          <p:cNvCxnSpPr>
            <a:cxnSpLocks/>
            <a:stCxn id="4" idx="2"/>
            <a:endCxn id="31" idx="0"/>
          </p:cNvCxnSpPr>
          <p:nvPr/>
        </p:nvCxnSpPr>
        <p:spPr>
          <a:xfrm rot="5400000">
            <a:off x="2417928" y="2967909"/>
            <a:ext cx="627163" cy="94883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tângulo 30">
            <a:extLst>
              <a:ext uri="{FF2B5EF4-FFF2-40B4-BE49-F238E27FC236}">
                <a16:creationId xmlns:a16="http://schemas.microsoft.com/office/drawing/2014/main" id="{DB325C7E-CE82-E97B-F8A9-4C27B94A203F}"/>
              </a:ext>
            </a:extLst>
          </p:cNvPr>
          <p:cNvSpPr/>
          <p:nvPr/>
        </p:nvSpPr>
        <p:spPr>
          <a:xfrm>
            <a:off x="1695489" y="3755908"/>
            <a:ext cx="1123205" cy="646331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Filtração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DA4566BE-EE2C-11C1-48FC-F6BDABEFCBAF}"/>
              </a:ext>
            </a:extLst>
          </p:cNvPr>
          <p:cNvSpPr/>
          <p:nvPr/>
        </p:nvSpPr>
        <p:spPr>
          <a:xfrm>
            <a:off x="2942539" y="3772570"/>
            <a:ext cx="1786256" cy="646331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Decantação</a:t>
            </a:r>
          </a:p>
        </p:txBody>
      </p:sp>
      <p:cxnSp>
        <p:nvCxnSpPr>
          <p:cNvPr id="36" name="Conector: Angulado 35">
            <a:extLst>
              <a:ext uri="{FF2B5EF4-FFF2-40B4-BE49-F238E27FC236}">
                <a16:creationId xmlns:a16="http://schemas.microsoft.com/office/drawing/2014/main" id="{A23E9D09-A8B6-A226-837C-CF2C349652B4}"/>
              </a:ext>
            </a:extLst>
          </p:cNvPr>
          <p:cNvCxnSpPr>
            <a:cxnSpLocks/>
            <a:stCxn id="4" idx="2"/>
            <a:endCxn id="33" idx="0"/>
          </p:cNvCxnSpPr>
          <p:nvPr/>
        </p:nvCxnSpPr>
        <p:spPr>
          <a:xfrm rot="16200000" flipH="1">
            <a:off x="3198884" y="3135786"/>
            <a:ext cx="643825" cy="62974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B4D5C0DC-0E55-5A4E-0A76-FCBA6126EC7B}"/>
              </a:ext>
            </a:extLst>
          </p:cNvPr>
          <p:cNvSpPr/>
          <p:nvPr/>
        </p:nvSpPr>
        <p:spPr>
          <a:xfrm>
            <a:off x="8095454" y="3772569"/>
            <a:ext cx="1569306" cy="603018"/>
          </a:xfrm>
          <a:prstGeom prst="rect">
            <a:avLst/>
          </a:prstGeom>
          <a:solidFill>
            <a:srgbClr val="323232"/>
          </a:solidFill>
          <a:ln>
            <a:solidFill>
              <a:srgbClr val="E1DB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Destilação</a:t>
            </a:r>
          </a:p>
        </p:txBody>
      </p:sp>
      <p:cxnSp>
        <p:nvCxnSpPr>
          <p:cNvPr id="56" name="Conector: Angulado 55">
            <a:extLst>
              <a:ext uri="{FF2B5EF4-FFF2-40B4-BE49-F238E27FC236}">
                <a16:creationId xmlns:a16="http://schemas.microsoft.com/office/drawing/2014/main" id="{ECE79D61-80C3-3389-586D-28E70E311822}"/>
              </a:ext>
            </a:extLst>
          </p:cNvPr>
          <p:cNvCxnSpPr>
            <a:cxnSpLocks/>
            <a:stCxn id="7" idx="2"/>
            <a:endCxn id="51" idx="0"/>
          </p:cNvCxnSpPr>
          <p:nvPr/>
        </p:nvCxnSpPr>
        <p:spPr>
          <a:xfrm rot="5400000">
            <a:off x="8611179" y="3397673"/>
            <a:ext cx="643824" cy="10596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685719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8CC90A9-EA34-9D65-B002-9AB42E06E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418159"/>
            <a:ext cx="8056060" cy="646331"/>
          </a:xfrm>
          <a:custGeom>
            <a:avLst/>
            <a:gdLst>
              <a:gd name="connsiteX0" fmla="*/ 0 w 8056060"/>
              <a:gd name="connsiteY0" fmla="*/ 0 h 646331"/>
              <a:gd name="connsiteX1" fmla="*/ 494872 w 8056060"/>
              <a:gd name="connsiteY1" fmla="*/ 0 h 646331"/>
              <a:gd name="connsiteX2" fmla="*/ 828623 w 8056060"/>
              <a:gd name="connsiteY2" fmla="*/ 0 h 646331"/>
              <a:gd name="connsiteX3" fmla="*/ 1565177 w 8056060"/>
              <a:gd name="connsiteY3" fmla="*/ 0 h 646331"/>
              <a:gd name="connsiteX4" fmla="*/ 2060050 w 8056060"/>
              <a:gd name="connsiteY4" fmla="*/ 0 h 646331"/>
              <a:gd name="connsiteX5" fmla="*/ 2554922 w 8056060"/>
              <a:gd name="connsiteY5" fmla="*/ 0 h 646331"/>
              <a:gd name="connsiteX6" fmla="*/ 3291476 w 8056060"/>
              <a:gd name="connsiteY6" fmla="*/ 0 h 646331"/>
              <a:gd name="connsiteX7" fmla="*/ 3705788 w 8056060"/>
              <a:gd name="connsiteY7" fmla="*/ 0 h 646331"/>
              <a:gd name="connsiteX8" fmla="*/ 4442342 w 8056060"/>
              <a:gd name="connsiteY8" fmla="*/ 0 h 646331"/>
              <a:gd name="connsiteX9" fmla="*/ 5178896 w 8056060"/>
              <a:gd name="connsiteY9" fmla="*/ 0 h 646331"/>
              <a:gd name="connsiteX10" fmla="*/ 5754329 w 8056060"/>
              <a:gd name="connsiteY10" fmla="*/ 0 h 646331"/>
              <a:gd name="connsiteX11" fmla="*/ 6490883 w 8056060"/>
              <a:gd name="connsiteY11" fmla="*/ 0 h 646331"/>
              <a:gd name="connsiteX12" fmla="*/ 6985755 w 8056060"/>
              <a:gd name="connsiteY12" fmla="*/ 0 h 646331"/>
              <a:gd name="connsiteX13" fmla="*/ 7480627 w 8056060"/>
              <a:gd name="connsiteY13" fmla="*/ 0 h 646331"/>
              <a:gd name="connsiteX14" fmla="*/ 8056060 w 8056060"/>
              <a:gd name="connsiteY14" fmla="*/ 0 h 646331"/>
              <a:gd name="connsiteX15" fmla="*/ 8056060 w 8056060"/>
              <a:gd name="connsiteY15" fmla="*/ 316702 h 646331"/>
              <a:gd name="connsiteX16" fmla="*/ 8056060 w 8056060"/>
              <a:gd name="connsiteY16" fmla="*/ 646331 h 646331"/>
              <a:gd name="connsiteX17" fmla="*/ 7400067 w 8056060"/>
              <a:gd name="connsiteY17" fmla="*/ 646331 h 646331"/>
              <a:gd name="connsiteX18" fmla="*/ 6824634 w 8056060"/>
              <a:gd name="connsiteY18" fmla="*/ 646331 h 646331"/>
              <a:gd name="connsiteX19" fmla="*/ 6490883 w 8056060"/>
              <a:gd name="connsiteY19" fmla="*/ 646331 h 646331"/>
              <a:gd name="connsiteX20" fmla="*/ 6076571 w 8056060"/>
              <a:gd name="connsiteY20" fmla="*/ 646331 h 646331"/>
              <a:gd name="connsiteX21" fmla="*/ 5340017 w 8056060"/>
              <a:gd name="connsiteY21" fmla="*/ 646331 h 646331"/>
              <a:gd name="connsiteX22" fmla="*/ 4764584 w 8056060"/>
              <a:gd name="connsiteY22" fmla="*/ 646331 h 646331"/>
              <a:gd name="connsiteX23" fmla="*/ 4350272 w 8056060"/>
              <a:gd name="connsiteY23" fmla="*/ 646331 h 646331"/>
              <a:gd name="connsiteX24" fmla="*/ 3774840 w 8056060"/>
              <a:gd name="connsiteY24" fmla="*/ 646331 h 646331"/>
              <a:gd name="connsiteX25" fmla="*/ 3441088 w 8056060"/>
              <a:gd name="connsiteY25" fmla="*/ 646331 h 646331"/>
              <a:gd name="connsiteX26" fmla="*/ 3107337 w 8056060"/>
              <a:gd name="connsiteY26" fmla="*/ 646331 h 646331"/>
              <a:gd name="connsiteX27" fmla="*/ 2531905 w 8056060"/>
              <a:gd name="connsiteY27" fmla="*/ 646331 h 646331"/>
              <a:gd name="connsiteX28" fmla="*/ 2117593 w 8056060"/>
              <a:gd name="connsiteY28" fmla="*/ 646331 h 646331"/>
              <a:gd name="connsiteX29" fmla="*/ 1461599 w 8056060"/>
              <a:gd name="connsiteY29" fmla="*/ 646331 h 646331"/>
              <a:gd name="connsiteX30" fmla="*/ 1047288 w 8056060"/>
              <a:gd name="connsiteY30" fmla="*/ 646331 h 646331"/>
              <a:gd name="connsiteX31" fmla="*/ 0 w 8056060"/>
              <a:gd name="connsiteY31" fmla="*/ 646331 h 646331"/>
              <a:gd name="connsiteX32" fmla="*/ 0 w 8056060"/>
              <a:gd name="connsiteY32" fmla="*/ 342555 h 646331"/>
              <a:gd name="connsiteX33" fmla="*/ 0 w 8056060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646331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56412" y="70671"/>
                  <a:pt x="8032500" y="181689"/>
                  <a:pt x="8056060" y="316702"/>
                </a:cubicBezTo>
                <a:cubicBezTo>
                  <a:pt x="8079620" y="451715"/>
                  <a:pt x="8027326" y="494030"/>
                  <a:pt x="8056060" y="646331"/>
                </a:cubicBezTo>
                <a:cubicBezTo>
                  <a:pt x="7913887" y="680355"/>
                  <a:pt x="7605701" y="567858"/>
                  <a:pt x="7400067" y="646331"/>
                </a:cubicBezTo>
                <a:cubicBezTo>
                  <a:pt x="7194433" y="724804"/>
                  <a:pt x="6982713" y="642249"/>
                  <a:pt x="6824634" y="646331"/>
                </a:cubicBezTo>
                <a:cubicBezTo>
                  <a:pt x="6666555" y="650413"/>
                  <a:pt x="6624817" y="621846"/>
                  <a:pt x="6490883" y="646331"/>
                </a:cubicBezTo>
                <a:cubicBezTo>
                  <a:pt x="6356949" y="670816"/>
                  <a:pt x="6214289" y="598763"/>
                  <a:pt x="6076571" y="646331"/>
                </a:cubicBezTo>
                <a:cubicBezTo>
                  <a:pt x="5938853" y="693899"/>
                  <a:pt x="5641311" y="560397"/>
                  <a:pt x="5340017" y="646331"/>
                </a:cubicBezTo>
                <a:cubicBezTo>
                  <a:pt x="5038723" y="732265"/>
                  <a:pt x="4941976" y="586980"/>
                  <a:pt x="4764584" y="646331"/>
                </a:cubicBezTo>
                <a:cubicBezTo>
                  <a:pt x="4587192" y="705682"/>
                  <a:pt x="4548850" y="611921"/>
                  <a:pt x="4350272" y="646331"/>
                </a:cubicBezTo>
                <a:cubicBezTo>
                  <a:pt x="4151694" y="680741"/>
                  <a:pt x="3956921" y="578175"/>
                  <a:pt x="3774840" y="646331"/>
                </a:cubicBezTo>
                <a:cubicBezTo>
                  <a:pt x="3592759" y="714487"/>
                  <a:pt x="3528342" y="621963"/>
                  <a:pt x="3441088" y="646331"/>
                </a:cubicBezTo>
                <a:cubicBezTo>
                  <a:pt x="3353834" y="670699"/>
                  <a:pt x="3191802" y="619223"/>
                  <a:pt x="3107337" y="646331"/>
                </a:cubicBezTo>
                <a:cubicBezTo>
                  <a:pt x="3022872" y="673439"/>
                  <a:pt x="2729737" y="638768"/>
                  <a:pt x="2531905" y="646331"/>
                </a:cubicBezTo>
                <a:cubicBezTo>
                  <a:pt x="2334073" y="653894"/>
                  <a:pt x="2273793" y="622033"/>
                  <a:pt x="2117593" y="646331"/>
                </a:cubicBezTo>
                <a:cubicBezTo>
                  <a:pt x="1961393" y="670629"/>
                  <a:pt x="1743710" y="607080"/>
                  <a:pt x="1461599" y="646331"/>
                </a:cubicBezTo>
                <a:cubicBezTo>
                  <a:pt x="1179488" y="685582"/>
                  <a:pt x="1217801" y="628826"/>
                  <a:pt x="1047288" y="646331"/>
                </a:cubicBezTo>
                <a:cubicBezTo>
                  <a:pt x="876775" y="663836"/>
                  <a:pt x="319680" y="525282"/>
                  <a:pt x="0" y="646331"/>
                </a:cubicBezTo>
                <a:cubicBezTo>
                  <a:pt x="-2719" y="494914"/>
                  <a:pt x="33607" y="452199"/>
                  <a:pt x="0" y="342555"/>
                </a:cubicBezTo>
                <a:cubicBezTo>
                  <a:pt x="-33607" y="232911"/>
                  <a:pt x="24960" y="995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Química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Cotidiano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B93BE6F-58ED-4A44-D959-2F518178AB30}"/>
              </a:ext>
            </a:extLst>
          </p:cNvPr>
          <p:cNvSpPr txBox="1"/>
          <p:nvPr/>
        </p:nvSpPr>
        <p:spPr>
          <a:xfrm>
            <a:off x="2283717" y="4266188"/>
            <a:ext cx="7624567" cy="1742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Não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vivemos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em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um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mundo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 </a:t>
            </a:r>
            <a:r>
              <a:rPr lang="en-US" sz="2145" b="1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substâncias</a:t>
            </a:r>
            <a:r>
              <a:rPr lang="en-US" sz="2145" b="1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145" b="1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puras</a:t>
            </a:r>
            <a:r>
              <a:rPr lang="en-US" sz="2145" b="1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  <a:p>
            <a:pPr marL="231589" lvl="1" algn="ctr"/>
            <a:endParaRPr lang="en-US" sz="2145" dirty="0">
              <a:solidFill>
                <a:srgbClr val="29281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  <a:p>
            <a:pPr marL="231589" lvl="1" algn="ctr"/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O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ar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que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respiramos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, a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água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do mar e o solo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são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misturas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  <a:p>
            <a:pPr algn="ctr"/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Separar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componentes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é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essencial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para a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vida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e a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indústria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  <a:p>
            <a:pPr marL="231589" lvl="1" algn="ctr"/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Aplicações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reais: Do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preparo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do café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ao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refino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 </a:t>
            </a:r>
            <a:r>
              <a:rPr lang="en-US" sz="2145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petróleo</a:t>
            </a:r>
            <a:r>
              <a:rPr lang="en-US" sz="2145" dirty="0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  <a:endParaRPr lang="en-US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</p:txBody>
      </p:sp>
      <p:pic>
        <p:nvPicPr>
          <p:cNvPr id="9" name="Imagem 8" descr="Uma imagem contendo xícara, escuro, vazio&#10;&#10;O conteúdo gerado por IA pode estar incorreto.">
            <a:extLst>
              <a:ext uri="{FF2B5EF4-FFF2-40B4-BE49-F238E27FC236}">
                <a16:creationId xmlns:a16="http://schemas.microsoft.com/office/drawing/2014/main" id="{FDE1EE7D-9194-06C1-4E57-48D85DE49E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4" b="22615"/>
          <a:stretch/>
        </p:blipFill>
        <p:spPr>
          <a:xfrm>
            <a:off x="2604487" y="1251777"/>
            <a:ext cx="2954996" cy="2701658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7526778-352B-511C-B468-E32D37891BC0}"/>
              </a:ext>
            </a:extLst>
          </p:cNvPr>
          <p:cNvCxnSpPr>
            <a:stCxn id="6" idx="2"/>
          </p:cNvCxnSpPr>
          <p:nvPr/>
        </p:nvCxnSpPr>
        <p:spPr>
          <a:xfrm>
            <a:off x="6096000" y="1064490"/>
            <a:ext cx="0" cy="2629139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Foto preta e branca da lua&#10;&#10;O conteúdo gerado por IA pode estar incorreto.">
            <a:extLst>
              <a:ext uri="{FF2B5EF4-FFF2-40B4-BE49-F238E27FC236}">
                <a16:creationId xmlns:a16="http://schemas.microsoft.com/office/drawing/2014/main" id="{FEC07585-58A0-F658-B2E9-D78679092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5" b="16701"/>
          <a:stretch/>
        </p:blipFill>
        <p:spPr>
          <a:xfrm>
            <a:off x="6632518" y="1233972"/>
            <a:ext cx="2713348" cy="271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8694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9658DEB-1869-41F7-35C1-FF110D96E0FE}"/>
              </a:ext>
            </a:extLst>
          </p:cNvPr>
          <p:cNvSpPr txBox="1"/>
          <p:nvPr/>
        </p:nvSpPr>
        <p:spPr>
          <a:xfrm>
            <a:off x="1025551" y="2374028"/>
            <a:ext cx="6541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(Unirio) Uma mistura formada por gasolina, água, serragem e sal de cozinha pode ser separada nos seus diversos componentes seguindo-se as seguintes etapas: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0E55BF27-E942-4ABD-B606-07523DFD5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340310" y="640494"/>
            <a:ext cx="2732543" cy="182169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DCA76F2-4D03-B25B-E062-12F79E97352A}"/>
              </a:ext>
            </a:extLst>
          </p:cNvPr>
          <p:cNvSpPr/>
          <p:nvPr/>
        </p:nvSpPr>
        <p:spPr>
          <a:xfrm>
            <a:off x="1025553" y="4216996"/>
            <a:ext cx="4750779" cy="420010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6C7C08D-915C-CD44-F296-603EBEE66D66}"/>
              </a:ext>
            </a:extLst>
          </p:cNvPr>
          <p:cNvSpPr txBox="1"/>
          <p:nvPr/>
        </p:nvSpPr>
        <p:spPr>
          <a:xfrm>
            <a:off x="1025551" y="4178125"/>
            <a:ext cx="8755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Filtração, decantação e destilação.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World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D8F941D-1CCD-856F-0256-46191EB25664}"/>
              </a:ext>
            </a:extLst>
          </p:cNvPr>
          <p:cNvSpPr txBox="1"/>
          <p:nvPr/>
        </p:nvSpPr>
        <p:spPr>
          <a:xfrm>
            <a:off x="1025552" y="4582890"/>
            <a:ext cx="8904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Catação e decantação.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oboto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C244660-2890-B22D-0C9F-9B125592DB43}"/>
              </a:ext>
            </a:extLst>
          </p:cNvPr>
          <p:cNvSpPr txBox="1"/>
          <p:nvPr/>
        </p:nvSpPr>
        <p:spPr>
          <a:xfrm>
            <a:off x="1025551" y="4975838"/>
            <a:ext cx="9493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Sublimação e destilação.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World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8AACA7C-D5F4-C2D6-8C0F-8A90087AB6B5}"/>
              </a:ext>
            </a:extLst>
          </p:cNvPr>
          <p:cNvSpPr txBox="1"/>
          <p:nvPr/>
        </p:nvSpPr>
        <p:spPr>
          <a:xfrm>
            <a:off x="1032275" y="5356334"/>
            <a:ext cx="9493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Prensagem e decantação.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World"/>
            </a:endParaRPr>
          </a:p>
        </p:txBody>
      </p:sp>
    </p:spTree>
    <p:extLst>
      <p:ext uri="{BB962C8B-B14F-4D97-AF65-F5344CB8AC3E}">
        <p14:creationId xmlns:p14="http://schemas.microsoft.com/office/powerpoint/2010/main" val="237406321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  <p:bldP spid="9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6F1BCB6-059D-D912-DC6F-6A6A31A69A01}"/>
              </a:ext>
            </a:extLst>
          </p:cNvPr>
          <p:cNvSpPr txBox="1"/>
          <p:nvPr/>
        </p:nvSpPr>
        <p:spPr>
          <a:xfrm>
            <a:off x="1443975" y="3105834"/>
            <a:ext cx="9304050" cy="646331"/>
          </a:xfrm>
          <a:custGeom>
            <a:avLst/>
            <a:gdLst>
              <a:gd name="connsiteX0" fmla="*/ 0 w 9304050"/>
              <a:gd name="connsiteY0" fmla="*/ 0 h 646331"/>
              <a:gd name="connsiteX1" fmla="*/ 488463 w 9304050"/>
              <a:gd name="connsiteY1" fmla="*/ 0 h 646331"/>
              <a:gd name="connsiteX2" fmla="*/ 790844 w 9304050"/>
              <a:gd name="connsiteY2" fmla="*/ 0 h 646331"/>
              <a:gd name="connsiteX3" fmla="*/ 1558428 w 9304050"/>
              <a:gd name="connsiteY3" fmla="*/ 0 h 646331"/>
              <a:gd name="connsiteX4" fmla="*/ 2046891 w 9304050"/>
              <a:gd name="connsiteY4" fmla="*/ 0 h 646331"/>
              <a:gd name="connsiteX5" fmla="*/ 2535354 w 9304050"/>
              <a:gd name="connsiteY5" fmla="*/ 0 h 646331"/>
              <a:gd name="connsiteX6" fmla="*/ 3302938 w 9304050"/>
              <a:gd name="connsiteY6" fmla="*/ 0 h 646331"/>
              <a:gd name="connsiteX7" fmla="*/ 3698360 w 9304050"/>
              <a:gd name="connsiteY7" fmla="*/ 0 h 646331"/>
              <a:gd name="connsiteX8" fmla="*/ 4465944 w 9304050"/>
              <a:gd name="connsiteY8" fmla="*/ 0 h 646331"/>
              <a:gd name="connsiteX9" fmla="*/ 5233528 w 9304050"/>
              <a:gd name="connsiteY9" fmla="*/ 0 h 646331"/>
              <a:gd name="connsiteX10" fmla="*/ 5815031 w 9304050"/>
              <a:gd name="connsiteY10" fmla="*/ 0 h 646331"/>
              <a:gd name="connsiteX11" fmla="*/ 6582615 w 9304050"/>
              <a:gd name="connsiteY11" fmla="*/ 0 h 646331"/>
              <a:gd name="connsiteX12" fmla="*/ 7071078 w 9304050"/>
              <a:gd name="connsiteY12" fmla="*/ 0 h 646331"/>
              <a:gd name="connsiteX13" fmla="*/ 7559541 w 9304050"/>
              <a:gd name="connsiteY13" fmla="*/ 0 h 646331"/>
              <a:gd name="connsiteX14" fmla="*/ 8234084 w 9304050"/>
              <a:gd name="connsiteY14" fmla="*/ 0 h 646331"/>
              <a:gd name="connsiteX15" fmla="*/ 8722547 w 9304050"/>
              <a:gd name="connsiteY15" fmla="*/ 0 h 646331"/>
              <a:gd name="connsiteX16" fmla="*/ 9304050 w 9304050"/>
              <a:gd name="connsiteY16" fmla="*/ 0 h 646331"/>
              <a:gd name="connsiteX17" fmla="*/ 9304050 w 9304050"/>
              <a:gd name="connsiteY17" fmla="*/ 336092 h 646331"/>
              <a:gd name="connsiteX18" fmla="*/ 9304050 w 9304050"/>
              <a:gd name="connsiteY18" fmla="*/ 646331 h 646331"/>
              <a:gd name="connsiteX19" fmla="*/ 8629506 w 9304050"/>
              <a:gd name="connsiteY19" fmla="*/ 646331 h 646331"/>
              <a:gd name="connsiteX20" fmla="*/ 8234084 w 9304050"/>
              <a:gd name="connsiteY20" fmla="*/ 646331 h 646331"/>
              <a:gd name="connsiteX21" fmla="*/ 7466500 w 9304050"/>
              <a:gd name="connsiteY21" fmla="*/ 646331 h 646331"/>
              <a:gd name="connsiteX22" fmla="*/ 6884997 w 9304050"/>
              <a:gd name="connsiteY22" fmla="*/ 646331 h 646331"/>
              <a:gd name="connsiteX23" fmla="*/ 6489575 w 9304050"/>
              <a:gd name="connsiteY23" fmla="*/ 646331 h 646331"/>
              <a:gd name="connsiteX24" fmla="*/ 5908072 w 9304050"/>
              <a:gd name="connsiteY24" fmla="*/ 646331 h 646331"/>
              <a:gd name="connsiteX25" fmla="*/ 5605690 w 9304050"/>
              <a:gd name="connsiteY25" fmla="*/ 646331 h 646331"/>
              <a:gd name="connsiteX26" fmla="*/ 5303309 w 9304050"/>
              <a:gd name="connsiteY26" fmla="*/ 646331 h 646331"/>
              <a:gd name="connsiteX27" fmla="*/ 4721805 w 9304050"/>
              <a:gd name="connsiteY27" fmla="*/ 646331 h 646331"/>
              <a:gd name="connsiteX28" fmla="*/ 4326383 w 9304050"/>
              <a:gd name="connsiteY28" fmla="*/ 646331 h 646331"/>
              <a:gd name="connsiteX29" fmla="*/ 3651840 w 9304050"/>
              <a:gd name="connsiteY29" fmla="*/ 646331 h 646331"/>
              <a:gd name="connsiteX30" fmla="*/ 3256418 w 9304050"/>
              <a:gd name="connsiteY30" fmla="*/ 646331 h 646331"/>
              <a:gd name="connsiteX31" fmla="*/ 2581874 w 9304050"/>
              <a:gd name="connsiteY31" fmla="*/ 646331 h 646331"/>
              <a:gd name="connsiteX32" fmla="*/ 2279492 w 9304050"/>
              <a:gd name="connsiteY32" fmla="*/ 646331 h 646331"/>
              <a:gd name="connsiteX33" fmla="*/ 1604949 w 9304050"/>
              <a:gd name="connsiteY33" fmla="*/ 646331 h 646331"/>
              <a:gd name="connsiteX34" fmla="*/ 1209527 w 9304050"/>
              <a:gd name="connsiteY34" fmla="*/ 646331 h 646331"/>
              <a:gd name="connsiteX35" fmla="*/ 907145 w 9304050"/>
              <a:gd name="connsiteY35" fmla="*/ 646331 h 646331"/>
              <a:gd name="connsiteX36" fmla="*/ 511723 w 9304050"/>
              <a:gd name="connsiteY36" fmla="*/ 646331 h 646331"/>
              <a:gd name="connsiteX37" fmla="*/ 0 w 9304050"/>
              <a:gd name="connsiteY37" fmla="*/ 646331 h 646331"/>
              <a:gd name="connsiteX38" fmla="*/ 0 w 9304050"/>
              <a:gd name="connsiteY38" fmla="*/ 336092 h 646331"/>
              <a:gd name="connsiteX39" fmla="*/ 0 w 9304050"/>
              <a:gd name="connsiteY39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304050" h="646331" extrusionOk="0">
                <a:moveTo>
                  <a:pt x="0" y="0"/>
                </a:moveTo>
                <a:cubicBezTo>
                  <a:pt x="205629" y="-1392"/>
                  <a:pt x="350128" y="41374"/>
                  <a:pt x="488463" y="0"/>
                </a:cubicBezTo>
                <a:cubicBezTo>
                  <a:pt x="626798" y="-41374"/>
                  <a:pt x="704551" y="14306"/>
                  <a:pt x="790844" y="0"/>
                </a:cubicBezTo>
                <a:cubicBezTo>
                  <a:pt x="877137" y="-14306"/>
                  <a:pt x="1244135" y="59202"/>
                  <a:pt x="1558428" y="0"/>
                </a:cubicBezTo>
                <a:cubicBezTo>
                  <a:pt x="1872721" y="-59202"/>
                  <a:pt x="1834260" y="21781"/>
                  <a:pt x="2046891" y="0"/>
                </a:cubicBezTo>
                <a:cubicBezTo>
                  <a:pt x="2259522" y="-21781"/>
                  <a:pt x="2432079" y="31679"/>
                  <a:pt x="2535354" y="0"/>
                </a:cubicBezTo>
                <a:cubicBezTo>
                  <a:pt x="2638629" y="-31679"/>
                  <a:pt x="3078307" y="20518"/>
                  <a:pt x="3302938" y="0"/>
                </a:cubicBezTo>
                <a:cubicBezTo>
                  <a:pt x="3527569" y="-20518"/>
                  <a:pt x="3607680" y="30183"/>
                  <a:pt x="3698360" y="0"/>
                </a:cubicBezTo>
                <a:cubicBezTo>
                  <a:pt x="3789040" y="-30183"/>
                  <a:pt x="4218251" y="65759"/>
                  <a:pt x="4465944" y="0"/>
                </a:cubicBezTo>
                <a:cubicBezTo>
                  <a:pt x="4713637" y="-65759"/>
                  <a:pt x="5057627" y="38318"/>
                  <a:pt x="5233528" y="0"/>
                </a:cubicBezTo>
                <a:cubicBezTo>
                  <a:pt x="5409429" y="-38318"/>
                  <a:pt x="5667680" y="21902"/>
                  <a:pt x="5815031" y="0"/>
                </a:cubicBezTo>
                <a:cubicBezTo>
                  <a:pt x="5962382" y="-21902"/>
                  <a:pt x="6296167" y="52187"/>
                  <a:pt x="6582615" y="0"/>
                </a:cubicBezTo>
                <a:cubicBezTo>
                  <a:pt x="6869063" y="-52187"/>
                  <a:pt x="6842986" y="33729"/>
                  <a:pt x="7071078" y="0"/>
                </a:cubicBezTo>
                <a:cubicBezTo>
                  <a:pt x="7299170" y="-33729"/>
                  <a:pt x="7389637" y="34925"/>
                  <a:pt x="7559541" y="0"/>
                </a:cubicBezTo>
                <a:cubicBezTo>
                  <a:pt x="7729445" y="-34925"/>
                  <a:pt x="7972567" y="60357"/>
                  <a:pt x="8234084" y="0"/>
                </a:cubicBezTo>
                <a:cubicBezTo>
                  <a:pt x="8495601" y="-60357"/>
                  <a:pt x="8606309" y="26721"/>
                  <a:pt x="8722547" y="0"/>
                </a:cubicBezTo>
                <a:cubicBezTo>
                  <a:pt x="8838785" y="-26721"/>
                  <a:pt x="9058371" y="29686"/>
                  <a:pt x="9304050" y="0"/>
                </a:cubicBezTo>
                <a:cubicBezTo>
                  <a:pt x="9314880" y="69536"/>
                  <a:pt x="9269250" y="214031"/>
                  <a:pt x="9304050" y="336092"/>
                </a:cubicBezTo>
                <a:cubicBezTo>
                  <a:pt x="9338850" y="458153"/>
                  <a:pt x="9277849" y="491786"/>
                  <a:pt x="9304050" y="646331"/>
                </a:cubicBezTo>
                <a:cubicBezTo>
                  <a:pt x="9006066" y="652112"/>
                  <a:pt x="8945124" y="602467"/>
                  <a:pt x="8629506" y="646331"/>
                </a:cubicBezTo>
                <a:cubicBezTo>
                  <a:pt x="8313888" y="690195"/>
                  <a:pt x="8390922" y="602721"/>
                  <a:pt x="8234084" y="646331"/>
                </a:cubicBezTo>
                <a:cubicBezTo>
                  <a:pt x="8077246" y="689941"/>
                  <a:pt x="7767614" y="606453"/>
                  <a:pt x="7466500" y="646331"/>
                </a:cubicBezTo>
                <a:cubicBezTo>
                  <a:pt x="7165386" y="686209"/>
                  <a:pt x="7106941" y="633183"/>
                  <a:pt x="6884997" y="646331"/>
                </a:cubicBezTo>
                <a:cubicBezTo>
                  <a:pt x="6663053" y="659479"/>
                  <a:pt x="6616612" y="631938"/>
                  <a:pt x="6489575" y="646331"/>
                </a:cubicBezTo>
                <a:cubicBezTo>
                  <a:pt x="6362538" y="660724"/>
                  <a:pt x="6146259" y="591157"/>
                  <a:pt x="5908072" y="646331"/>
                </a:cubicBezTo>
                <a:cubicBezTo>
                  <a:pt x="5669885" y="701505"/>
                  <a:pt x="5676682" y="637841"/>
                  <a:pt x="5605690" y="646331"/>
                </a:cubicBezTo>
                <a:cubicBezTo>
                  <a:pt x="5534698" y="654821"/>
                  <a:pt x="5397735" y="629621"/>
                  <a:pt x="5303309" y="646331"/>
                </a:cubicBezTo>
                <a:cubicBezTo>
                  <a:pt x="5208883" y="663041"/>
                  <a:pt x="4992940" y="641102"/>
                  <a:pt x="4721805" y="646331"/>
                </a:cubicBezTo>
                <a:cubicBezTo>
                  <a:pt x="4450670" y="651560"/>
                  <a:pt x="4523177" y="608147"/>
                  <a:pt x="4326383" y="646331"/>
                </a:cubicBezTo>
                <a:cubicBezTo>
                  <a:pt x="4129589" y="684515"/>
                  <a:pt x="3902996" y="630602"/>
                  <a:pt x="3651840" y="646331"/>
                </a:cubicBezTo>
                <a:cubicBezTo>
                  <a:pt x="3400684" y="662060"/>
                  <a:pt x="3417617" y="631977"/>
                  <a:pt x="3256418" y="646331"/>
                </a:cubicBezTo>
                <a:cubicBezTo>
                  <a:pt x="3095219" y="660685"/>
                  <a:pt x="2746729" y="585385"/>
                  <a:pt x="2581874" y="646331"/>
                </a:cubicBezTo>
                <a:cubicBezTo>
                  <a:pt x="2417019" y="707277"/>
                  <a:pt x="2426744" y="619297"/>
                  <a:pt x="2279492" y="646331"/>
                </a:cubicBezTo>
                <a:cubicBezTo>
                  <a:pt x="2132240" y="673365"/>
                  <a:pt x="1768468" y="621211"/>
                  <a:pt x="1604949" y="646331"/>
                </a:cubicBezTo>
                <a:cubicBezTo>
                  <a:pt x="1441430" y="671451"/>
                  <a:pt x="1322680" y="635713"/>
                  <a:pt x="1209527" y="646331"/>
                </a:cubicBezTo>
                <a:cubicBezTo>
                  <a:pt x="1096374" y="656949"/>
                  <a:pt x="1004780" y="619868"/>
                  <a:pt x="907145" y="646331"/>
                </a:cubicBezTo>
                <a:cubicBezTo>
                  <a:pt x="809510" y="672794"/>
                  <a:pt x="699321" y="618447"/>
                  <a:pt x="511723" y="646331"/>
                </a:cubicBezTo>
                <a:cubicBezTo>
                  <a:pt x="324125" y="674215"/>
                  <a:pt x="255523" y="633838"/>
                  <a:pt x="0" y="646331"/>
                </a:cubicBezTo>
                <a:cubicBezTo>
                  <a:pt x="-28945" y="524988"/>
                  <a:pt x="37016" y="420207"/>
                  <a:pt x="0" y="336092"/>
                </a:cubicBezTo>
                <a:cubicBezTo>
                  <a:pt x="-37016" y="251977"/>
                  <a:pt x="38114" y="128891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Até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a </a:t>
            </a:r>
            <a:r>
              <a:rPr lang="en-US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Próxima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Aula!</a:t>
            </a:r>
            <a:endParaRPr lang="en-US" sz="3600" b="1" dirty="0">
              <a:highlight>
                <a:srgbClr val="FFC729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</p:spTree>
    <p:extLst>
      <p:ext uri="{BB962C8B-B14F-4D97-AF65-F5344CB8AC3E}">
        <p14:creationId xmlns:p14="http://schemas.microsoft.com/office/powerpoint/2010/main" val="38088527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132FA22-FD0D-D428-B420-0B9E16372BD8}"/>
              </a:ext>
            </a:extLst>
          </p:cNvPr>
          <p:cNvSpPr txBox="1">
            <a:spLocks/>
          </p:cNvSpPr>
          <p:nvPr/>
        </p:nvSpPr>
        <p:spPr>
          <a:xfrm>
            <a:off x="-3452446" y="2390973"/>
            <a:ext cx="12451868" cy="1295572"/>
          </a:xfrm>
          <a:prstGeom prst="round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Referencias bibliográfica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86C9CE-B167-5ECA-9979-2D74A40808DC}"/>
              </a:ext>
            </a:extLst>
          </p:cNvPr>
          <p:cNvSpPr txBox="1"/>
          <p:nvPr/>
        </p:nvSpPr>
        <p:spPr>
          <a:xfrm>
            <a:off x="1207752" y="3363379"/>
            <a:ext cx="9423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Michelan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Vanessa.SuperAÇÃO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 ciências : 9º ano: manual do professor / Vanessa </a:t>
            </a:r>
            <a:r>
              <a:rPr lang="pt-B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Michelan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Elisangela Andrade. 1. ed. – São Paulo : Moderna, 2022.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973793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617931"/>
            <a:ext cx="8056060" cy="1015663"/>
          </a:xfrm>
          <a:custGeom>
            <a:avLst/>
            <a:gdLst>
              <a:gd name="connsiteX0" fmla="*/ 0 w 8056060"/>
              <a:gd name="connsiteY0" fmla="*/ 0 h 1015663"/>
              <a:gd name="connsiteX1" fmla="*/ 494872 w 8056060"/>
              <a:gd name="connsiteY1" fmla="*/ 0 h 1015663"/>
              <a:gd name="connsiteX2" fmla="*/ 828623 w 8056060"/>
              <a:gd name="connsiteY2" fmla="*/ 0 h 1015663"/>
              <a:gd name="connsiteX3" fmla="*/ 1565177 w 8056060"/>
              <a:gd name="connsiteY3" fmla="*/ 0 h 1015663"/>
              <a:gd name="connsiteX4" fmla="*/ 2060050 w 8056060"/>
              <a:gd name="connsiteY4" fmla="*/ 0 h 1015663"/>
              <a:gd name="connsiteX5" fmla="*/ 2554922 w 8056060"/>
              <a:gd name="connsiteY5" fmla="*/ 0 h 1015663"/>
              <a:gd name="connsiteX6" fmla="*/ 3291476 w 8056060"/>
              <a:gd name="connsiteY6" fmla="*/ 0 h 1015663"/>
              <a:gd name="connsiteX7" fmla="*/ 3705788 w 8056060"/>
              <a:gd name="connsiteY7" fmla="*/ 0 h 1015663"/>
              <a:gd name="connsiteX8" fmla="*/ 4442342 w 8056060"/>
              <a:gd name="connsiteY8" fmla="*/ 0 h 1015663"/>
              <a:gd name="connsiteX9" fmla="*/ 5178896 w 8056060"/>
              <a:gd name="connsiteY9" fmla="*/ 0 h 1015663"/>
              <a:gd name="connsiteX10" fmla="*/ 5754329 w 8056060"/>
              <a:gd name="connsiteY10" fmla="*/ 0 h 1015663"/>
              <a:gd name="connsiteX11" fmla="*/ 6490883 w 8056060"/>
              <a:gd name="connsiteY11" fmla="*/ 0 h 1015663"/>
              <a:gd name="connsiteX12" fmla="*/ 6985755 w 8056060"/>
              <a:gd name="connsiteY12" fmla="*/ 0 h 1015663"/>
              <a:gd name="connsiteX13" fmla="*/ 7480627 w 8056060"/>
              <a:gd name="connsiteY13" fmla="*/ 0 h 1015663"/>
              <a:gd name="connsiteX14" fmla="*/ 8056060 w 8056060"/>
              <a:gd name="connsiteY14" fmla="*/ 0 h 1015663"/>
              <a:gd name="connsiteX15" fmla="*/ 8056060 w 8056060"/>
              <a:gd name="connsiteY15" fmla="*/ 497675 h 1015663"/>
              <a:gd name="connsiteX16" fmla="*/ 8056060 w 8056060"/>
              <a:gd name="connsiteY16" fmla="*/ 1015663 h 1015663"/>
              <a:gd name="connsiteX17" fmla="*/ 7400067 w 8056060"/>
              <a:gd name="connsiteY17" fmla="*/ 1015663 h 1015663"/>
              <a:gd name="connsiteX18" fmla="*/ 6824634 w 8056060"/>
              <a:gd name="connsiteY18" fmla="*/ 1015663 h 1015663"/>
              <a:gd name="connsiteX19" fmla="*/ 6490883 w 8056060"/>
              <a:gd name="connsiteY19" fmla="*/ 1015663 h 1015663"/>
              <a:gd name="connsiteX20" fmla="*/ 6076571 w 8056060"/>
              <a:gd name="connsiteY20" fmla="*/ 1015663 h 1015663"/>
              <a:gd name="connsiteX21" fmla="*/ 5340017 w 8056060"/>
              <a:gd name="connsiteY21" fmla="*/ 1015663 h 1015663"/>
              <a:gd name="connsiteX22" fmla="*/ 4764584 w 8056060"/>
              <a:gd name="connsiteY22" fmla="*/ 1015663 h 1015663"/>
              <a:gd name="connsiteX23" fmla="*/ 4350272 w 8056060"/>
              <a:gd name="connsiteY23" fmla="*/ 1015663 h 1015663"/>
              <a:gd name="connsiteX24" fmla="*/ 3774840 w 8056060"/>
              <a:gd name="connsiteY24" fmla="*/ 1015663 h 1015663"/>
              <a:gd name="connsiteX25" fmla="*/ 3441088 w 8056060"/>
              <a:gd name="connsiteY25" fmla="*/ 1015663 h 1015663"/>
              <a:gd name="connsiteX26" fmla="*/ 3107337 w 8056060"/>
              <a:gd name="connsiteY26" fmla="*/ 1015663 h 1015663"/>
              <a:gd name="connsiteX27" fmla="*/ 2531905 w 8056060"/>
              <a:gd name="connsiteY27" fmla="*/ 1015663 h 1015663"/>
              <a:gd name="connsiteX28" fmla="*/ 2117593 w 8056060"/>
              <a:gd name="connsiteY28" fmla="*/ 1015663 h 1015663"/>
              <a:gd name="connsiteX29" fmla="*/ 1461599 w 8056060"/>
              <a:gd name="connsiteY29" fmla="*/ 1015663 h 1015663"/>
              <a:gd name="connsiteX30" fmla="*/ 1047288 w 8056060"/>
              <a:gd name="connsiteY30" fmla="*/ 1015663 h 1015663"/>
              <a:gd name="connsiteX31" fmla="*/ 0 w 8056060"/>
              <a:gd name="connsiteY31" fmla="*/ 1015663 h 1015663"/>
              <a:gd name="connsiteX32" fmla="*/ 0 w 8056060"/>
              <a:gd name="connsiteY32" fmla="*/ 538301 h 1015663"/>
              <a:gd name="connsiteX33" fmla="*/ 0 w 8056060"/>
              <a:gd name="connsiteY33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1015663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81638" y="141376"/>
                  <a:pt x="8023548" y="287468"/>
                  <a:pt x="8056060" y="497675"/>
                </a:cubicBezTo>
                <a:cubicBezTo>
                  <a:pt x="8088572" y="707882"/>
                  <a:pt x="8019385" y="898127"/>
                  <a:pt x="8056060" y="1015663"/>
                </a:cubicBezTo>
                <a:cubicBezTo>
                  <a:pt x="7913887" y="1049687"/>
                  <a:pt x="7605701" y="937190"/>
                  <a:pt x="7400067" y="1015663"/>
                </a:cubicBezTo>
                <a:cubicBezTo>
                  <a:pt x="7194433" y="1094136"/>
                  <a:pt x="6982713" y="1011581"/>
                  <a:pt x="6824634" y="1015663"/>
                </a:cubicBezTo>
                <a:cubicBezTo>
                  <a:pt x="6666555" y="1019745"/>
                  <a:pt x="6624817" y="991178"/>
                  <a:pt x="6490883" y="1015663"/>
                </a:cubicBezTo>
                <a:cubicBezTo>
                  <a:pt x="6356949" y="1040148"/>
                  <a:pt x="6214289" y="968095"/>
                  <a:pt x="6076571" y="1015663"/>
                </a:cubicBezTo>
                <a:cubicBezTo>
                  <a:pt x="5938853" y="1063231"/>
                  <a:pt x="5641311" y="929729"/>
                  <a:pt x="5340017" y="1015663"/>
                </a:cubicBezTo>
                <a:cubicBezTo>
                  <a:pt x="5038723" y="1101597"/>
                  <a:pt x="4941976" y="956312"/>
                  <a:pt x="4764584" y="1015663"/>
                </a:cubicBezTo>
                <a:cubicBezTo>
                  <a:pt x="4587192" y="1075014"/>
                  <a:pt x="4548850" y="981253"/>
                  <a:pt x="4350272" y="1015663"/>
                </a:cubicBezTo>
                <a:cubicBezTo>
                  <a:pt x="4151694" y="1050073"/>
                  <a:pt x="3956921" y="947507"/>
                  <a:pt x="3774840" y="1015663"/>
                </a:cubicBezTo>
                <a:cubicBezTo>
                  <a:pt x="3592759" y="1083819"/>
                  <a:pt x="3528342" y="991295"/>
                  <a:pt x="3441088" y="1015663"/>
                </a:cubicBezTo>
                <a:cubicBezTo>
                  <a:pt x="3353834" y="1040031"/>
                  <a:pt x="3191802" y="988555"/>
                  <a:pt x="3107337" y="1015663"/>
                </a:cubicBezTo>
                <a:cubicBezTo>
                  <a:pt x="3022872" y="1042771"/>
                  <a:pt x="2729737" y="1008100"/>
                  <a:pt x="2531905" y="1015663"/>
                </a:cubicBezTo>
                <a:cubicBezTo>
                  <a:pt x="2334073" y="1023226"/>
                  <a:pt x="2273793" y="991365"/>
                  <a:pt x="2117593" y="1015663"/>
                </a:cubicBezTo>
                <a:cubicBezTo>
                  <a:pt x="1961393" y="1039961"/>
                  <a:pt x="1743710" y="976412"/>
                  <a:pt x="1461599" y="1015663"/>
                </a:cubicBezTo>
                <a:cubicBezTo>
                  <a:pt x="1179488" y="1054914"/>
                  <a:pt x="1217801" y="998158"/>
                  <a:pt x="1047288" y="1015663"/>
                </a:cubicBezTo>
                <a:cubicBezTo>
                  <a:pt x="876775" y="1033168"/>
                  <a:pt x="319680" y="894614"/>
                  <a:pt x="0" y="1015663"/>
                </a:cubicBezTo>
                <a:cubicBezTo>
                  <a:pt x="-26714" y="787158"/>
                  <a:pt x="49667" y="771312"/>
                  <a:pt x="0" y="538301"/>
                </a:cubicBezTo>
                <a:cubicBezTo>
                  <a:pt x="-49667" y="305290"/>
                  <a:pt x="29012" y="111310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O Primeiro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Passo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: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Identificar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a Mistura</a:t>
            </a:r>
          </a:p>
          <a:p>
            <a:pPr algn="ctr"/>
            <a:r>
              <a:rPr lang="en-US" sz="2400" dirty="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A </a:t>
            </a:r>
            <a:r>
              <a:rPr lang="en-US" sz="2400" dirty="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técnica</a:t>
            </a:r>
            <a:r>
              <a:rPr lang="en-US" sz="2400" dirty="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 de </a:t>
            </a:r>
            <a:r>
              <a:rPr lang="en-US" sz="2400" dirty="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separação</a:t>
            </a:r>
            <a:r>
              <a:rPr lang="en-US" sz="2400" dirty="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 </a:t>
            </a:r>
            <a:r>
              <a:rPr lang="en-US" sz="2400" dirty="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depende</a:t>
            </a:r>
            <a:r>
              <a:rPr lang="en-US" sz="2400" dirty="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 do </a:t>
            </a:r>
            <a:r>
              <a:rPr lang="en-US" sz="2400" dirty="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tipo</a:t>
            </a:r>
            <a:r>
              <a:rPr lang="en-US" sz="2400" dirty="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 de </a:t>
            </a:r>
            <a:r>
              <a:rPr lang="en-US" sz="2400" dirty="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mistura</a:t>
            </a:r>
            <a:r>
              <a:rPr lang="en-US" sz="2400" dirty="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unito Sans"/>
              </a:rPr>
              <a:t>.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7EACB2D-8750-70C4-EAAA-1DF903CAE9A3}"/>
              </a:ext>
            </a:extLst>
          </p:cNvPr>
          <p:cNvSpPr/>
          <p:nvPr/>
        </p:nvSpPr>
        <p:spPr>
          <a:xfrm>
            <a:off x="1965980" y="1884293"/>
            <a:ext cx="3742441" cy="4194928"/>
          </a:xfrm>
          <a:prstGeom prst="roundRect">
            <a:avLst>
              <a:gd name="adj" fmla="val 10622"/>
            </a:avLst>
          </a:prstGeom>
          <a:solidFill>
            <a:srgbClr val="F4EDD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1B6E56A-5147-1469-5644-32B511CCB588}"/>
              </a:ext>
            </a:extLst>
          </p:cNvPr>
          <p:cNvSpPr/>
          <p:nvPr/>
        </p:nvSpPr>
        <p:spPr>
          <a:xfrm>
            <a:off x="6658576" y="1884293"/>
            <a:ext cx="3742441" cy="4194928"/>
          </a:xfrm>
          <a:prstGeom prst="roundRect">
            <a:avLst>
              <a:gd name="adj" fmla="val 10622"/>
            </a:avLst>
          </a:prstGeom>
          <a:solidFill>
            <a:srgbClr val="F4EDD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B93BE6F-58ED-4A44-D959-2F518178AB30}"/>
              </a:ext>
            </a:extLst>
          </p:cNvPr>
          <p:cNvSpPr txBox="1"/>
          <p:nvPr/>
        </p:nvSpPr>
        <p:spPr>
          <a:xfrm>
            <a:off x="2250502" y="2157530"/>
            <a:ext cx="3173396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45" b="1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Misturas</a:t>
            </a:r>
            <a:r>
              <a:rPr lang="en-US" sz="2145" b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145" b="1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Heterogêneas</a:t>
            </a:r>
            <a:endParaRPr lang="en-US" sz="2300" b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53E9985-58D1-273E-4309-27E09589D443}"/>
              </a:ext>
            </a:extLst>
          </p:cNvPr>
          <p:cNvSpPr txBox="1"/>
          <p:nvPr/>
        </p:nvSpPr>
        <p:spPr>
          <a:xfrm>
            <a:off x="2250502" y="4612946"/>
            <a:ext cx="3173396" cy="1231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2"/>
              </a:lnSpc>
            </a:pPr>
            <a:r>
              <a:rPr lang="en-US" sz="22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Apresentam</a:t>
            </a:r>
            <a:r>
              <a:rPr lang="en-US" sz="22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duas </a:t>
            </a:r>
            <a:r>
              <a:rPr lang="en-US" sz="22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ou</a:t>
            </a:r>
            <a:r>
              <a:rPr lang="en-US" sz="22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2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mais</a:t>
            </a:r>
            <a:r>
              <a:rPr lang="en-US" sz="22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2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fases</a:t>
            </a:r>
            <a:r>
              <a:rPr lang="en-US" sz="22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2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visíveis</a:t>
            </a:r>
            <a:r>
              <a:rPr lang="en-US" sz="22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(Ex: </a:t>
            </a:r>
            <a:r>
              <a:rPr lang="en-US" sz="22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Água</a:t>
            </a:r>
            <a:r>
              <a:rPr lang="en-US" sz="22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e </a:t>
            </a:r>
            <a:r>
              <a:rPr lang="en-US" sz="22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Óleo</a:t>
            </a:r>
            <a:r>
              <a:rPr lang="en-US" sz="22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).</a:t>
            </a:r>
            <a:endParaRPr lang="en-US" sz="2200" b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</p:txBody>
      </p:sp>
      <p:pic>
        <p:nvPicPr>
          <p:cNvPr id="10" name="Imagem 9" descr="Copo transparente com líquido amarelo&#10;&#10;O conteúdo gerado por IA pode estar incorreto.">
            <a:extLst>
              <a:ext uri="{FF2B5EF4-FFF2-40B4-BE49-F238E27FC236}">
                <a16:creationId xmlns:a16="http://schemas.microsoft.com/office/drawing/2014/main" id="{CF0C4448-62F3-0C43-F4DD-FB49F9985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505" y="2174908"/>
            <a:ext cx="1895389" cy="284308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01442EBE-A170-0D7F-D9E4-CB35421B7CE3}"/>
              </a:ext>
            </a:extLst>
          </p:cNvPr>
          <p:cNvSpPr txBox="1"/>
          <p:nvPr/>
        </p:nvSpPr>
        <p:spPr>
          <a:xfrm>
            <a:off x="6943098" y="2052008"/>
            <a:ext cx="3173396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45" b="1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Misturas</a:t>
            </a:r>
            <a:r>
              <a:rPr lang="en-US" sz="2145" b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145" b="1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Heterogêneas</a:t>
            </a:r>
            <a:endParaRPr lang="en-US" sz="2300" b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6943098" y="4675603"/>
            <a:ext cx="3173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Aspecto</a:t>
            </a:r>
            <a:r>
              <a:rPr lang="en-US" sz="24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uniforme</a:t>
            </a:r>
            <a:r>
              <a:rPr lang="en-US" sz="24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, </a:t>
            </a:r>
            <a:r>
              <a:rPr lang="en-US" sz="24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monofásicas</a:t>
            </a:r>
            <a:r>
              <a:rPr lang="en-US" sz="24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</a:p>
          <a:p>
            <a:pPr algn="ctr"/>
            <a:r>
              <a:rPr lang="en-US" sz="24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(</a:t>
            </a:r>
            <a:r>
              <a:rPr lang="en-US" sz="24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Água</a:t>
            </a:r>
            <a:r>
              <a:rPr lang="en-US" sz="24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e </a:t>
            </a:r>
            <a:r>
              <a:rPr lang="en-US" sz="2400" err="1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sal</a:t>
            </a:r>
            <a:r>
              <a:rPr lang="en-US" sz="2400">
                <a:solidFill>
                  <a:srgbClr val="2123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)</a:t>
            </a:r>
          </a:p>
        </p:txBody>
      </p:sp>
      <p:pic>
        <p:nvPicPr>
          <p:cNvPr id="17" name="Imagem 16" descr="Copo de vidro&#10;&#10;O conteúdo gerado por IA pode estar incorreto.">
            <a:extLst>
              <a:ext uri="{FF2B5EF4-FFF2-40B4-BE49-F238E27FC236}">
                <a16:creationId xmlns:a16="http://schemas.microsoft.com/office/drawing/2014/main" id="{9C88DF1B-FFD1-0CF3-6A41-5655D02C80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788" y="2163182"/>
            <a:ext cx="1863842" cy="279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7018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4" grpId="0" animBg="1"/>
      <p:bldP spid="7" grpId="0"/>
      <p:bldP spid="8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11" name="Imagem 10" descr="Uma imagem contendo no interior, mesa, pequeno, bolo&#10;&#10;O conteúdo gerado por IA pode estar incorreto.">
            <a:extLst>
              <a:ext uri="{FF2B5EF4-FFF2-40B4-BE49-F238E27FC236}">
                <a16:creationId xmlns:a16="http://schemas.microsoft.com/office/drawing/2014/main" id="{BBB015B8-46C3-7594-6F3E-BED4BFBAA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70" y="-292108"/>
            <a:ext cx="7600485" cy="506699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68" y="4272133"/>
            <a:ext cx="8056060" cy="646331"/>
          </a:xfrm>
          <a:custGeom>
            <a:avLst/>
            <a:gdLst>
              <a:gd name="connsiteX0" fmla="*/ 0 w 8056060"/>
              <a:gd name="connsiteY0" fmla="*/ 0 h 646331"/>
              <a:gd name="connsiteX1" fmla="*/ 494872 w 8056060"/>
              <a:gd name="connsiteY1" fmla="*/ 0 h 646331"/>
              <a:gd name="connsiteX2" fmla="*/ 828623 w 8056060"/>
              <a:gd name="connsiteY2" fmla="*/ 0 h 646331"/>
              <a:gd name="connsiteX3" fmla="*/ 1565177 w 8056060"/>
              <a:gd name="connsiteY3" fmla="*/ 0 h 646331"/>
              <a:gd name="connsiteX4" fmla="*/ 2060050 w 8056060"/>
              <a:gd name="connsiteY4" fmla="*/ 0 h 646331"/>
              <a:gd name="connsiteX5" fmla="*/ 2554922 w 8056060"/>
              <a:gd name="connsiteY5" fmla="*/ 0 h 646331"/>
              <a:gd name="connsiteX6" fmla="*/ 3291476 w 8056060"/>
              <a:gd name="connsiteY6" fmla="*/ 0 h 646331"/>
              <a:gd name="connsiteX7" fmla="*/ 3705788 w 8056060"/>
              <a:gd name="connsiteY7" fmla="*/ 0 h 646331"/>
              <a:gd name="connsiteX8" fmla="*/ 4442342 w 8056060"/>
              <a:gd name="connsiteY8" fmla="*/ 0 h 646331"/>
              <a:gd name="connsiteX9" fmla="*/ 5178896 w 8056060"/>
              <a:gd name="connsiteY9" fmla="*/ 0 h 646331"/>
              <a:gd name="connsiteX10" fmla="*/ 5754329 w 8056060"/>
              <a:gd name="connsiteY10" fmla="*/ 0 h 646331"/>
              <a:gd name="connsiteX11" fmla="*/ 6490883 w 8056060"/>
              <a:gd name="connsiteY11" fmla="*/ 0 h 646331"/>
              <a:gd name="connsiteX12" fmla="*/ 6985755 w 8056060"/>
              <a:gd name="connsiteY12" fmla="*/ 0 h 646331"/>
              <a:gd name="connsiteX13" fmla="*/ 7480627 w 8056060"/>
              <a:gd name="connsiteY13" fmla="*/ 0 h 646331"/>
              <a:gd name="connsiteX14" fmla="*/ 8056060 w 8056060"/>
              <a:gd name="connsiteY14" fmla="*/ 0 h 646331"/>
              <a:gd name="connsiteX15" fmla="*/ 8056060 w 8056060"/>
              <a:gd name="connsiteY15" fmla="*/ 316702 h 646331"/>
              <a:gd name="connsiteX16" fmla="*/ 8056060 w 8056060"/>
              <a:gd name="connsiteY16" fmla="*/ 646331 h 646331"/>
              <a:gd name="connsiteX17" fmla="*/ 7400067 w 8056060"/>
              <a:gd name="connsiteY17" fmla="*/ 646331 h 646331"/>
              <a:gd name="connsiteX18" fmla="*/ 6824634 w 8056060"/>
              <a:gd name="connsiteY18" fmla="*/ 646331 h 646331"/>
              <a:gd name="connsiteX19" fmla="*/ 6490883 w 8056060"/>
              <a:gd name="connsiteY19" fmla="*/ 646331 h 646331"/>
              <a:gd name="connsiteX20" fmla="*/ 6076571 w 8056060"/>
              <a:gd name="connsiteY20" fmla="*/ 646331 h 646331"/>
              <a:gd name="connsiteX21" fmla="*/ 5340017 w 8056060"/>
              <a:gd name="connsiteY21" fmla="*/ 646331 h 646331"/>
              <a:gd name="connsiteX22" fmla="*/ 4764584 w 8056060"/>
              <a:gd name="connsiteY22" fmla="*/ 646331 h 646331"/>
              <a:gd name="connsiteX23" fmla="*/ 4350272 w 8056060"/>
              <a:gd name="connsiteY23" fmla="*/ 646331 h 646331"/>
              <a:gd name="connsiteX24" fmla="*/ 3774840 w 8056060"/>
              <a:gd name="connsiteY24" fmla="*/ 646331 h 646331"/>
              <a:gd name="connsiteX25" fmla="*/ 3441088 w 8056060"/>
              <a:gd name="connsiteY25" fmla="*/ 646331 h 646331"/>
              <a:gd name="connsiteX26" fmla="*/ 3107337 w 8056060"/>
              <a:gd name="connsiteY26" fmla="*/ 646331 h 646331"/>
              <a:gd name="connsiteX27" fmla="*/ 2531905 w 8056060"/>
              <a:gd name="connsiteY27" fmla="*/ 646331 h 646331"/>
              <a:gd name="connsiteX28" fmla="*/ 2117593 w 8056060"/>
              <a:gd name="connsiteY28" fmla="*/ 646331 h 646331"/>
              <a:gd name="connsiteX29" fmla="*/ 1461599 w 8056060"/>
              <a:gd name="connsiteY29" fmla="*/ 646331 h 646331"/>
              <a:gd name="connsiteX30" fmla="*/ 1047288 w 8056060"/>
              <a:gd name="connsiteY30" fmla="*/ 646331 h 646331"/>
              <a:gd name="connsiteX31" fmla="*/ 0 w 8056060"/>
              <a:gd name="connsiteY31" fmla="*/ 646331 h 646331"/>
              <a:gd name="connsiteX32" fmla="*/ 0 w 8056060"/>
              <a:gd name="connsiteY32" fmla="*/ 342555 h 646331"/>
              <a:gd name="connsiteX33" fmla="*/ 0 w 8056060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646331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56412" y="70671"/>
                  <a:pt x="8032500" y="181689"/>
                  <a:pt x="8056060" y="316702"/>
                </a:cubicBezTo>
                <a:cubicBezTo>
                  <a:pt x="8079620" y="451715"/>
                  <a:pt x="8027326" y="494030"/>
                  <a:pt x="8056060" y="646331"/>
                </a:cubicBezTo>
                <a:cubicBezTo>
                  <a:pt x="7913887" y="680355"/>
                  <a:pt x="7605701" y="567858"/>
                  <a:pt x="7400067" y="646331"/>
                </a:cubicBezTo>
                <a:cubicBezTo>
                  <a:pt x="7194433" y="724804"/>
                  <a:pt x="6982713" y="642249"/>
                  <a:pt x="6824634" y="646331"/>
                </a:cubicBezTo>
                <a:cubicBezTo>
                  <a:pt x="6666555" y="650413"/>
                  <a:pt x="6624817" y="621846"/>
                  <a:pt x="6490883" y="646331"/>
                </a:cubicBezTo>
                <a:cubicBezTo>
                  <a:pt x="6356949" y="670816"/>
                  <a:pt x="6214289" y="598763"/>
                  <a:pt x="6076571" y="646331"/>
                </a:cubicBezTo>
                <a:cubicBezTo>
                  <a:pt x="5938853" y="693899"/>
                  <a:pt x="5641311" y="560397"/>
                  <a:pt x="5340017" y="646331"/>
                </a:cubicBezTo>
                <a:cubicBezTo>
                  <a:pt x="5038723" y="732265"/>
                  <a:pt x="4941976" y="586980"/>
                  <a:pt x="4764584" y="646331"/>
                </a:cubicBezTo>
                <a:cubicBezTo>
                  <a:pt x="4587192" y="705682"/>
                  <a:pt x="4548850" y="611921"/>
                  <a:pt x="4350272" y="646331"/>
                </a:cubicBezTo>
                <a:cubicBezTo>
                  <a:pt x="4151694" y="680741"/>
                  <a:pt x="3956921" y="578175"/>
                  <a:pt x="3774840" y="646331"/>
                </a:cubicBezTo>
                <a:cubicBezTo>
                  <a:pt x="3592759" y="714487"/>
                  <a:pt x="3528342" y="621963"/>
                  <a:pt x="3441088" y="646331"/>
                </a:cubicBezTo>
                <a:cubicBezTo>
                  <a:pt x="3353834" y="670699"/>
                  <a:pt x="3191802" y="619223"/>
                  <a:pt x="3107337" y="646331"/>
                </a:cubicBezTo>
                <a:cubicBezTo>
                  <a:pt x="3022872" y="673439"/>
                  <a:pt x="2729737" y="638768"/>
                  <a:pt x="2531905" y="646331"/>
                </a:cubicBezTo>
                <a:cubicBezTo>
                  <a:pt x="2334073" y="653894"/>
                  <a:pt x="2273793" y="622033"/>
                  <a:pt x="2117593" y="646331"/>
                </a:cubicBezTo>
                <a:cubicBezTo>
                  <a:pt x="1961393" y="670629"/>
                  <a:pt x="1743710" y="607080"/>
                  <a:pt x="1461599" y="646331"/>
                </a:cubicBezTo>
                <a:cubicBezTo>
                  <a:pt x="1179488" y="685582"/>
                  <a:pt x="1217801" y="628826"/>
                  <a:pt x="1047288" y="646331"/>
                </a:cubicBezTo>
                <a:cubicBezTo>
                  <a:pt x="876775" y="663836"/>
                  <a:pt x="319680" y="525282"/>
                  <a:pt x="0" y="646331"/>
                </a:cubicBezTo>
                <a:cubicBezTo>
                  <a:pt x="-2719" y="494914"/>
                  <a:pt x="33607" y="452199"/>
                  <a:pt x="0" y="342555"/>
                </a:cubicBezTo>
                <a:cubicBezTo>
                  <a:pt x="-33607" y="232911"/>
                  <a:pt x="24960" y="995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Engenharia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Visível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5197DC9-354F-4E89-E9E8-95076E0A8487}"/>
              </a:ext>
            </a:extLst>
          </p:cNvPr>
          <p:cNvSpPr txBox="1"/>
          <p:nvPr/>
        </p:nvSpPr>
        <p:spPr>
          <a:xfrm>
            <a:off x="5260786" y="3440143"/>
            <a:ext cx="1670429" cy="523220"/>
          </a:xfrm>
          <a:prstGeom prst="rect">
            <a:avLst/>
          </a:prstGeom>
          <a:solidFill>
            <a:srgbClr val="395C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E7E9D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Capítulo</a:t>
            </a:r>
            <a:r>
              <a:rPr lang="en-US" sz="2800" dirty="0">
                <a:solidFill>
                  <a:srgbClr val="E7E9D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85033DA-C6B4-25A6-5DB4-625E9B5DEAD0}"/>
              </a:ext>
            </a:extLst>
          </p:cNvPr>
          <p:cNvSpPr txBox="1"/>
          <p:nvPr/>
        </p:nvSpPr>
        <p:spPr>
          <a:xfrm>
            <a:off x="1931413" y="4918464"/>
            <a:ext cx="832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Métodos</a:t>
            </a:r>
            <a:r>
              <a:rPr lang="en-US" sz="2400" dirty="0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mecânicos</a:t>
            </a:r>
            <a:r>
              <a:rPr lang="en-US" sz="2400" dirty="0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para </a:t>
            </a:r>
            <a:r>
              <a:rPr lang="en-US" sz="2400" dirty="0" err="1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separação</a:t>
            </a:r>
            <a:r>
              <a:rPr lang="en-US" sz="2400" dirty="0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</a:t>
            </a:r>
          </a:p>
          <a:p>
            <a:pPr algn="ctr"/>
            <a:r>
              <a:rPr lang="en-US" sz="2400" dirty="0" err="1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sólidos</a:t>
            </a:r>
            <a:r>
              <a:rPr lang="en-US" sz="2400" dirty="0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e </a:t>
            </a:r>
            <a:r>
              <a:rPr lang="en-US" sz="2400" dirty="0" err="1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misturas</a:t>
            </a:r>
            <a:r>
              <a:rPr lang="en-US" sz="2400" dirty="0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heterogêneas</a:t>
            </a:r>
            <a:r>
              <a:rPr lang="en-US" sz="2400" dirty="0">
                <a:solidFill>
                  <a:srgbClr val="2725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101876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508186"/>
            <a:ext cx="8056060" cy="646331"/>
          </a:xfrm>
          <a:custGeom>
            <a:avLst/>
            <a:gdLst>
              <a:gd name="connsiteX0" fmla="*/ 0 w 8056060"/>
              <a:gd name="connsiteY0" fmla="*/ 0 h 646331"/>
              <a:gd name="connsiteX1" fmla="*/ 494872 w 8056060"/>
              <a:gd name="connsiteY1" fmla="*/ 0 h 646331"/>
              <a:gd name="connsiteX2" fmla="*/ 828623 w 8056060"/>
              <a:gd name="connsiteY2" fmla="*/ 0 h 646331"/>
              <a:gd name="connsiteX3" fmla="*/ 1565177 w 8056060"/>
              <a:gd name="connsiteY3" fmla="*/ 0 h 646331"/>
              <a:gd name="connsiteX4" fmla="*/ 2060050 w 8056060"/>
              <a:gd name="connsiteY4" fmla="*/ 0 h 646331"/>
              <a:gd name="connsiteX5" fmla="*/ 2554922 w 8056060"/>
              <a:gd name="connsiteY5" fmla="*/ 0 h 646331"/>
              <a:gd name="connsiteX6" fmla="*/ 3291476 w 8056060"/>
              <a:gd name="connsiteY6" fmla="*/ 0 h 646331"/>
              <a:gd name="connsiteX7" fmla="*/ 3705788 w 8056060"/>
              <a:gd name="connsiteY7" fmla="*/ 0 h 646331"/>
              <a:gd name="connsiteX8" fmla="*/ 4442342 w 8056060"/>
              <a:gd name="connsiteY8" fmla="*/ 0 h 646331"/>
              <a:gd name="connsiteX9" fmla="*/ 5178896 w 8056060"/>
              <a:gd name="connsiteY9" fmla="*/ 0 h 646331"/>
              <a:gd name="connsiteX10" fmla="*/ 5754329 w 8056060"/>
              <a:gd name="connsiteY10" fmla="*/ 0 h 646331"/>
              <a:gd name="connsiteX11" fmla="*/ 6490883 w 8056060"/>
              <a:gd name="connsiteY11" fmla="*/ 0 h 646331"/>
              <a:gd name="connsiteX12" fmla="*/ 6985755 w 8056060"/>
              <a:gd name="connsiteY12" fmla="*/ 0 h 646331"/>
              <a:gd name="connsiteX13" fmla="*/ 7480627 w 8056060"/>
              <a:gd name="connsiteY13" fmla="*/ 0 h 646331"/>
              <a:gd name="connsiteX14" fmla="*/ 8056060 w 8056060"/>
              <a:gd name="connsiteY14" fmla="*/ 0 h 646331"/>
              <a:gd name="connsiteX15" fmla="*/ 8056060 w 8056060"/>
              <a:gd name="connsiteY15" fmla="*/ 316702 h 646331"/>
              <a:gd name="connsiteX16" fmla="*/ 8056060 w 8056060"/>
              <a:gd name="connsiteY16" fmla="*/ 646331 h 646331"/>
              <a:gd name="connsiteX17" fmla="*/ 7400067 w 8056060"/>
              <a:gd name="connsiteY17" fmla="*/ 646331 h 646331"/>
              <a:gd name="connsiteX18" fmla="*/ 6824634 w 8056060"/>
              <a:gd name="connsiteY18" fmla="*/ 646331 h 646331"/>
              <a:gd name="connsiteX19" fmla="*/ 6490883 w 8056060"/>
              <a:gd name="connsiteY19" fmla="*/ 646331 h 646331"/>
              <a:gd name="connsiteX20" fmla="*/ 6076571 w 8056060"/>
              <a:gd name="connsiteY20" fmla="*/ 646331 h 646331"/>
              <a:gd name="connsiteX21" fmla="*/ 5340017 w 8056060"/>
              <a:gd name="connsiteY21" fmla="*/ 646331 h 646331"/>
              <a:gd name="connsiteX22" fmla="*/ 4764584 w 8056060"/>
              <a:gd name="connsiteY22" fmla="*/ 646331 h 646331"/>
              <a:gd name="connsiteX23" fmla="*/ 4350272 w 8056060"/>
              <a:gd name="connsiteY23" fmla="*/ 646331 h 646331"/>
              <a:gd name="connsiteX24" fmla="*/ 3774840 w 8056060"/>
              <a:gd name="connsiteY24" fmla="*/ 646331 h 646331"/>
              <a:gd name="connsiteX25" fmla="*/ 3441088 w 8056060"/>
              <a:gd name="connsiteY25" fmla="*/ 646331 h 646331"/>
              <a:gd name="connsiteX26" fmla="*/ 3107337 w 8056060"/>
              <a:gd name="connsiteY26" fmla="*/ 646331 h 646331"/>
              <a:gd name="connsiteX27" fmla="*/ 2531905 w 8056060"/>
              <a:gd name="connsiteY27" fmla="*/ 646331 h 646331"/>
              <a:gd name="connsiteX28" fmla="*/ 2117593 w 8056060"/>
              <a:gd name="connsiteY28" fmla="*/ 646331 h 646331"/>
              <a:gd name="connsiteX29" fmla="*/ 1461599 w 8056060"/>
              <a:gd name="connsiteY29" fmla="*/ 646331 h 646331"/>
              <a:gd name="connsiteX30" fmla="*/ 1047288 w 8056060"/>
              <a:gd name="connsiteY30" fmla="*/ 646331 h 646331"/>
              <a:gd name="connsiteX31" fmla="*/ 0 w 8056060"/>
              <a:gd name="connsiteY31" fmla="*/ 646331 h 646331"/>
              <a:gd name="connsiteX32" fmla="*/ 0 w 8056060"/>
              <a:gd name="connsiteY32" fmla="*/ 342555 h 646331"/>
              <a:gd name="connsiteX33" fmla="*/ 0 w 8056060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646331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56412" y="70671"/>
                  <a:pt x="8032500" y="181689"/>
                  <a:pt x="8056060" y="316702"/>
                </a:cubicBezTo>
                <a:cubicBezTo>
                  <a:pt x="8079620" y="451715"/>
                  <a:pt x="8027326" y="494030"/>
                  <a:pt x="8056060" y="646331"/>
                </a:cubicBezTo>
                <a:cubicBezTo>
                  <a:pt x="7913887" y="680355"/>
                  <a:pt x="7605701" y="567858"/>
                  <a:pt x="7400067" y="646331"/>
                </a:cubicBezTo>
                <a:cubicBezTo>
                  <a:pt x="7194433" y="724804"/>
                  <a:pt x="6982713" y="642249"/>
                  <a:pt x="6824634" y="646331"/>
                </a:cubicBezTo>
                <a:cubicBezTo>
                  <a:pt x="6666555" y="650413"/>
                  <a:pt x="6624817" y="621846"/>
                  <a:pt x="6490883" y="646331"/>
                </a:cubicBezTo>
                <a:cubicBezTo>
                  <a:pt x="6356949" y="670816"/>
                  <a:pt x="6214289" y="598763"/>
                  <a:pt x="6076571" y="646331"/>
                </a:cubicBezTo>
                <a:cubicBezTo>
                  <a:pt x="5938853" y="693899"/>
                  <a:pt x="5641311" y="560397"/>
                  <a:pt x="5340017" y="646331"/>
                </a:cubicBezTo>
                <a:cubicBezTo>
                  <a:pt x="5038723" y="732265"/>
                  <a:pt x="4941976" y="586980"/>
                  <a:pt x="4764584" y="646331"/>
                </a:cubicBezTo>
                <a:cubicBezTo>
                  <a:pt x="4587192" y="705682"/>
                  <a:pt x="4548850" y="611921"/>
                  <a:pt x="4350272" y="646331"/>
                </a:cubicBezTo>
                <a:cubicBezTo>
                  <a:pt x="4151694" y="680741"/>
                  <a:pt x="3956921" y="578175"/>
                  <a:pt x="3774840" y="646331"/>
                </a:cubicBezTo>
                <a:cubicBezTo>
                  <a:pt x="3592759" y="714487"/>
                  <a:pt x="3528342" y="621963"/>
                  <a:pt x="3441088" y="646331"/>
                </a:cubicBezTo>
                <a:cubicBezTo>
                  <a:pt x="3353834" y="670699"/>
                  <a:pt x="3191802" y="619223"/>
                  <a:pt x="3107337" y="646331"/>
                </a:cubicBezTo>
                <a:cubicBezTo>
                  <a:pt x="3022872" y="673439"/>
                  <a:pt x="2729737" y="638768"/>
                  <a:pt x="2531905" y="646331"/>
                </a:cubicBezTo>
                <a:cubicBezTo>
                  <a:pt x="2334073" y="653894"/>
                  <a:pt x="2273793" y="622033"/>
                  <a:pt x="2117593" y="646331"/>
                </a:cubicBezTo>
                <a:cubicBezTo>
                  <a:pt x="1961393" y="670629"/>
                  <a:pt x="1743710" y="607080"/>
                  <a:pt x="1461599" y="646331"/>
                </a:cubicBezTo>
                <a:cubicBezTo>
                  <a:pt x="1179488" y="685582"/>
                  <a:pt x="1217801" y="628826"/>
                  <a:pt x="1047288" y="646331"/>
                </a:cubicBezTo>
                <a:cubicBezTo>
                  <a:pt x="876775" y="663836"/>
                  <a:pt x="319680" y="525282"/>
                  <a:pt x="0" y="646331"/>
                </a:cubicBezTo>
                <a:cubicBezTo>
                  <a:pt x="-2719" y="494914"/>
                  <a:pt x="33607" y="452199"/>
                  <a:pt x="0" y="342555"/>
                </a:cubicBezTo>
                <a:cubicBezTo>
                  <a:pt x="-33607" y="232911"/>
                  <a:pt x="24960" y="995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Seleção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Manual e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Mecânica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7EACB2D-8750-70C4-EAAA-1DF903CAE9A3}"/>
              </a:ext>
            </a:extLst>
          </p:cNvPr>
          <p:cNvSpPr/>
          <p:nvPr/>
        </p:nvSpPr>
        <p:spPr>
          <a:xfrm>
            <a:off x="1965980" y="1387693"/>
            <a:ext cx="3742441" cy="4882895"/>
          </a:xfrm>
          <a:prstGeom prst="roundRect">
            <a:avLst>
              <a:gd name="adj" fmla="val 8179"/>
            </a:avLst>
          </a:prstGeom>
          <a:solidFill>
            <a:srgbClr val="F4EDD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EB451A66-8D55-DD24-64AF-0D17CC8F8E0A}"/>
              </a:ext>
            </a:extLst>
          </p:cNvPr>
          <p:cNvSpPr/>
          <p:nvPr/>
        </p:nvSpPr>
        <p:spPr>
          <a:xfrm>
            <a:off x="6426880" y="1440404"/>
            <a:ext cx="3742441" cy="4882895"/>
          </a:xfrm>
          <a:prstGeom prst="roundRect">
            <a:avLst>
              <a:gd name="adj" fmla="val 8179"/>
            </a:avLst>
          </a:prstGeom>
          <a:solidFill>
            <a:srgbClr val="F4EDD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B93BE6F-58ED-4A44-D959-2F518178AB30}"/>
              </a:ext>
            </a:extLst>
          </p:cNvPr>
          <p:cNvSpPr txBox="1"/>
          <p:nvPr/>
        </p:nvSpPr>
        <p:spPr>
          <a:xfrm>
            <a:off x="2250502" y="1563711"/>
            <a:ext cx="3173396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45" b="1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Catação</a:t>
            </a:r>
            <a:endParaRPr lang="en-US" sz="2300" b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53E9985-58D1-273E-4309-27E09589D443}"/>
              </a:ext>
            </a:extLst>
          </p:cNvPr>
          <p:cNvSpPr txBox="1"/>
          <p:nvPr/>
        </p:nvSpPr>
        <p:spPr>
          <a:xfrm>
            <a:off x="2250502" y="4082940"/>
            <a:ext cx="3173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Separação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manual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baseada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na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diferença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visual (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cor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e forma).</a:t>
            </a:r>
          </a:p>
          <a:p>
            <a:pPr algn="ctr"/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Exemplo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: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Escolher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feijão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1442EBE-A170-0D7F-D9E4-CB35421B7CE3}"/>
              </a:ext>
            </a:extLst>
          </p:cNvPr>
          <p:cNvSpPr txBox="1"/>
          <p:nvPr/>
        </p:nvSpPr>
        <p:spPr>
          <a:xfrm>
            <a:off x="6711402" y="1563711"/>
            <a:ext cx="3173396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45" b="1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Peneiração</a:t>
            </a:r>
            <a:endParaRPr lang="en-US" sz="23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6711402" y="4198959"/>
            <a:ext cx="3173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Separação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por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tamanho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partícula</a:t>
            </a:r>
            <a:endParaRPr lang="en-US" sz="2400">
              <a:solidFill>
                <a:srgbClr val="26201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  <a:p>
            <a:pPr algn="ctr"/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usando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uma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malha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  <a:p>
            <a:pPr algn="ctr"/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Exemplo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: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Construção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civil (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Areia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vs </a:t>
            </a:r>
            <a:r>
              <a:rPr lang="en-US" sz="2400" err="1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Cascalho</a:t>
            </a:r>
            <a:r>
              <a:rPr lang="en-US" sz="2400">
                <a:solidFill>
                  <a:srgbClr val="2620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).</a:t>
            </a:r>
          </a:p>
        </p:txBody>
      </p:sp>
      <p:pic>
        <p:nvPicPr>
          <p:cNvPr id="15" name="Imagem 14" descr="Uma imagem contendo relógio, display&#10;&#10;O conteúdo gerado por IA pode estar incorreto.">
            <a:extLst>
              <a:ext uri="{FF2B5EF4-FFF2-40B4-BE49-F238E27FC236}">
                <a16:creationId xmlns:a16="http://schemas.microsoft.com/office/drawing/2014/main" id="{860D94AC-7F22-654A-FC90-7BF41CCE5B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6" b="22667"/>
          <a:stretch/>
        </p:blipFill>
        <p:spPr>
          <a:xfrm>
            <a:off x="2706885" y="1865531"/>
            <a:ext cx="2225114" cy="2202114"/>
          </a:xfrm>
          <a:prstGeom prst="rect">
            <a:avLst/>
          </a:prstGeom>
        </p:spPr>
      </p:pic>
      <p:pic>
        <p:nvPicPr>
          <p:cNvPr id="19" name="Imagem 18" descr="Foto preta e branca de tigela&#10;&#10;O conteúdo gerado por IA pode estar incorreto.">
            <a:extLst>
              <a:ext uri="{FF2B5EF4-FFF2-40B4-BE49-F238E27FC236}">
                <a16:creationId xmlns:a16="http://schemas.microsoft.com/office/drawing/2014/main" id="{6C69F85F-6B88-E337-9170-B45E27D481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3"/>
          <a:stretch/>
        </p:blipFill>
        <p:spPr>
          <a:xfrm>
            <a:off x="7294920" y="1760866"/>
            <a:ext cx="2006359" cy="266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592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16" grpId="0" animBg="1"/>
      <p:bldP spid="7" grpId="0"/>
      <p:bldP spid="8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508186"/>
            <a:ext cx="8056060" cy="646331"/>
          </a:xfrm>
          <a:custGeom>
            <a:avLst/>
            <a:gdLst>
              <a:gd name="connsiteX0" fmla="*/ 0 w 8056060"/>
              <a:gd name="connsiteY0" fmla="*/ 0 h 646331"/>
              <a:gd name="connsiteX1" fmla="*/ 494872 w 8056060"/>
              <a:gd name="connsiteY1" fmla="*/ 0 h 646331"/>
              <a:gd name="connsiteX2" fmla="*/ 828623 w 8056060"/>
              <a:gd name="connsiteY2" fmla="*/ 0 h 646331"/>
              <a:gd name="connsiteX3" fmla="*/ 1565177 w 8056060"/>
              <a:gd name="connsiteY3" fmla="*/ 0 h 646331"/>
              <a:gd name="connsiteX4" fmla="*/ 2060050 w 8056060"/>
              <a:gd name="connsiteY4" fmla="*/ 0 h 646331"/>
              <a:gd name="connsiteX5" fmla="*/ 2554922 w 8056060"/>
              <a:gd name="connsiteY5" fmla="*/ 0 h 646331"/>
              <a:gd name="connsiteX6" fmla="*/ 3291476 w 8056060"/>
              <a:gd name="connsiteY6" fmla="*/ 0 h 646331"/>
              <a:gd name="connsiteX7" fmla="*/ 3705788 w 8056060"/>
              <a:gd name="connsiteY7" fmla="*/ 0 h 646331"/>
              <a:gd name="connsiteX8" fmla="*/ 4442342 w 8056060"/>
              <a:gd name="connsiteY8" fmla="*/ 0 h 646331"/>
              <a:gd name="connsiteX9" fmla="*/ 5178896 w 8056060"/>
              <a:gd name="connsiteY9" fmla="*/ 0 h 646331"/>
              <a:gd name="connsiteX10" fmla="*/ 5754329 w 8056060"/>
              <a:gd name="connsiteY10" fmla="*/ 0 h 646331"/>
              <a:gd name="connsiteX11" fmla="*/ 6490883 w 8056060"/>
              <a:gd name="connsiteY11" fmla="*/ 0 h 646331"/>
              <a:gd name="connsiteX12" fmla="*/ 6985755 w 8056060"/>
              <a:gd name="connsiteY12" fmla="*/ 0 h 646331"/>
              <a:gd name="connsiteX13" fmla="*/ 7480627 w 8056060"/>
              <a:gd name="connsiteY13" fmla="*/ 0 h 646331"/>
              <a:gd name="connsiteX14" fmla="*/ 8056060 w 8056060"/>
              <a:gd name="connsiteY14" fmla="*/ 0 h 646331"/>
              <a:gd name="connsiteX15" fmla="*/ 8056060 w 8056060"/>
              <a:gd name="connsiteY15" fmla="*/ 316702 h 646331"/>
              <a:gd name="connsiteX16" fmla="*/ 8056060 w 8056060"/>
              <a:gd name="connsiteY16" fmla="*/ 646331 h 646331"/>
              <a:gd name="connsiteX17" fmla="*/ 7400067 w 8056060"/>
              <a:gd name="connsiteY17" fmla="*/ 646331 h 646331"/>
              <a:gd name="connsiteX18" fmla="*/ 6824634 w 8056060"/>
              <a:gd name="connsiteY18" fmla="*/ 646331 h 646331"/>
              <a:gd name="connsiteX19" fmla="*/ 6490883 w 8056060"/>
              <a:gd name="connsiteY19" fmla="*/ 646331 h 646331"/>
              <a:gd name="connsiteX20" fmla="*/ 6076571 w 8056060"/>
              <a:gd name="connsiteY20" fmla="*/ 646331 h 646331"/>
              <a:gd name="connsiteX21" fmla="*/ 5340017 w 8056060"/>
              <a:gd name="connsiteY21" fmla="*/ 646331 h 646331"/>
              <a:gd name="connsiteX22" fmla="*/ 4764584 w 8056060"/>
              <a:gd name="connsiteY22" fmla="*/ 646331 h 646331"/>
              <a:gd name="connsiteX23" fmla="*/ 4350272 w 8056060"/>
              <a:gd name="connsiteY23" fmla="*/ 646331 h 646331"/>
              <a:gd name="connsiteX24" fmla="*/ 3774840 w 8056060"/>
              <a:gd name="connsiteY24" fmla="*/ 646331 h 646331"/>
              <a:gd name="connsiteX25" fmla="*/ 3441088 w 8056060"/>
              <a:gd name="connsiteY25" fmla="*/ 646331 h 646331"/>
              <a:gd name="connsiteX26" fmla="*/ 3107337 w 8056060"/>
              <a:gd name="connsiteY26" fmla="*/ 646331 h 646331"/>
              <a:gd name="connsiteX27" fmla="*/ 2531905 w 8056060"/>
              <a:gd name="connsiteY27" fmla="*/ 646331 h 646331"/>
              <a:gd name="connsiteX28" fmla="*/ 2117593 w 8056060"/>
              <a:gd name="connsiteY28" fmla="*/ 646331 h 646331"/>
              <a:gd name="connsiteX29" fmla="*/ 1461599 w 8056060"/>
              <a:gd name="connsiteY29" fmla="*/ 646331 h 646331"/>
              <a:gd name="connsiteX30" fmla="*/ 1047288 w 8056060"/>
              <a:gd name="connsiteY30" fmla="*/ 646331 h 646331"/>
              <a:gd name="connsiteX31" fmla="*/ 0 w 8056060"/>
              <a:gd name="connsiteY31" fmla="*/ 646331 h 646331"/>
              <a:gd name="connsiteX32" fmla="*/ 0 w 8056060"/>
              <a:gd name="connsiteY32" fmla="*/ 342555 h 646331"/>
              <a:gd name="connsiteX33" fmla="*/ 0 w 8056060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646331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56412" y="70671"/>
                  <a:pt x="8032500" y="181689"/>
                  <a:pt x="8056060" y="316702"/>
                </a:cubicBezTo>
                <a:cubicBezTo>
                  <a:pt x="8079620" y="451715"/>
                  <a:pt x="8027326" y="494030"/>
                  <a:pt x="8056060" y="646331"/>
                </a:cubicBezTo>
                <a:cubicBezTo>
                  <a:pt x="7913887" y="680355"/>
                  <a:pt x="7605701" y="567858"/>
                  <a:pt x="7400067" y="646331"/>
                </a:cubicBezTo>
                <a:cubicBezTo>
                  <a:pt x="7194433" y="724804"/>
                  <a:pt x="6982713" y="642249"/>
                  <a:pt x="6824634" y="646331"/>
                </a:cubicBezTo>
                <a:cubicBezTo>
                  <a:pt x="6666555" y="650413"/>
                  <a:pt x="6624817" y="621846"/>
                  <a:pt x="6490883" y="646331"/>
                </a:cubicBezTo>
                <a:cubicBezTo>
                  <a:pt x="6356949" y="670816"/>
                  <a:pt x="6214289" y="598763"/>
                  <a:pt x="6076571" y="646331"/>
                </a:cubicBezTo>
                <a:cubicBezTo>
                  <a:pt x="5938853" y="693899"/>
                  <a:pt x="5641311" y="560397"/>
                  <a:pt x="5340017" y="646331"/>
                </a:cubicBezTo>
                <a:cubicBezTo>
                  <a:pt x="5038723" y="732265"/>
                  <a:pt x="4941976" y="586980"/>
                  <a:pt x="4764584" y="646331"/>
                </a:cubicBezTo>
                <a:cubicBezTo>
                  <a:pt x="4587192" y="705682"/>
                  <a:pt x="4548850" y="611921"/>
                  <a:pt x="4350272" y="646331"/>
                </a:cubicBezTo>
                <a:cubicBezTo>
                  <a:pt x="4151694" y="680741"/>
                  <a:pt x="3956921" y="578175"/>
                  <a:pt x="3774840" y="646331"/>
                </a:cubicBezTo>
                <a:cubicBezTo>
                  <a:pt x="3592759" y="714487"/>
                  <a:pt x="3528342" y="621963"/>
                  <a:pt x="3441088" y="646331"/>
                </a:cubicBezTo>
                <a:cubicBezTo>
                  <a:pt x="3353834" y="670699"/>
                  <a:pt x="3191802" y="619223"/>
                  <a:pt x="3107337" y="646331"/>
                </a:cubicBezTo>
                <a:cubicBezTo>
                  <a:pt x="3022872" y="673439"/>
                  <a:pt x="2729737" y="638768"/>
                  <a:pt x="2531905" y="646331"/>
                </a:cubicBezTo>
                <a:cubicBezTo>
                  <a:pt x="2334073" y="653894"/>
                  <a:pt x="2273793" y="622033"/>
                  <a:pt x="2117593" y="646331"/>
                </a:cubicBezTo>
                <a:cubicBezTo>
                  <a:pt x="1961393" y="670629"/>
                  <a:pt x="1743710" y="607080"/>
                  <a:pt x="1461599" y="646331"/>
                </a:cubicBezTo>
                <a:cubicBezTo>
                  <a:pt x="1179488" y="685582"/>
                  <a:pt x="1217801" y="628826"/>
                  <a:pt x="1047288" y="646331"/>
                </a:cubicBezTo>
                <a:cubicBezTo>
                  <a:pt x="876775" y="663836"/>
                  <a:pt x="319680" y="525282"/>
                  <a:pt x="0" y="646331"/>
                </a:cubicBezTo>
                <a:cubicBezTo>
                  <a:pt x="-2719" y="494914"/>
                  <a:pt x="33607" y="452199"/>
                  <a:pt x="0" y="342555"/>
                </a:cubicBezTo>
                <a:cubicBezTo>
                  <a:pt x="-33607" y="232911"/>
                  <a:pt x="24960" y="995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O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Poder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das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Correntes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7EACB2D-8750-70C4-EAAA-1DF903CAE9A3}"/>
              </a:ext>
            </a:extLst>
          </p:cNvPr>
          <p:cNvSpPr/>
          <p:nvPr/>
        </p:nvSpPr>
        <p:spPr>
          <a:xfrm>
            <a:off x="1965980" y="1387693"/>
            <a:ext cx="3742441" cy="4882895"/>
          </a:xfrm>
          <a:prstGeom prst="roundRect">
            <a:avLst>
              <a:gd name="adj" fmla="val 8179"/>
            </a:avLst>
          </a:prstGeom>
          <a:solidFill>
            <a:srgbClr val="F4EDD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EB451A66-8D55-DD24-64AF-0D17CC8F8E0A}"/>
              </a:ext>
            </a:extLst>
          </p:cNvPr>
          <p:cNvSpPr/>
          <p:nvPr/>
        </p:nvSpPr>
        <p:spPr>
          <a:xfrm>
            <a:off x="6426880" y="1440404"/>
            <a:ext cx="3742441" cy="4882895"/>
          </a:xfrm>
          <a:prstGeom prst="roundRect">
            <a:avLst>
              <a:gd name="adj" fmla="val 8179"/>
            </a:avLst>
          </a:prstGeom>
          <a:solidFill>
            <a:srgbClr val="F4EDD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Uma imagem contendo flor&#10;&#10;O conteúdo gerado por IA pode estar incorreto.">
            <a:extLst>
              <a:ext uri="{FF2B5EF4-FFF2-40B4-BE49-F238E27FC236}">
                <a16:creationId xmlns:a16="http://schemas.microsoft.com/office/drawing/2014/main" id="{A3A321C5-7F04-9794-9499-5B4F85F97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021" y="1373331"/>
            <a:ext cx="2332357" cy="3498536"/>
          </a:xfrm>
          <a:prstGeom prst="rect">
            <a:avLst/>
          </a:prstGeom>
        </p:spPr>
      </p:pic>
      <p:pic>
        <p:nvPicPr>
          <p:cNvPr id="11" name="Imagem 10" descr="Vaso de vidro&#10;&#10;O conteúdo gerado por IA pode estar incorreto.">
            <a:extLst>
              <a:ext uri="{FF2B5EF4-FFF2-40B4-BE49-F238E27FC236}">
                <a16:creationId xmlns:a16="http://schemas.microsoft.com/office/drawing/2014/main" id="{EAD56C94-4326-AEAA-E778-BB327DC82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486" y="1417970"/>
            <a:ext cx="2527228" cy="379084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B93BE6F-58ED-4A44-D959-2F518178AB30}"/>
              </a:ext>
            </a:extLst>
          </p:cNvPr>
          <p:cNvSpPr txBox="1"/>
          <p:nvPr/>
        </p:nvSpPr>
        <p:spPr>
          <a:xfrm>
            <a:off x="2250502" y="1563711"/>
            <a:ext cx="3173396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45" b="1" dirty="0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Ventilação</a:t>
            </a:r>
            <a:endParaRPr lang="en-US" sz="23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53E9985-58D1-273E-4309-27E09589D443}"/>
              </a:ext>
            </a:extLst>
          </p:cNvPr>
          <p:cNvSpPr txBox="1"/>
          <p:nvPr/>
        </p:nvSpPr>
        <p:spPr>
          <a:xfrm>
            <a:off x="2250502" y="4164600"/>
            <a:ext cx="31733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Corrente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ar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arrasta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o</a:t>
            </a:r>
          </a:p>
          <a:p>
            <a:pPr algn="ctr"/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componente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menos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denso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 </a:t>
            </a:r>
          </a:p>
          <a:p>
            <a:pPr algn="ctr"/>
            <a:r>
              <a:rPr lang="en-US" sz="2200" b="1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Aplicação</a:t>
            </a:r>
            <a:r>
              <a:rPr lang="en-US" sz="2200" b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: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Separar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casca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 arroz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ou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amendoim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1442EBE-A170-0D7F-D9E4-CB35421B7CE3}"/>
              </a:ext>
            </a:extLst>
          </p:cNvPr>
          <p:cNvSpPr txBox="1"/>
          <p:nvPr/>
        </p:nvSpPr>
        <p:spPr>
          <a:xfrm>
            <a:off x="6711402" y="1563711"/>
            <a:ext cx="3173396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45" b="1" err="1">
                <a:solidFill>
                  <a:srgbClr val="29281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Levigação</a:t>
            </a:r>
            <a:endParaRPr lang="en-US" sz="2300" b="1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arlow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6711402" y="4164600"/>
            <a:ext cx="31733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Corrente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água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arrasta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sólidos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menos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densos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  <a:p>
            <a:pPr algn="ctr"/>
            <a:endParaRPr lang="en-US" sz="2200" b="1">
              <a:solidFill>
                <a:srgbClr val="2B241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  <a:p>
            <a:pPr algn="ctr"/>
            <a:r>
              <a:rPr lang="en-US" sz="2200" b="1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Aplicação</a:t>
            </a:r>
            <a:r>
              <a:rPr lang="en-US" sz="2200" b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: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Garimpo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(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Areia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vs.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Ouro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8552721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16" grpId="0" animBg="1"/>
      <p:bldP spid="7" grpId="0"/>
      <p:bldP spid="8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B656FDE-877D-3074-ED18-5D14C626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411636" cy="7635089"/>
          </a:xfrm>
          <a:prstGeom prst="rect">
            <a:avLst/>
          </a:prstGeom>
        </p:spPr>
      </p:pic>
      <p:pic>
        <p:nvPicPr>
          <p:cNvPr id="9" name="Imagem 8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C741BD7B-5461-7B37-4711-85582E680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77089"/>
            <a:ext cx="457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1261511" y="974530"/>
            <a:ext cx="3539089" cy="646331"/>
          </a:xfrm>
          <a:custGeom>
            <a:avLst/>
            <a:gdLst>
              <a:gd name="connsiteX0" fmla="*/ 0 w 3539089"/>
              <a:gd name="connsiteY0" fmla="*/ 0 h 646331"/>
              <a:gd name="connsiteX1" fmla="*/ 554457 w 3539089"/>
              <a:gd name="connsiteY1" fmla="*/ 0 h 646331"/>
              <a:gd name="connsiteX2" fmla="*/ 1038133 w 3539089"/>
              <a:gd name="connsiteY2" fmla="*/ 0 h 646331"/>
              <a:gd name="connsiteX3" fmla="*/ 1698763 w 3539089"/>
              <a:gd name="connsiteY3" fmla="*/ 0 h 646331"/>
              <a:gd name="connsiteX4" fmla="*/ 2253220 w 3539089"/>
              <a:gd name="connsiteY4" fmla="*/ 0 h 646331"/>
              <a:gd name="connsiteX5" fmla="*/ 2807677 w 3539089"/>
              <a:gd name="connsiteY5" fmla="*/ 0 h 646331"/>
              <a:gd name="connsiteX6" fmla="*/ 3539089 w 3539089"/>
              <a:gd name="connsiteY6" fmla="*/ 0 h 646331"/>
              <a:gd name="connsiteX7" fmla="*/ 3539089 w 3539089"/>
              <a:gd name="connsiteY7" fmla="*/ 310239 h 646331"/>
              <a:gd name="connsiteX8" fmla="*/ 3539089 w 3539089"/>
              <a:gd name="connsiteY8" fmla="*/ 646331 h 646331"/>
              <a:gd name="connsiteX9" fmla="*/ 3020023 w 3539089"/>
              <a:gd name="connsiteY9" fmla="*/ 646331 h 646331"/>
              <a:gd name="connsiteX10" fmla="*/ 2430174 w 3539089"/>
              <a:gd name="connsiteY10" fmla="*/ 646331 h 646331"/>
              <a:gd name="connsiteX11" fmla="*/ 1840326 w 3539089"/>
              <a:gd name="connsiteY11" fmla="*/ 646331 h 646331"/>
              <a:gd name="connsiteX12" fmla="*/ 1285869 w 3539089"/>
              <a:gd name="connsiteY12" fmla="*/ 646331 h 646331"/>
              <a:gd name="connsiteX13" fmla="*/ 625239 w 3539089"/>
              <a:gd name="connsiteY13" fmla="*/ 646331 h 646331"/>
              <a:gd name="connsiteX14" fmla="*/ 0 w 3539089"/>
              <a:gd name="connsiteY14" fmla="*/ 646331 h 646331"/>
              <a:gd name="connsiteX15" fmla="*/ 0 w 3539089"/>
              <a:gd name="connsiteY15" fmla="*/ 336092 h 646331"/>
              <a:gd name="connsiteX16" fmla="*/ 0 w 3539089"/>
              <a:gd name="connsiteY16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39089" h="646331" extrusionOk="0">
                <a:moveTo>
                  <a:pt x="0" y="0"/>
                </a:moveTo>
                <a:cubicBezTo>
                  <a:pt x="157448" y="-702"/>
                  <a:pt x="319866" y="24050"/>
                  <a:pt x="554457" y="0"/>
                </a:cubicBezTo>
                <a:cubicBezTo>
                  <a:pt x="789048" y="-24050"/>
                  <a:pt x="815114" y="4212"/>
                  <a:pt x="1038133" y="0"/>
                </a:cubicBezTo>
                <a:cubicBezTo>
                  <a:pt x="1261152" y="-4212"/>
                  <a:pt x="1462478" y="62127"/>
                  <a:pt x="1698763" y="0"/>
                </a:cubicBezTo>
                <a:cubicBezTo>
                  <a:pt x="1935048" y="-62127"/>
                  <a:pt x="1994851" y="44239"/>
                  <a:pt x="2253220" y="0"/>
                </a:cubicBezTo>
                <a:cubicBezTo>
                  <a:pt x="2511589" y="-44239"/>
                  <a:pt x="2592035" y="1246"/>
                  <a:pt x="2807677" y="0"/>
                </a:cubicBezTo>
                <a:cubicBezTo>
                  <a:pt x="3023319" y="-1246"/>
                  <a:pt x="3335106" y="5520"/>
                  <a:pt x="3539089" y="0"/>
                </a:cubicBezTo>
                <a:cubicBezTo>
                  <a:pt x="3547045" y="88056"/>
                  <a:pt x="3531843" y="222591"/>
                  <a:pt x="3539089" y="310239"/>
                </a:cubicBezTo>
                <a:cubicBezTo>
                  <a:pt x="3546335" y="397887"/>
                  <a:pt x="3511407" y="498093"/>
                  <a:pt x="3539089" y="646331"/>
                </a:cubicBezTo>
                <a:cubicBezTo>
                  <a:pt x="3417138" y="693083"/>
                  <a:pt x="3269701" y="600531"/>
                  <a:pt x="3020023" y="646331"/>
                </a:cubicBezTo>
                <a:cubicBezTo>
                  <a:pt x="2770345" y="692131"/>
                  <a:pt x="2600443" y="635768"/>
                  <a:pt x="2430174" y="646331"/>
                </a:cubicBezTo>
                <a:cubicBezTo>
                  <a:pt x="2259905" y="656894"/>
                  <a:pt x="2057245" y="580695"/>
                  <a:pt x="1840326" y="646331"/>
                </a:cubicBezTo>
                <a:cubicBezTo>
                  <a:pt x="1623407" y="711967"/>
                  <a:pt x="1527760" y="613870"/>
                  <a:pt x="1285869" y="646331"/>
                </a:cubicBezTo>
                <a:cubicBezTo>
                  <a:pt x="1043978" y="678792"/>
                  <a:pt x="793829" y="585263"/>
                  <a:pt x="625239" y="646331"/>
                </a:cubicBezTo>
                <a:cubicBezTo>
                  <a:pt x="456649" y="707399"/>
                  <a:pt x="173228" y="608820"/>
                  <a:pt x="0" y="646331"/>
                </a:cubicBezTo>
                <a:cubicBezTo>
                  <a:pt x="-12452" y="566656"/>
                  <a:pt x="1926" y="454460"/>
                  <a:pt x="0" y="336092"/>
                </a:cubicBezTo>
                <a:cubicBezTo>
                  <a:pt x="-1926" y="217724"/>
                  <a:pt x="19950" y="13968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Atração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Invisível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5715000" y="2207784"/>
            <a:ext cx="44441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•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Utiliza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a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propriedade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magnética</a:t>
            </a:r>
            <a:endParaRPr lang="en-US" sz="2400" dirty="0">
              <a:solidFill>
                <a:srgbClr val="1A171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  <a:p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(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ferromagnetismo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).</a:t>
            </a:r>
          </a:p>
          <a:p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•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Aplicada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em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misturas</a:t>
            </a:r>
            <a:endParaRPr lang="en-US" sz="2400" dirty="0">
              <a:solidFill>
                <a:srgbClr val="1A171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  <a:p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Sólido-Sólido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  <a:p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• O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ímã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atrai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metais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como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ferro,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níquel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e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cobalto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  <a:p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•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Uso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Industrial: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Reciclagem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e</a:t>
            </a:r>
          </a:p>
          <a:p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mineração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378467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508186"/>
            <a:ext cx="8056060" cy="1015663"/>
          </a:xfrm>
          <a:custGeom>
            <a:avLst/>
            <a:gdLst>
              <a:gd name="connsiteX0" fmla="*/ 0 w 8056060"/>
              <a:gd name="connsiteY0" fmla="*/ 0 h 1015663"/>
              <a:gd name="connsiteX1" fmla="*/ 494872 w 8056060"/>
              <a:gd name="connsiteY1" fmla="*/ 0 h 1015663"/>
              <a:gd name="connsiteX2" fmla="*/ 828623 w 8056060"/>
              <a:gd name="connsiteY2" fmla="*/ 0 h 1015663"/>
              <a:gd name="connsiteX3" fmla="*/ 1565177 w 8056060"/>
              <a:gd name="connsiteY3" fmla="*/ 0 h 1015663"/>
              <a:gd name="connsiteX4" fmla="*/ 2060050 w 8056060"/>
              <a:gd name="connsiteY4" fmla="*/ 0 h 1015663"/>
              <a:gd name="connsiteX5" fmla="*/ 2554922 w 8056060"/>
              <a:gd name="connsiteY5" fmla="*/ 0 h 1015663"/>
              <a:gd name="connsiteX6" fmla="*/ 3291476 w 8056060"/>
              <a:gd name="connsiteY6" fmla="*/ 0 h 1015663"/>
              <a:gd name="connsiteX7" fmla="*/ 3705788 w 8056060"/>
              <a:gd name="connsiteY7" fmla="*/ 0 h 1015663"/>
              <a:gd name="connsiteX8" fmla="*/ 4442342 w 8056060"/>
              <a:gd name="connsiteY8" fmla="*/ 0 h 1015663"/>
              <a:gd name="connsiteX9" fmla="*/ 5178896 w 8056060"/>
              <a:gd name="connsiteY9" fmla="*/ 0 h 1015663"/>
              <a:gd name="connsiteX10" fmla="*/ 5754329 w 8056060"/>
              <a:gd name="connsiteY10" fmla="*/ 0 h 1015663"/>
              <a:gd name="connsiteX11" fmla="*/ 6490883 w 8056060"/>
              <a:gd name="connsiteY11" fmla="*/ 0 h 1015663"/>
              <a:gd name="connsiteX12" fmla="*/ 6985755 w 8056060"/>
              <a:gd name="connsiteY12" fmla="*/ 0 h 1015663"/>
              <a:gd name="connsiteX13" fmla="*/ 7480627 w 8056060"/>
              <a:gd name="connsiteY13" fmla="*/ 0 h 1015663"/>
              <a:gd name="connsiteX14" fmla="*/ 8056060 w 8056060"/>
              <a:gd name="connsiteY14" fmla="*/ 0 h 1015663"/>
              <a:gd name="connsiteX15" fmla="*/ 8056060 w 8056060"/>
              <a:gd name="connsiteY15" fmla="*/ 497675 h 1015663"/>
              <a:gd name="connsiteX16" fmla="*/ 8056060 w 8056060"/>
              <a:gd name="connsiteY16" fmla="*/ 1015663 h 1015663"/>
              <a:gd name="connsiteX17" fmla="*/ 7400067 w 8056060"/>
              <a:gd name="connsiteY17" fmla="*/ 1015663 h 1015663"/>
              <a:gd name="connsiteX18" fmla="*/ 6824634 w 8056060"/>
              <a:gd name="connsiteY18" fmla="*/ 1015663 h 1015663"/>
              <a:gd name="connsiteX19" fmla="*/ 6490883 w 8056060"/>
              <a:gd name="connsiteY19" fmla="*/ 1015663 h 1015663"/>
              <a:gd name="connsiteX20" fmla="*/ 6076571 w 8056060"/>
              <a:gd name="connsiteY20" fmla="*/ 1015663 h 1015663"/>
              <a:gd name="connsiteX21" fmla="*/ 5340017 w 8056060"/>
              <a:gd name="connsiteY21" fmla="*/ 1015663 h 1015663"/>
              <a:gd name="connsiteX22" fmla="*/ 4764584 w 8056060"/>
              <a:gd name="connsiteY22" fmla="*/ 1015663 h 1015663"/>
              <a:gd name="connsiteX23" fmla="*/ 4350272 w 8056060"/>
              <a:gd name="connsiteY23" fmla="*/ 1015663 h 1015663"/>
              <a:gd name="connsiteX24" fmla="*/ 3774840 w 8056060"/>
              <a:gd name="connsiteY24" fmla="*/ 1015663 h 1015663"/>
              <a:gd name="connsiteX25" fmla="*/ 3441088 w 8056060"/>
              <a:gd name="connsiteY25" fmla="*/ 1015663 h 1015663"/>
              <a:gd name="connsiteX26" fmla="*/ 3107337 w 8056060"/>
              <a:gd name="connsiteY26" fmla="*/ 1015663 h 1015663"/>
              <a:gd name="connsiteX27" fmla="*/ 2531905 w 8056060"/>
              <a:gd name="connsiteY27" fmla="*/ 1015663 h 1015663"/>
              <a:gd name="connsiteX28" fmla="*/ 2117593 w 8056060"/>
              <a:gd name="connsiteY28" fmla="*/ 1015663 h 1015663"/>
              <a:gd name="connsiteX29" fmla="*/ 1461599 w 8056060"/>
              <a:gd name="connsiteY29" fmla="*/ 1015663 h 1015663"/>
              <a:gd name="connsiteX30" fmla="*/ 1047288 w 8056060"/>
              <a:gd name="connsiteY30" fmla="*/ 1015663 h 1015663"/>
              <a:gd name="connsiteX31" fmla="*/ 0 w 8056060"/>
              <a:gd name="connsiteY31" fmla="*/ 1015663 h 1015663"/>
              <a:gd name="connsiteX32" fmla="*/ 0 w 8056060"/>
              <a:gd name="connsiteY32" fmla="*/ 538301 h 1015663"/>
              <a:gd name="connsiteX33" fmla="*/ 0 w 8056060"/>
              <a:gd name="connsiteY33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1015663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81638" y="141376"/>
                  <a:pt x="8023548" y="287468"/>
                  <a:pt x="8056060" y="497675"/>
                </a:cubicBezTo>
                <a:cubicBezTo>
                  <a:pt x="8088572" y="707882"/>
                  <a:pt x="8019385" y="898127"/>
                  <a:pt x="8056060" y="1015663"/>
                </a:cubicBezTo>
                <a:cubicBezTo>
                  <a:pt x="7913887" y="1049687"/>
                  <a:pt x="7605701" y="937190"/>
                  <a:pt x="7400067" y="1015663"/>
                </a:cubicBezTo>
                <a:cubicBezTo>
                  <a:pt x="7194433" y="1094136"/>
                  <a:pt x="6982713" y="1011581"/>
                  <a:pt x="6824634" y="1015663"/>
                </a:cubicBezTo>
                <a:cubicBezTo>
                  <a:pt x="6666555" y="1019745"/>
                  <a:pt x="6624817" y="991178"/>
                  <a:pt x="6490883" y="1015663"/>
                </a:cubicBezTo>
                <a:cubicBezTo>
                  <a:pt x="6356949" y="1040148"/>
                  <a:pt x="6214289" y="968095"/>
                  <a:pt x="6076571" y="1015663"/>
                </a:cubicBezTo>
                <a:cubicBezTo>
                  <a:pt x="5938853" y="1063231"/>
                  <a:pt x="5641311" y="929729"/>
                  <a:pt x="5340017" y="1015663"/>
                </a:cubicBezTo>
                <a:cubicBezTo>
                  <a:pt x="5038723" y="1101597"/>
                  <a:pt x="4941976" y="956312"/>
                  <a:pt x="4764584" y="1015663"/>
                </a:cubicBezTo>
                <a:cubicBezTo>
                  <a:pt x="4587192" y="1075014"/>
                  <a:pt x="4548850" y="981253"/>
                  <a:pt x="4350272" y="1015663"/>
                </a:cubicBezTo>
                <a:cubicBezTo>
                  <a:pt x="4151694" y="1050073"/>
                  <a:pt x="3956921" y="947507"/>
                  <a:pt x="3774840" y="1015663"/>
                </a:cubicBezTo>
                <a:cubicBezTo>
                  <a:pt x="3592759" y="1083819"/>
                  <a:pt x="3528342" y="991295"/>
                  <a:pt x="3441088" y="1015663"/>
                </a:cubicBezTo>
                <a:cubicBezTo>
                  <a:pt x="3353834" y="1040031"/>
                  <a:pt x="3191802" y="988555"/>
                  <a:pt x="3107337" y="1015663"/>
                </a:cubicBezTo>
                <a:cubicBezTo>
                  <a:pt x="3022872" y="1042771"/>
                  <a:pt x="2729737" y="1008100"/>
                  <a:pt x="2531905" y="1015663"/>
                </a:cubicBezTo>
                <a:cubicBezTo>
                  <a:pt x="2334073" y="1023226"/>
                  <a:pt x="2273793" y="991365"/>
                  <a:pt x="2117593" y="1015663"/>
                </a:cubicBezTo>
                <a:cubicBezTo>
                  <a:pt x="1961393" y="1039961"/>
                  <a:pt x="1743710" y="976412"/>
                  <a:pt x="1461599" y="1015663"/>
                </a:cubicBezTo>
                <a:cubicBezTo>
                  <a:pt x="1179488" y="1054914"/>
                  <a:pt x="1217801" y="998158"/>
                  <a:pt x="1047288" y="1015663"/>
                </a:cubicBezTo>
                <a:cubicBezTo>
                  <a:pt x="876775" y="1033168"/>
                  <a:pt x="319680" y="894614"/>
                  <a:pt x="0" y="1015663"/>
                </a:cubicBezTo>
                <a:cubicBezTo>
                  <a:pt x="-26714" y="787158"/>
                  <a:pt x="49667" y="771312"/>
                  <a:pt x="0" y="538301"/>
                </a:cubicBezTo>
                <a:cubicBezTo>
                  <a:pt x="-49667" y="305290"/>
                  <a:pt x="29012" y="111310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Química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Inteligente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  <a:p>
            <a:pPr algn="ctr"/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Dissolução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Fracionada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0524308-4FD6-824E-06AD-3DDF3D3E56BA}"/>
              </a:ext>
            </a:extLst>
          </p:cNvPr>
          <p:cNvSpPr txBox="1"/>
          <p:nvPr/>
        </p:nvSpPr>
        <p:spPr>
          <a:xfrm>
            <a:off x="1646179" y="3834715"/>
            <a:ext cx="19753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Mistura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Sólida</a:t>
            </a:r>
            <a:endParaRPr lang="en-US" sz="2200">
              <a:solidFill>
                <a:srgbClr val="2B241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6F0DA8D-B20C-E28E-792D-F862CA6F9F2A}"/>
              </a:ext>
            </a:extLst>
          </p:cNvPr>
          <p:cNvSpPr/>
          <p:nvPr/>
        </p:nvSpPr>
        <p:spPr>
          <a:xfrm>
            <a:off x="1160517" y="3809937"/>
            <a:ext cx="2946723" cy="48044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B28BEF6-EDC7-3DA2-237A-BB89B88CBA17}"/>
              </a:ext>
            </a:extLst>
          </p:cNvPr>
          <p:cNvSpPr/>
          <p:nvPr/>
        </p:nvSpPr>
        <p:spPr>
          <a:xfrm>
            <a:off x="4622639" y="3809937"/>
            <a:ext cx="2946723" cy="48044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5AC8BF75-28EA-273F-B15E-BFA9EA570F74}"/>
              </a:ext>
            </a:extLst>
          </p:cNvPr>
          <p:cNvSpPr/>
          <p:nvPr/>
        </p:nvSpPr>
        <p:spPr>
          <a:xfrm>
            <a:off x="8084761" y="3809936"/>
            <a:ext cx="2946723" cy="48044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E0AF0A1-6C08-0EAB-D4CB-96DDF0CACCEB}"/>
              </a:ext>
            </a:extLst>
          </p:cNvPr>
          <p:cNvSpPr txBox="1"/>
          <p:nvPr/>
        </p:nvSpPr>
        <p:spPr>
          <a:xfrm>
            <a:off x="4850603" y="3834715"/>
            <a:ext cx="24907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Adição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Solvente</a:t>
            </a:r>
            <a:endParaRPr lang="en-US" sz="2200">
              <a:solidFill>
                <a:srgbClr val="2B241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09F4706-9C7D-C99D-7760-F1F586F8E997}"/>
              </a:ext>
            </a:extLst>
          </p:cNvPr>
          <p:cNvSpPr txBox="1"/>
          <p:nvPr/>
        </p:nvSpPr>
        <p:spPr>
          <a:xfrm>
            <a:off x="4850602" y="3834715"/>
            <a:ext cx="24907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Adição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de </a:t>
            </a:r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Solvente</a:t>
            </a:r>
            <a:endParaRPr lang="en-US" sz="2200">
              <a:solidFill>
                <a:srgbClr val="2B241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F9F9624-F07F-41D2-5522-7B0C0D21D267}"/>
              </a:ext>
            </a:extLst>
          </p:cNvPr>
          <p:cNvSpPr txBox="1"/>
          <p:nvPr/>
        </p:nvSpPr>
        <p:spPr>
          <a:xfrm>
            <a:off x="8312724" y="3834714"/>
            <a:ext cx="24907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err="1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Dissolução</a:t>
            </a:r>
            <a:r>
              <a:rPr lang="en-US" sz="2200">
                <a:solidFill>
                  <a:srgbClr val="2B24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do Sal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5197DC9-354F-4E89-E9E8-95076E0A8487}"/>
              </a:ext>
            </a:extLst>
          </p:cNvPr>
          <p:cNvSpPr txBox="1"/>
          <p:nvPr/>
        </p:nvSpPr>
        <p:spPr>
          <a:xfrm>
            <a:off x="1931415" y="4716958"/>
            <a:ext cx="8329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Baseia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-se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na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diferença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de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solubilidade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;</a:t>
            </a:r>
          </a:p>
          <a:p>
            <a:pPr algn="ctr"/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Adiciona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-se um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líquido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que dissolve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apenas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um dos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componentes</a:t>
            </a:r>
            <a:endParaRPr lang="en-US" sz="2400" dirty="0">
              <a:solidFill>
                <a:srgbClr val="1A171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Light"/>
            </a:endParaRPr>
          </a:p>
          <a:p>
            <a:pPr algn="ctr"/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Requer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filtração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posterior para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separar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a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areia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da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água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</a:t>
            </a:r>
            <a:r>
              <a:rPr lang="en-US" sz="2400" dirty="0" err="1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salgada</a:t>
            </a:r>
            <a:r>
              <a:rPr lang="en-US" sz="2400" dirty="0">
                <a:solidFill>
                  <a:srgbClr val="1A171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.</a:t>
            </a:r>
          </a:p>
        </p:txBody>
      </p:sp>
      <p:pic>
        <p:nvPicPr>
          <p:cNvPr id="21" name="Imagem 20" descr="Caneca com bebida&#10;&#10;O conteúdo gerado por IA pode estar incorreto.">
            <a:extLst>
              <a:ext uri="{FF2B5EF4-FFF2-40B4-BE49-F238E27FC236}">
                <a16:creationId xmlns:a16="http://schemas.microsoft.com/office/drawing/2014/main" id="{CC24E6D5-3FB8-38A5-5F0E-E974A30EE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38" r="79622" b="29869"/>
          <a:stretch/>
        </p:blipFill>
        <p:spPr>
          <a:xfrm>
            <a:off x="1779994" y="1754967"/>
            <a:ext cx="1543070" cy="2029047"/>
          </a:xfrm>
          <a:prstGeom prst="rect">
            <a:avLst/>
          </a:prstGeom>
        </p:spPr>
      </p:pic>
      <p:pic>
        <p:nvPicPr>
          <p:cNvPr id="22" name="Imagem 21" descr="Caneca com bebida&#10;&#10;O conteúdo gerado por IA pode estar incorreto.">
            <a:extLst>
              <a:ext uri="{FF2B5EF4-FFF2-40B4-BE49-F238E27FC236}">
                <a16:creationId xmlns:a16="http://schemas.microsoft.com/office/drawing/2014/main" id="{45CEDC0A-AFE2-63A8-C7F6-C5D7C8384E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9" r="61707"/>
          <a:stretch/>
        </p:blipFill>
        <p:spPr>
          <a:xfrm>
            <a:off x="3462123" y="508186"/>
            <a:ext cx="1217788" cy="4411241"/>
          </a:xfrm>
          <a:prstGeom prst="rect">
            <a:avLst/>
          </a:prstGeom>
        </p:spPr>
      </p:pic>
      <p:pic>
        <p:nvPicPr>
          <p:cNvPr id="23" name="Imagem 22" descr="Caneca com bebida&#10;&#10;O conteúdo gerado por IA pode estar incorreto.">
            <a:extLst>
              <a:ext uri="{FF2B5EF4-FFF2-40B4-BE49-F238E27FC236}">
                <a16:creationId xmlns:a16="http://schemas.microsoft.com/office/drawing/2014/main" id="{D441362B-BB81-72E0-4B1D-4DB8D5BF7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3" r="22304"/>
          <a:stretch/>
        </p:blipFill>
        <p:spPr>
          <a:xfrm>
            <a:off x="4910686" y="563869"/>
            <a:ext cx="2688054" cy="4411241"/>
          </a:xfrm>
          <a:prstGeom prst="rect">
            <a:avLst/>
          </a:prstGeom>
        </p:spPr>
      </p:pic>
      <p:pic>
        <p:nvPicPr>
          <p:cNvPr id="24" name="Imagem 23" descr="Caneca com bebida&#10;&#10;O conteúdo gerado por IA pode estar incorreto.">
            <a:extLst>
              <a:ext uri="{FF2B5EF4-FFF2-40B4-BE49-F238E27FC236}">
                <a16:creationId xmlns:a16="http://schemas.microsoft.com/office/drawing/2014/main" id="{FFA0064B-B6DB-89E1-C4BF-BF0A182E9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72"/>
          <a:stretch/>
        </p:blipFill>
        <p:spPr>
          <a:xfrm>
            <a:off x="8905167" y="301004"/>
            <a:ext cx="1652407" cy="482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0941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4" grpId="0" animBg="1"/>
      <p:bldP spid="10" grpId="0" animBg="1"/>
      <p:bldP spid="13" grpId="0" animBg="1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ED26C80B-2900-1166-C530-7CEA8A42A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62"/>
            <a:ext cx="12192000" cy="6824676"/>
          </a:xfrm>
          <a:prstGeom prst="rect">
            <a:avLst/>
          </a:prstGeom>
        </p:spPr>
      </p:pic>
      <p:pic>
        <p:nvPicPr>
          <p:cNvPr id="11" name="Imagem 10" descr="Uma imagem contendo no interior, mesa, pequeno, bolo&#10;&#10;O conteúdo gerado por IA pode estar incorreto.">
            <a:extLst>
              <a:ext uri="{FF2B5EF4-FFF2-40B4-BE49-F238E27FC236}">
                <a16:creationId xmlns:a16="http://schemas.microsoft.com/office/drawing/2014/main" id="{BBB015B8-46C3-7594-6F3E-BED4BFBAA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70" y="-292108"/>
            <a:ext cx="7600485" cy="506699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839975-0EEC-E9F3-0226-8C8A0A2341B0}"/>
              </a:ext>
            </a:extLst>
          </p:cNvPr>
          <p:cNvSpPr txBox="1"/>
          <p:nvPr/>
        </p:nvSpPr>
        <p:spPr>
          <a:xfrm>
            <a:off x="2067970" y="4272133"/>
            <a:ext cx="8056060" cy="646331"/>
          </a:xfrm>
          <a:custGeom>
            <a:avLst/>
            <a:gdLst>
              <a:gd name="connsiteX0" fmla="*/ 0 w 8056060"/>
              <a:gd name="connsiteY0" fmla="*/ 0 h 646331"/>
              <a:gd name="connsiteX1" fmla="*/ 494872 w 8056060"/>
              <a:gd name="connsiteY1" fmla="*/ 0 h 646331"/>
              <a:gd name="connsiteX2" fmla="*/ 828623 w 8056060"/>
              <a:gd name="connsiteY2" fmla="*/ 0 h 646331"/>
              <a:gd name="connsiteX3" fmla="*/ 1565177 w 8056060"/>
              <a:gd name="connsiteY3" fmla="*/ 0 h 646331"/>
              <a:gd name="connsiteX4" fmla="*/ 2060050 w 8056060"/>
              <a:gd name="connsiteY4" fmla="*/ 0 h 646331"/>
              <a:gd name="connsiteX5" fmla="*/ 2554922 w 8056060"/>
              <a:gd name="connsiteY5" fmla="*/ 0 h 646331"/>
              <a:gd name="connsiteX6" fmla="*/ 3291476 w 8056060"/>
              <a:gd name="connsiteY6" fmla="*/ 0 h 646331"/>
              <a:gd name="connsiteX7" fmla="*/ 3705788 w 8056060"/>
              <a:gd name="connsiteY7" fmla="*/ 0 h 646331"/>
              <a:gd name="connsiteX8" fmla="*/ 4442342 w 8056060"/>
              <a:gd name="connsiteY8" fmla="*/ 0 h 646331"/>
              <a:gd name="connsiteX9" fmla="*/ 5178896 w 8056060"/>
              <a:gd name="connsiteY9" fmla="*/ 0 h 646331"/>
              <a:gd name="connsiteX10" fmla="*/ 5754329 w 8056060"/>
              <a:gd name="connsiteY10" fmla="*/ 0 h 646331"/>
              <a:gd name="connsiteX11" fmla="*/ 6490883 w 8056060"/>
              <a:gd name="connsiteY11" fmla="*/ 0 h 646331"/>
              <a:gd name="connsiteX12" fmla="*/ 6985755 w 8056060"/>
              <a:gd name="connsiteY12" fmla="*/ 0 h 646331"/>
              <a:gd name="connsiteX13" fmla="*/ 7480627 w 8056060"/>
              <a:gd name="connsiteY13" fmla="*/ 0 h 646331"/>
              <a:gd name="connsiteX14" fmla="*/ 8056060 w 8056060"/>
              <a:gd name="connsiteY14" fmla="*/ 0 h 646331"/>
              <a:gd name="connsiteX15" fmla="*/ 8056060 w 8056060"/>
              <a:gd name="connsiteY15" fmla="*/ 316702 h 646331"/>
              <a:gd name="connsiteX16" fmla="*/ 8056060 w 8056060"/>
              <a:gd name="connsiteY16" fmla="*/ 646331 h 646331"/>
              <a:gd name="connsiteX17" fmla="*/ 7400067 w 8056060"/>
              <a:gd name="connsiteY17" fmla="*/ 646331 h 646331"/>
              <a:gd name="connsiteX18" fmla="*/ 6824634 w 8056060"/>
              <a:gd name="connsiteY18" fmla="*/ 646331 h 646331"/>
              <a:gd name="connsiteX19" fmla="*/ 6490883 w 8056060"/>
              <a:gd name="connsiteY19" fmla="*/ 646331 h 646331"/>
              <a:gd name="connsiteX20" fmla="*/ 6076571 w 8056060"/>
              <a:gd name="connsiteY20" fmla="*/ 646331 h 646331"/>
              <a:gd name="connsiteX21" fmla="*/ 5340017 w 8056060"/>
              <a:gd name="connsiteY21" fmla="*/ 646331 h 646331"/>
              <a:gd name="connsiteX22" fmla="*/ 4764584 w 8056060"/>
              <a:gd name="connsiteY22" fmla="*/ 646331 h 646331"/>
              <a:gd name="connsiteX23" fmla="*/ 4350272 w 8056060"/>
              <a:gd name="connsiteY23" fmla="*/ 646331 h 646331"/>
              <a:gd name="connsiteX24" fmla="*/ 3774840 w 8056060"/>
              <a:gd name="connsiteY24" fmla="*/ 646331 h 646331"/>
              <a:gd name="connsiteX25" fmla="*/ 3441088 w 8056060"/>
              <a:gd name="connsiteY25" fmla="*/ 646331 h 646331"/>
              <a:gd name="connsiteX26" fmla="*/ 3107337 w 8056060"/>
              <a:gd name="connsiteY26" fmla="*/ 646331 h 646331"/>
              <a:gd name="connsiteX27" fmla="*/ 2531905 w 8056060"/>
              <a:gd name="connsiteY27" fmla="*/ 646331 h 646331"/>
              <a:gd name="connsiteX28" fmla="*/ 2117593 w 8056060"/>
              <a:gd name="connsiteY28" fmla="*/ 646331 h 646331"/>
              <a:gd name="connsiteX29" fmla="*/ 1461599 w 8056060"/>
              <a:gd name="connsiteY29" fmla="*/ 646331 h 646331"/>
              <a:gd name="connsiteX30" fmla="*/ 1047288 w 8056060"/>
              <a:gd name="connsiteY30" fmla="*/ 646331 h 646331"/>
              <a:gd name="connsiteX31" fmla="*/ 0 w 8056060"/>
              <a:gd name="connsiteY31" fmla="*/ 646331 h 646331"/>
              <a:gd name="connsiteX32" fmla="*/ 0 w 8056060"/>
              <a:gd name="connsiteY32" fmla="*/ 342555 h 646331"/>
              <a:gd name="connsiteX33" fmla="*/ 0 w 8056060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6060" h="646331" extrusionOk="0">
                <a:moveTo>
                  <a:pt x="0" y="0"/>
                </a:moveTo>
                <a:cubicBezTo>
                  <a:pt x="167929" y="-45888"/>
                  <a:pt x="351108" y="28094"/>
                  <a:pt x="494872" y="0"/>
                </a:cubicBezTo>
                <a:cubicBezTo>
                  <a:pt x="638636" y="-28094"/>
                  <a:pt x="687732" y="28342"/>
                  <a:pt x="828623" y="0"/>
                </a:cubicBezTo>
                <a:cubicBezTo>
                  <a:pt x="969514" y="-28342"/>
                  <a:pt x="1272506" y="35724"/>
                  <a:pt x="1565177" y="0"/>
                </a:cubicBezTo>
                <a:cubicBezTo>
                  <a:pt x="1857848" y="-35724"/>
                  <a:pt x="1859372" y="556"/>
                  <a:pt x="2060050" y="0"/>
                </a:cubicBezTo>
                <a:cubicBezTo>
                  <a:pt x="2260728" y="-556"/>
                  <a:pt x="2410781" y="58664"/>
                  <a:pt x="2554922" y="0"/>
                </a:cubicBezTo>
                <a:cubicBezTo>
                  <a:pt x="2699063" y="-58664"/>
                  <a:pt x="3011729" y="18200"/>
                  <a:pt x="3291476" y="0"/>
                </a:cubicBezTo>
                <a:cubicBezTo>
                  <a:pt x="3571223" y="-18200"/>
                  <a:pt x="3510237" y="33075"/>
                  <a:pt x="3705788" y="0"/>
                </a:cubicBezTo>
                <a:cubicBezTo>
                  <a:pt x="3901339" y="-33075"/>
                  <a:pt x="4103360" y="67523"/>
                  <a:pt x="4442342" y="0"/>
                </a:cubicBezTo>
                <a:cubicBezTo>
                  <a:pt x="4781324" y="-67523"/>
                  <a:pt x="4938422" y="86538"/>
                  <a:pt x="5178896" y="0"/>
                </a:cubicBezTo>
                <a:cubicBezTo>
                  <a:pt x="5419370" y="-86538"/>
                  <a:pt x="5534245" y="45104"/>
                  <a:pt x="5754329" y="0"/>
                </a:cubicBezTo>
                <a:cubicBezTo>
                  <a:pt x="5974413" y="-45104"/>
                  <a:pt x="6188643" y="57881"/>
                  <a:pt x="6490883" y="0"/>
                </a:cubicBezTo>
                <a:cubicBezTo>
                  <a:pt x="6793123" y="-57881"/>
                  <a:pt x="6750236" y="1951"/>
                  <a:pt x="6985755" y="0"/>
                </a:cubicBezTo>
                <a:cubicBezTo>
                  <a:pt x="7221274" y="-1951"/>
                  <a:pt x="7294550" y="31384"/>
                  <a:pt x="7480627" y="0"/>
                </a:cubicBezTo>
                <a:cubicBezTo>
                  <a:pt x="7666704" y="-31384"/>
                  <a:pt x="7881668" y="3823"/>
                  <a:pt x="8056060" y="0"/>
                </a:cubicBezTo>
                <a:cubicBezTo>
                  <a:pt x="8056412" y="70671"/>
                  <a:pt x="8032500" y="181689"/>
                  <a:pt x="8056060" y="316702"/>
                </a:cubicBezTo>
                <a:cubicBezTo>
                  <a:pt x="8079620" y="451715"/>
                  <a:pt x="8027326" y="494030"/>
                  <a:pt x="8056060" y="646331"/>
                </a:cubicBezTo>
                <a:cubicBezTo>
                  <a:pt x="7913887" y="680355"/>
                  <a:pt x="7605701" y="567858"/>
                  <a:pt x="7400067" y="646331"/>
                </a:cubicBezTo>
                <a:cubicBezTo>
                  <a:pt x="7194433" y="724804"/>
                  <a:pt x="6982713" y="642249"/>
                  <a:pt x="6824634" y="646331"/>
                </a:cubicBezTo>
                <a:cubicBezTo>
                  <a:pt x="6666555" y="650413"/>
                  <a:pt x="6624817" y="621846"/>
                  <a:pt x="6490883" y="646331"/>
                </a:cubicBezTo>
                <a:cubicBezTo>
                  <a:pt x="6356949" y="670816"/>
                  <a:pt x="6214289" y="598763"/>
                  <a:pt x="6076571" y="646331"/>
                </a:cubicBezTo>
                <a:cubicBezTo>
                  <a:pt x="5938853" y="693899"/>
                  <a:pt x="5641311" y="560397"/>
                  <a:pt x="5340017" y="646331"/>
                </a:cubicBezTo>
                <a:cubicBezTo>
                  <a:pt x="5038723" y="732265"/>
                  <a:pt x="4941976" y="586980"/>
                  <a:pt x="4764584" y="646331"/>
                </a:cubicBezTo>
                <a:cubicBezTo>
                  <a:pt x="4587192" y="705682"/>
                  <a:pt x="4548850" y="611921"/>
                  <a:pt x="4350272" y="646331"/>
                </a:cubicBezTo>
                <a:cubicBezTo>
                  <a:pt x="4151694" y="680741"/>
                  <a:pt x="3956921" y="578175"/>
                  <a:pt x="3774840" y="646331"/>
                </a:cubicBezTo>
                <a:cubicBezTo>
                  <a:pt x="3592759" y="714487"/>
                  <a:pt x="3528342" y="621963"/>
                  <a:pt x="3441088" y="646331"/>
                </a:cubicBezTo>
                <a:cubicBezTo>
                  <a:pt x="3353834" y="670699"/>
                  <a:pt x="3191802" y="619223"/>
                  <a:pt x="3107337" y="646331"/>
                </a:cubicBezTo>
                <a:cubicBezTo>
                  <a:pt x="3022872" y="673439"/>
                  <a:pt x="2729737" y="638768"/>
                  <a:pt x="2531905" y="646331"/>
                </a:cubicBezTo>
                <a:cubicBezTo>
                  <a:pt x="2334073" y="653894"/>
                  <a:pt x="2273793" y="622033"/>
                  <a:pt x="2117593" y="646331"/>
                </a:cubicBezTo>
                <a:cubicBezTo>
                  <a:pt x="1961393" y="670629"/>
                  <a:pt x="1743710" y="607080"/>
                  <a:pt x="1461599" y="646331"/>
                </a:cubicBezTo>
                <a:cubicBezTo>
                  <a:pt x="1179488" y="685582"/>
                  <a:pt x="1217801" y="628826"/>
                  <a:pt x="1047288" y="646331"/>
                </a:cubicBezTo>
                <a:cubicBezTo>
                  <a:pt x="876775" y="663836"/>
                  <a:pt x="319680" y="525282"/>
                  <a:pt x="0" y="646331"/>
                </a:cubicBezTo>
                <a:cubicBezTo>
                  <a:pt x="-2719" y="494914"/>
                  <a:pt x="33607" y="452199"/>
                  <a:pt x="0" y="342555"/>
                </a:cubicBezTo>
                <a:cubicBezTo>
                  <a:pt x="-33607" y="232911"/>
                  <a:pt x="24960" y="9959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A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Física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 dos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MT Pro"/>
              </a:rPr>
              <a:t>Fluidos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 MT Pro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5197DC9-354F-4E89-E9E8-95076E0A8487}"/>
              </a:ext>
            </a:extLst>
          </p:cNvPr>
          <p:cNvSpPr txBox="1"/>
          <p:nvPr/>
        </p:nvSpPr>
        <p:spPr>
          <a:xfrm>
            <a:off x="5260785" y="3440143"/>
            <a:ext cx="1670429" cy="523220"/>
          </a:xfrm>
          <a:prstGeom prst="rect">
            <a:avLst/>
          </a:prstGeom>
          <a:solidFill>
            <a:srgbClr val="395C3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E7E9D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Capítulo</a:t>
            </a:r>
            <a:r>
              <a:rPr lang="en-US" sz="2800" dirty="0">
                <a:solidFill>
                  <a:srgbClr val="E7E9D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Light"/>
              </a:rPr>
              <a:t> II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85033DA-C6B4-25A6-5DB4-625E9B5DEAD0}"/>
              </a:ext>
            </a:extLst>
          </p:cNvPr>
          <p:cNvSpPr txBox="1"/>
          <p:nvPr/>
        </p:nvSpPr>
        <p:spPr>
          <a:xfrm>
            <a:off x="1931413" y="4918464"/>
            <a:ext cx="832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Densidade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,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sedimentação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e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barreiras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físicas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em</a:t>
            </a:r>
            <a:endParaRPr lang="en-US" sz="2400" dirty="0">
              <a:solidFill>
                <a:srgbClr val="372D1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"/>
            </a:endParaRPr>
          </a:p>
          <a:p>
            <a:pPr algn="ctr"/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misturas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líquidas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 </a:t>
            </a:r>
            <a:r>
              <a:rPr lang="en-US" sz="2400" dirty="0" err="1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heterogêneas</a:t>
            </a:r>
            <a:r>
              <a:rPr lang="en-US" sz="2400" dirty="0">
                <a:solidFill>
                  <a:srgbClr val="372D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450674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8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763</Words>
  <Application>Microsoft Office PowerPoint</Application>
  <PresentationFormat>Widescreen</PresentationFormat>
  <Paragraphs>153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3</cp:revision>
  <dcterms:created xsi:type="dcterms:W3CDTF">2026-03-09T17:39:45Z</dcterms:created>
  <dcterms:modified xsi:type="dcterms:W3CDTF">2026-03-23T18:27:36Z</dcterms:modified>
</cp:coreProperties>
</file>