
<file path=[Content_Types].xml><?xml version="1.0" encoding="utf-8"?>
<Types xmlns="http://schemas.openxmlformats.org/package/2006/content-types">
  <Default Extension="1" ContentType="image/jpeg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90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1" r:id="rId2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1AE"/>
    <a:srgbClr val="FEDE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08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C75F51-D82F-F818-F61C-D5D269324C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7A37D8F-30D9-DA4C-1909-0BC6ED028E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C9CA62F-036C-A7F5-8141-7991AB9FD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EA04E-2748-44E0-BBDE-C7DA545216C3}" type="datetimeFigureOut">
              <a:rPr lang="pt-BR" smtClean="0"/>
              <a:t>13/11/2025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4777A9C-5738-1E4C-A0B4-63440DD72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FDCFDE6-435A-48C9-9455-E1495F75A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73473-5C48-4DA1-8526-A8F790E595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4175511"/>
      </p:ext>
    </p:extLst>
  </p:cSld>
  <p:clrMapOvr>
    <a:masterClrMapping/>
  </p:clrMapOvr>
  <p:transition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381C70-0C31-FF7E-617E-A4ED1934A1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D79E749-4838-07A1-82F3-54A9FCD863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3A6DDFF-6BBE-4324-AC44-3B1DA7197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EA04E-2748-44E0-BBDE-C7DA545216C3}" type="datetimeFigureOut">
              <a:rPr lang="pt-BR" smtClean="0"/>
              <a:t>13/11/2025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A8784B7-91EF-4058-65E4-8ED154866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691252C-73B3-46A7-0064-A54A4F095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73473-5C48-4DA1-8526-A8F790E595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6303102"/>
      </p:ext>
    </p:extLst>
  </p:cSld>
  <p:clrMapOvr>
    <a:masterClrMapping/>
  </p:clrMapOvr>
  <p:transition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7DE0B15-DC47-EC95-CE80-D935FF0E32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5B4A5DE-1D45-8668-ED6C-49970FD14C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52A88C1-DEB2-159E-3430-035DF53E7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EA04E-2748-44E0-BBDE-C7DA545216C3}" type="datetimeFigureOut">
              <a:rPr lang="pt-BR" smtClean="0"/>
              <a:t>13/11/2025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0A9239E-D342-9540-BB0D-6958B1DE4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D4E756F-B4FA-5D70-26E9-94D35671A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73473-5C48-4DA1-8526-A8F790E595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5747798"/>
      </p:ext>
    </p:extLst>
  </p:cSld>
  <p:clrMapOvr>
    <a:masterClrMapping/>
  </p:clrMapOvr>
  <p:transition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563DA9-91D1-2AF9-B6B1-1FF573DC0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DA6DA19-5557-A2CB-59C7-2766003055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E3734A0-1532-3F9F-077D-0E762A8F3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EA04E-2748-44E0-BBDE-C7DA545216C3}" type="datetimeFigureOut">
              <a:rPr lang="pt-BR" smtClean="0"/>
              <a:t>13/11/2025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AA5750E-6F33-BC7B-39C2-78DA19D33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D4757A7-83A6-39C9-3CE2-774B52DDA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73473-5C48-4DA1-8526-A8F790E595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0490870"/>
      </p:ext>
    </p:extLst>
  </p:cSld>
  <p:clrMapOvr>
    <a:masterClrMapping/>
  </p:clrMapOvr>
  <p:transition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B26E6-097E-27AE-5EFD-4E56A93A5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164A0F6-8499-BBD3-B179-7DA22774AC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D4E8FDF-AAAC-BD76-0453-F4B16B5AD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EA04E-2748-44E0-BBDE-C7DA545216C3}" type="datetimeFigureOut">
              <a:rPr lang="pt-BR" smtClean="0"/>
              <a:t>13/11/2025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4ACE987-62D4-39F5-23B0-052AACD93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3DBA701-5B40-6CAB-5ACA-798A80366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73473-5C48-4DA1-8526-A8F790E595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5869213"/>
      </p:ext>
    </p:extLst>
  </p:cSld>
  <p:clrMapOvr>
    <a:masterClrMapping/>
  </p:clrMapOvr>
  <p:transition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2EE0C1-4132-0266-3638-907A90265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5E8A907-91D8-5397-B6CF-6C545A1BD4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4BD9E03-E19B-F5AF-491B-322105AAE1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BE55824-19C0-3A81-60AF-653BDAEBE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EA04E-2748-44E0-BBDE-C7DA545216C3}" type="datetimeFigureOut">
              <a:rPr lang="pt-BR" smtClean="0"/>
              <a:t>13/11/2025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D4F1E2B-0033-AC42-2FD1-6143388D5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A99C8AC-1412-0B1B-822A-3557AACCC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73473-5C48-4DA1-8526-A8F790E595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4123817"/>
      </p:ext>
    </p:extLst>
  </p:cSld>
  <p:clrMapOvr>
    <a:masterClrMapping/>
  </p:clrMapOvr>
  <p:transition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1A22F0-81E8-EFDB-7AF2-F458F19553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F8D21D3-98BE-306D-C456-9BF2FA0B66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6D1EA54-D6F5-2AF3-732B-7966E9766C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8EE3343-E148-1DAC-97FA-48BE850EA5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55615C5-76D6-F061-AB1C-E9BFF9FE29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6104B9A0-6555-127A-BE6E-73231AAF7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EA04E-2748-44E0-BBDE-C7DA545216C3}" type="datetimeFigureOut">
              <a:rPr lang="pt-BR" smtClean="0"/>
              <a:t>13/11/2025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84D029B9-DBF0-91C6-D96D-6857D9FD6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F0A4E099-7C04-F53E-6C87-EB52E8886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73473-5C48-4DA1-8526-A8F790E595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7602503"/>
      </p:ext>
    </p:extLst>
  </p:cSld>
  <p:clrMapOvr>
    <a:masterClrMapping/>
  </p:clrMapOvr>
  <p:transition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ED3CF0-B7FE-119A-367C-EC723B7D5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088CF7F2-E098-5CBE-7B7F-67599459F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EA04E-2748-44E0-BBDE-C7DA545216C3}" type="datetimeFigureOut">
              <a:rPr lang="pt-BR" smtClean="0"/>
              <a:t>13/11/2025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579A150-C3EA-7422-BFBC-C41400E5F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CDC9E78-079C-C418-DAF8-84E00A415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73473-5C48-4DA1-8526-A8F790E595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0427333"/>
      </p:ext>
    </p:extLst>
  </p:cSld>
  <p:clrMapOvr>
    <a:masterClrMapping/>
  </p:clrMapOvr>
  <p:transition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8F8A6D8-537C-4586-2425-00CDC0033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EA04E-2748-44E0-BBDE-C7DA545216C3}" type="datetimeFigureOut">
              <a:rPr lang="pt-BR" smtClean="0"/>
              <a:t>13/11/2025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EC7B4BDE-4BE9-78B5-351C-044E25B9B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D95B655-E7A3-5615-FED0-A6B07DBD5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73473-5C48-4DA1-8526-A8F790E595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2024896"/>
      </p:ext>
    </p:extLst>
  </p:cSld>
  <p:clrMapOvr>
    <a:masterClrMapping/>
  </p:clrMapOvr>
  <p:transition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ADF614-1095-00D5-C9E2-D949F98CB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7220401-36A2-ABCF-A6F2-F843FFAD0B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5A88ED5-390A-DC86-9A24-3DEEBF7D18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4AF9350-D665-71F6-A795-41F903E26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EA04E-2748-44E0-BBDE-C7DA545216C3}" type="datetimeFigureOut">
              <a:rPr lang="pt-BR" smtClean="0"/>
              <a:t>13/11/2025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B044430-CF6F-D589-42DB-D64FA6F77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ADF2FF2-6A58-EC9E-F1A9-BA977D790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73473-5C48-4DA1-8526-A8F790E595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0977049"/>
      </p:ext>
    </p:extLst>
  </p:cSld>
  <p:clrMapOvr>
    <a:masterClrMapping/>
  </p:clrMapOvr>
  <p:transition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7E578F-BC14-D542-3C2A-360F630C1F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5378A587-06BB-780F-3F90-9AFC30ED5B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5F97FB8-252D-FC75-1FF8-C30A2BC941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3B73FE1-A853-7D17-765A-AD6D0E1855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EA04E-2748-44E0-BBDE-C7DA545216C3}" type="datetimeFigureOut">
              <a:rPr lang="pt-BR" smtClean="0"/>
              <a:t>13/11/2025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B77F8A1-67E0-6B26-46A5-396D74166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36EE3D1-FC2C-6ADF-C81D-3D9352161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73473-5C48-4DA1-8526-A8F790E595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7380237"/>
      </p:ext>
    </p:extLst>
  </p:cSld>
  <p:clrMapOvr>
    <a:masterClrMapping/>
  </p:clrMapOvr>
  <p:transition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6A09185A-CC33-3103-8B06-E4D57238C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BB9C415-D324-8344-A4F6-CAD0AC1EB2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725A014-F58A-E4C4-6EF4-753B477328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42EA04E-2748-44E0-BBDE-C7DA545216C3}" type="datetimeFigureOut">
              <a:rPr lang="pt-BR" smtClean="0"/>
              <a:t>13/11/2025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4BD461C-F6F4-786E-F3D7-9FB3664586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ECCB068-61F8-17EF-79EE-E3B67BDC7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3673473-5C48-4DA1-8526-A8F790E595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5600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2.png"/><Relationship Id="rId7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23.png"/><Relationship Id="rId12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25.png"/><Relationship Id="rId5" Type="http://schemas.openxmlformats.org/officeDocument/2006/relationships/image" Target="../media/image22.png"/><Relationship Id="rId10" Type="http://schemas.microsoft.com/office/2007/relationships/hdphoto" Target="../media/hdphoto3.wdp"/><Relationship Id="rId4" Type="http://schemas.openxmlformats.org/officeDocument/2006/relationships/image" Target="../media/image3.png"/><Relationship Id="rId9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jpe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jpe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bio.libretexts.org/TextMaps/Map:_Introductory_Biology_(CK-12)/8:_Protists_and_Fungi/8.2:_Protist_Evolution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6.1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flickr.com/photos/johnwturnbull/20892110480" TargetMode="External"/><Relationship Id="rId5" Type="http://schemas.openxmlformats.org/officeDocument/2006/relationships/image" Target="../media/image5.jp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gif"/><Relationship Id="rId5" Type="http://schemas.openxmlformats.org/officeDocument/2006/relationships/image" Target="../media/image13.jpe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106CD-2E51-B6DB-B1C2-5BA5EB916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DD8B485-F6F8-EFE6-9B9D-5629E4DF1528}"/>
              </a:ext>
            </a:extLst>
          </p:cNvPr>
          <p:cNvSpPr/>
          <p:nvPr/>
        </p:nvSpPr>
        <p:spPr>
          <a:xfrm>
            <a:off x="-86627" y="-259882"/>
            <a:ext cx="12368463" cy="73440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>
              <a:solidFill>
                <a:schemeClr val="bg1"/>
              </a:solidFill>
            </a:endParaRP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37218683-233F-7592-40FD-225F00EAF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057" y="-3201859"/>
            <a:ext cx="4762500" cy="4762500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22D6B836-9164-FAA2-5EF1-8B183F6C3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411">
            <a:off x="-2294897" y="-1759092"/>
            <a:ext cx="4762500" cy="4762500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F7F2E8F7-ED0B-12BB-DD0F-5617C523A3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543" y="-2071687"/>
            <a:ext cx="4762500" cy="4762500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CDC41394-A0C9-E031-7064-78DA53726A58}"/>
              </a:ext>
            </a:extLst>
          </p:cNvPr>
          <p:cNvSpPr/>
          <p:nvPr/>
        </p:nvSpPr>
        <p:spPr>
          <a:xfrm>
            <a:off x="10711260" y="542925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77C9F4E-6DED-D2DE-E5B9-32B78959B4CD}"/>
              </a:ext>
            </a:extLst>
          </p:cNvPr>
          <p:cNvSpPr/>
          <p:nvPr/>
        </p:nvSpPr>
        <p:spPr>
          <a:xfrm>
            <a:off x="10882710" y="714375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89983C3-5618-8233-6569-E5650EBE078A}"/>
              </a:ext>
            </a:extLst>
          </p:cNvPr>
          <p:cNvSpPr/>
          <p:nvPr/>
        </p:nvSpPr>
        <p:spPr>
          <a:xfrm>
            <a:off x="11057517" y="535286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F2599D5-9AC4-7462-8E15-7E6766EF247B}"/>
              </a:ext>
            </a:extLst>
          </p:cNvPr>
          <p:cNvSpPr/>
          <p:nvPr/>
        </p:nvSpPr>
        <p:spPr>
          <a:xfrm>
            <a:off x="11227874" y="706736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269F53E6-EFDB-04C4-7B69-94E9DDA82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834" y="4860876"/>
            <a:ext cx="4762500" cy="4762500"/>
          </a:xfrm>
          <a:prstGeom prst="rect">
            <a:avLst/>
          </a:prstGeom>
        </p:spPr>
      </p:pic>
      <p:pic>
        <p:nvPicPr>
          <p:cNvPr id="20" name="Imagem 19" descr="Logotipo&#10;&#10;Descrição gerada automaticamente">
            <a:extLst>
              <a:ext uri="{FF2B5EF4-FFF2-40B4-BE49-F238E27FC236}">
                <a16:creationId xmlns:a16="http://schemas.microsoft.com/office/drawing/2014/main" id="{7D6F4C0B-90D6-DC37-0A80-1F90A4973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85130">
            <a:off x="9897378" y="4476751"/>
            <a:ext cx="4762500" cy="47625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8D8F50D2-7544-67B0-777D-6EBC5F7A3BBC}"/>
              </a:ext>
            </a:extLst>
          </p:cNvPr>
          <p:cNvSpPr txBox="1"/>
          <p:nvPr/>
        </p:nvSpPr>
        <p:spPr>
          <a:xfrm>
            <a:off x="770423" y="1069037"/>
            <a:ext cx="34241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Aula 047|6</a:t>
            </a:r>
            <a:r>
              <a:rPr lang="pt-BR" sz="320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º Ano</a:t>
            </a:r>
            <a:endParaRPr lang="pt-BR" sz="32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BF84E643-91D2-5778-C751-2E9A3D442D33}"/>
              </a:ext>
            </a:extLst>
          </p:cNvPr>
          <p:cNvSpPr/>
          <p:nvPr/>
        </p:nvSpPr>
        <p:spPr>
          <a:xfrm>
            <a:off x="626724" y="1069037"/>
            <a:ext cx="3390915" cy="578702"/>
          </a:xfrm>
          <a:prstGeom prst="roundRect">
            <a:avLst>
              <a:gd name="adj" fmla="val 2546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95525F31-1F7C-71C1-C8DA-1F91F3D9106A}"/>
              </a:ext>
            </a:extLst>
          </p:cNvPr>
          <p:cNvSpPr txBox="1"/>
          <p:nvPr/>
        </p:nvSpPr>
        <p:spPr>
          <a:xfrm>
            <a:off x="626724" y="2921168"/>
            <a:ext cx="65908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Domínio </a:t>
            </a:r>
            <a:r>
              <a:rPr lang="pt-BR" sz="6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Eukarya</a:t>
            </a:r>
            <a:endParaRPr lang="pt-BR" sz="60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57766749-EACF-BDE8-6622-907FE8BC5124}"/>
              </a:ext>
            </a:extLst>
          </p:cNvPr>
          <p:cNvSpPr txBox="1"/>
          <p:nvPr/>
        </p:nvSpPr>
        <p:spPr>
          <a:xfrm>
            <a:off x="626723" y="3668141"/>
            <a:ext cx="659082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 Protistas</a:t>
            </a:r>
          </a:p>
        </p:txBody>
      </p:sp>
    </p:spTree>
    <p:extLst>
      <p:ext uri="{BB962C8B-B14F-4D97-AF65-F5344CB8AC3E}">
        <p14:creationId xmlns:p14="http://schemas.microsoft.com/office/powerpoint/2010/main" val="11647975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106CD-2E51-B6DB-B1C2-5BA5EB916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DD8B485-F6F8-EFE6-9B9D-5629E4DF1528}"/>
              </a:ext>
            </a:extLst>
          </p:cNvPr>
          <p:cNvSpPr/>
          <p:nvPr/>
        </p:nvSpPr>
        <p:spPr>
          <a:xfrm>
            <a:off x="-86627" y="-259882"/>
            <a:ext cx="12368463" cy="7344076"/>
          </a:xfrm>
          <a:prstGeom prst="rect">
            <a:avLst/>
          </a:prstGeom>
          <a:solidFill>
            <a:srgbClr val="FEDEB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>
              <a:solidFill>
                <a:schemeClr val="bg1"/>
              </a:solidFill>
            </a:endParaRP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37218683-233F-7592-40FD-225F00EAF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057" y="-3201859"/>
            <a:ext cx="4762500" cy="4762500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22D6B836-9164-FAA2-5EF1-8B183F6C3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411">
            <a:off x="-1977031" y="-1374413"/>
            <a:ext cx="4762500" cy="4762500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F7F2E8F7-ED0B-12BB-DD0F-5617C523A3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543" y="-2071687"/>
            <a:ext cx="4762500" cy="47625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8593114A-865C-125C-3C8C-7BD88C0B973A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 dirty="0">
              <a:solidFill>
                <a:schemeClr val="bg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DC41394-A0C9-E031-7064-78DA53726A58}"/>
              </a:ext>
            </a:extLst>
          </p:cNvPr>
          <p:cNvSpPr/>
          <p:nvPr/>
        </p:nvSpPr>
        <p:spPr>
          <a:xfrm>
            <a:off x="10711260" y="542925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77C9F4E-6DED-D2DE-E5B9-32B78959B4CD}"/>
              </a:ext>
            </a:extLst>
          </p:cNvPr>
          <p:cNvSpPr/>
          <p:nvPr/>
        </p:nvSpPr>
        <p:spPr>
          <a:xfrm>
            <a:off x="10882710" y="714375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89983C3-5618-8233-6569-E5650EBE078A}"/>
              </a:ext>
            </a:extLst>
          </p:cNvPr>
          <p:cNvSpPr/>
          <p:nvPr/>
        </p:nvSpPr>
        <p:spPr>
          <a:xfrm>
            <a:off x="11057517" y="535286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F2599D5-9AC4-7462-8E15-7E6766EF247B}"/>
              </a:ext>
            </a:extLst>
          </p:cNvPr>
          <p:cNvSpPr/>
          <p:nvPr/>
        </p:nvSpPr>
        <p:spPr>
          <a:xfrm>
            <a:off x="11227874" y="706736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A942C760-C8C6-0D1F-6FEB-4115D1DF7783}"/>
              </a:ext>
            </a:extLst>
          </p:cNvPr>
          <p:cNvSpPr/>
          <p:nvPr/>
        </p:nvSpPr>
        <p:spPr>
          <a:xfrm>
            <a:off x="961060" y="907149"/>
            <a:ext cx="5995794" cy="653731"/>
          </a:xfrm>
          <a:prstGeom prst="roundRect">
            <a:avLst/>
          </a:prstGeom>
          <a:solidFill>
            <a:srgbClr val="93D041"/>
          </a:solidFill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Classificação dos protozoários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5083E34-3FB4-7AA8-AF70-F41AA5423431}"/>
              </a:ext>
            </a:extLst>
          </p:cNvPr>
          <p:cNvSpPr txBox="1"/>
          <p:nvPr/>
        </p:nvSpPr>
        <p:spPr>
          <a:xfrm>
            <a:off x="961059" y="1942567"/>
            <a:ext cx="63912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pt-BR" alt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 protozoários </a:t>
            </a:r>
            <a:r>
              <a:rPr lang="pt-BR" alt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(Filo </a:t>
            </a:r>
            <a:r>
              <a:rPr lang="pt-BR" altLang="pt-BR" sz="2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Protozoa</a:t>
            </a:r>
            <a:r>
              <a:rPr lang="pt-BR" alt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pt-BR" alt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 dividem em quatro classes principais de acordo com sua forma de locomoção:</a:t>
            </a:r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269F53E6-EFDB-04C4-7B69-94E9DDA82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834" y="4860876"/>
            <a:ext cx="4762500" cy="4762500"/>
          </a:xfrm>
          <a:prstGeom prst="rect">
            <a:avLst/>
          </a:prstGeom>
        </p:spPr>
      </p:pic>
      <p:pic>
        <p:nvPicPr>
          <p:cNvPr id="20" name="Imagem 19" descr="Logotipo&#10;&#10;Descrição gerada automaticamente">
            <a:extLst>
              <a:ext uri="{FF2B5EF4-FFF2-40B4-BE49-F238E27FC236}">
                <a16:creationId xmlns:a16="http://schemas.microsoft.com/office/drawing/2014/main" id="{7D6F4C0B-90D6-DC37-0A80-1F90A4973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85130">
            <a:off x="9897378" y="4476751"/>
            <a:ext cx="4762500" cy="47625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6D9571FF-0D4D-F4AC-2AE5-BA377791E2BE}"/>
              </a:ext>
            </a:extLst>
          </p:cNvPr>
          <p:cNvSpPr txBox="1"/>
          <p:nvPr/>
        </p:nvSpPr>
        <p:spPr>
          <a:xfrm>
            <a:off x="961059" y="3487222"/>
            <a:ext cx="63912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pt-BR" altLang="pt-BR" sz="2400" dirty="0">
                <a:solidFill>
                  <a:schemeClr val="bg1"/>
                </a:solidFill>
                <a:highlight>
                  <a:srgbClr val="00B1AE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Classe Sarcodina (sarcodíneos ou rizópodes)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D4CE5A6-DF0A-6539-FA53-C7B785925405}"/>
              </a:ext>
            </a:extLst>
          </p:cNvPr>
          <p:cNvSpPr txBox="1"/>
          <p:nvPr/>
        </p:nvSpPr>
        <p:spPr>
          <a:xfrm>
            <a:off x="961059" y="3951565"/>
            <a:ext cx="63912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pt-BR" altLang="pt-BR" sz="2400" dirty="0">
                <a:solidFill>
                  <a:schemeClr val="bg1"/>
                </a:solidFill>
                <a:highlight>
                  <a:srgbClr val="00B1AE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Classe </a:t>
            </a:r>
            <a:r>
              <a:rPr lang="pt-BR" altLang="pt-BR" sz="2400" dirty="0" err="1">
                <a:solidFill>
                  <a:schemeClr val="bg1"/>
                </a:solidFill>
                <a:highlight>
                  <a:srgbClr val="00B1AE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Mastigophora</a:t>
            </a:r>
            <a:r>
              <a:rPr lang="pt-BR" altLang="pt-BR" sz="2400" dirty="0">
                <a:solidFill>
                  <a:schemeClr val="bg1"/>
                </a:solidFill>
                <a:highlight>
                  <a:srgbClr val="00B1AE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(mastigóforos ou flagelados)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097D1FBB-50BA-4BF7-DD54-BCAAFA605443}"/>
              </a:ext>
            </a:extLst>
          </p:cNvPr>
          <p:cNvSpPr txBox="1"/>
          <p:nvPr/>
        </p:nvSpPr>
        <p:spPr>
          <a:xfrm>
            <a:off x="961059" y="4405423"/>
            <a:ext cx="63912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pt-BR" altLang="pt-BR" sz="2400" dirty="0">
                <a:solidFill>
                  <a:schemeClr val="bg1"/>
                </a:solidFill>
                <a:highlight>
                  <a:srgbClr val="00B1AE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Classe </a:t>
            </a:r>
            <a:r>
              <a:rPr lang="pt-BR" altLang="pt-BR" sz="2400" dirty="0" err="1">
                <a:solidFill>
                  <a:schemeClr val="bg1"/>
                </a:solidFill>
                <a:highlight>
                  <a:srgbClr val="00B1AE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Ciliophora</a:t>
            </a:r>
            <a:r>
              <a:rPr lang="pt-BR" altLang="pt-BR" sz="2400" dirty="0">
                <a:solidFill>
                  <a:schemeClr val="bg1"/>
                </a:solidFill>
                <a:highlight>
                  <a:srgbClr val="00B1AE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(ciliados ou </a:t>
            </a:r>
            <a:r>
              <a:rPr lang="pt-BR" altLang="pt-BR" sz="2400" dirty="0" err="1">
                <a:solidFill>
                  <a:schemeClr val="bg1"/>
                </a:solidFill>
                <a:highlight>
                  <a:srgbClr val="00B1AE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cilióforos</a:t>
            </a:r>
            <a:r>
              <a:rPr lang="pt-BR" altLang="pt-BR" sz="2400" dirty="0">
                <a:solidFill>
                  <a:schemeClr val="bg1"/>
                </a:solidFill>
                <a:highlight>
                  <a:srgbClr val="00B1AE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9E27B384-CDA6-6230-8B30-6E572950C648}"/>
              </a:ext>
            </a:extLst>
          </p:cNvPr>
          <p:cNvSpPr txBox="1"/>
          <p:nvPr/>
        </p:nvSpPr>
        <p:spPr>
          <a:xfrm>
            <a:off x="961059" y="4864018"/>
            <a:ext cx="63912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pt-BR" altLang="pt-BR" sz="2400" dirty="0">
                <a:solidFill>
                  <a:schemeClr val="bg1"/>
                </a:solidFill>
                <a:highlight>
                  <a:srgbClr val="00B1AE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Classe </a:t>
            </a:r>
            <a:r>
              <a:rPr lang="pt-BR" altLang="pt-BR" sz="2400" dirty="0" err="1">
                <a:solidFill>
                  <a:schemeClr val="bg1"/>
                </a:solidFill>
                <a:highlight>
                  <a:srgbClr val="00B1AE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Sporozoa</a:t>
            </a:r>
            <a:r>
              <a:rPr lang="pt-BR" altLang="pt-BR" sz="2400" dirty="0">
                <a:solidFill>
                  <a:schemeClr val="bg1"/>
                </a:solidFill>
                <a:highlight>
                  <a:srgbClr val="00B1AE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(esporozoários)</a:t>
            </a:r>
          </a:p>
        </p:txBody>
      </p:sp>
    </p:spTree>
    <p:extLst>
      <p:ext uri="{BB962C8B-B14F-4D97-AF65-F5344CB8AC3E}">
        <p14:creationId xmlns:p14="http://schemas.microsoft.com/office/powerpoint/2010/main" val="4244834012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" grpId="0"/>
      <p:bldP spid="6" grpId="0"/>
      <p:bldP spid="7" grpId="0"/>
      <p:bldP spid="21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106CD-2E51-B6DB-B1C2-5BA5EB916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DD8B485-F6F8-EFE6-9B9D-5629E4DF1528}"/>
              </a:ext>
            </a:extLst>
          </p:cNvPr>
          <p:cNvSpPr/>
          <p:nvPr/>
        </p:nvSpPr>
        <p:spPr>
          <a:xfrm>
            <a:off x="-86627" y="-259882"/>
            <a:ext cx="12368463" cy="7344076"/>
          </a:xfrm>
          <a:prstGeom prst="rect">
            <a:avLst/>
          </a:prstGeom>
          <a:solidFill>
            <a:srgbClr val="FEDEB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>
              <a:solidFill>
                <a:schemeClr val="bg1"/>
              </a:solidFill>
            </a:endParaRP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37218683-233F-7592-40FD-225F00EAF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057" y="-3201859"/>
            <a:ext cx="4762500" cy="4762500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22D6B836-9164-FAA2-5EF1-8B183F6C3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411">
            <a:off x="-1977031" y="-1374413"/>
            <a:ext cx="4762500" cy="4762500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F7F2E8F7-ED0B-12BB-DD0F-5617C523A3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543" y="-2071687"/>
            <a:ext cx="4762500" cy="47625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8593114A-865C-125C-3C8C-7BD88C0B973A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 dirty="0">
              <a:solidFill>
                <a:schemeClr val="bg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DC41394-A0C9-E031-7064-78DA53726A58}"/>
              </a:ext>
            </a:extLst>
          </p:cNvPr>
          <p:cNvSpPr/>
          <p:nvPr/>
        </p:nvSpPr>
        <p:spPr>
          <a:xfrm>
            <a:off x="10711260" y="542925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77C9F4E-6DED-D2DE-E5B9-32B78959B4CD}"/>
              </a:ext>
            </a:extLst>
          </p:cNvPr>
          <p:cNvSpPr/>
          <p:nvPr/>
        </p:nvSpPr>
        <p:spPr>
          <a:xfrm>
            <a:off x="10882710" y="714375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89983C3-5618-8233-6569-E5650EBE078A}"/>
              </a:ext>
            </a:extLst>
          </p:cNvPr>
          <p:cNvSpPr/>
          <p:nvPr/>
        </p:nvSpPr>
        <p:spPr>
          <a:xfrm>
            <a:off x="11057517" y="535286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F2599D5-9AC4-7462-8E15-7E6766EF247B}"/>
              </a:ext>
            </a:extLst>
          </p:cNvPr>
          <p:cNvSpPr/>
          <p:nvPr/>
        </p:nvSpPr>
        <p:spPr>
          <a:xfrm>
            <a:off x="11227874" y="706736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269F53E6-EFDB-04C4-7B69-94E9DDA82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834" y="4860876"/>
            <a:ext cx="4762500" cy="4762500"/>
          </a:xfrm>
          <a:prstGeom prst="rect">
            <a:avLst/>
          </a:prstGeom>
        </p:spPr>
      </p:pic>
      <p:pic>
        <p:nvPicPr>
          <p:cNvPr id="20" name="Imagem 19" descr="Logotipo&#10;&#10;Descrição gerada automaticamente">
            <a:extLst>
              <a:ext uri="{FF2B5EF4-FFF2-40B4-BE49-F238E27FC236}">
                <a16:creationId xmlns:a16="http://schemas.microsoft.com/office/drawing/2014/main" id="{7D6F4C0B-90D6-DC37-0A80-1F90A4973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85130">
            <a:off x="9897378" y="4476751"/>
            <a:ext cx="4762500" cy="4762500"/>
          </a:xfrm>
          <a:prstGeom prst="rect">
            <a:avLst/>
          </a:prstGeom>
        </p:spPr>
      </p:pic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3456B10B-7BC5-A276-5B8B-08C56F1D6741}"/>
              </a:ext>
            </a:extLst>
          </p:cNvPr>
          <p:cNvSpPr/>
          <p:nvPr/>
        </p:nvSpPr>
        <p:spPr>
          <a:xfrm>
            <a:off x="8801945" y="2934888"/>
            <a:ext cx="1981200" cy="2632364"/>
          </a:xfrm>
          <a:prstGeom prst="roundRect">
            <a:avLst>
              <a:gd name="adj" fmla="val 8275"/>
            </a:avLst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3C4E576D-41C3-FEA5-13E2-8030630F5CC6}"/>
              </a:ext>
            </a:extLst>
          </p:cNvPr>
          <p:cNvSpPr/>
          <p:nvPr/>
        </p:nvSpPr>
        <p:spPr>
          <a:xfrm>
            <a:off x="9203727" y="2526180"/>
            <a:ext cx="1177636" cy="1177636"/>
          </a:xfrm>
          <a:prstGeom prst="ellipse">
            <a:avLst/>
          </a:prstGeom>
          <a:solidFill>
            <a:srgbClr val="00B1A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5" name="Retângulo: Cantos Arredondados 24">
            <a:extLst>
              <a:ext uri="{FF2B5EF4-FFF2-40B4-BE49-F238E27FC236}">
                <a16:creationId xmlns:a16="http://schemas.microsoft.com/office/drawing/2014/main" id="{0BB9BB0A-04E3-5308-9430-9FD56CBC36D1}"/>
              </a:ext>
            </a:extLst>
          </p:cNvPr>
          <p:cNvSpPr/>
          <p:nvPr/>
        </p:nvSpPr>
        <p:spPr>
          <a:xfrm>
            <a:off x="6370336" y="2944582"/>
            <a:ext cx="1981200" cy="2632364"/>
          </a:xfrm>
          <a:prstGeom prst="roundRect">
            <a:avLst>
              <a:gd name="adj" fmla="val 8275"/>
            </a:avLst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D13A2714-C51E-8A09-D63F-A95A2090471A}"/>
              </a:ext>
            </a:extLst>
          </p:cNvPr>
          <p:cNvSpPr/>
          <p:nvPr/>
        </p:nvSpPr>
        <p:spPr>
          <a:xfrm>
            <a:off x="6713652" y="2535874"/>
            <a:ext cx="1177636" cy="1177636"/>
          </a:xfrm>
          <a:prstGeom prst="ellipse">
            <a:avLst/>
          </a:prstGeom>
          <a:solidFill>
            <a:srgbClr val="00B1A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0" name="Retângulo: Cantos Arredondados 29">
            <a:extLst>
              <a:ext uri="{FF2B5EF4-FFF2-40B4-BE49-F238E27FC236}">
                <a16:creationId xmlns:a16="http://schemas.microsoft.com/office/drawing/2014/main" id="{E952AE24-0EA6-C94E-1F6C-92BC65E188E3}"/>
              </a:ext>
            </a:extLst>
          </p:cNvPr>
          <p:cNvSpPr/>
          <p:nvPr/>
        </p:nvSpPr>
        <p:spPr>
          <a:xfrm>
            <a:off x="1162830" y="2934888"/>
            <a:ext cx="1981200" cy="2632364"/>
          </a:xfrm>
          <a:prstGeom prst="roundRect">
            <a:avLst>
              <a:gd name="adj" fmla="val 8275"/>
            </a:avLst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31" name="Elipse 30">
            <a:extLst>
              <a:ext uri="{FF2B5EF4-FFF2-40B4-BE49-F238E27FC236}">
                <a16:creationId xmlns:a16="http://schemas.microsoft.com/office/drawing/2014/main" id="{FD1EDD58-2009-1885-B299-F83E405196B9}"/>
              </a:ext>
            </a:extLst>
          </p:cNvPr>
          <p:cNvSpPr/>
          <p:nvPr/>
        </p:nvSpPr>
        <p:spPr>
          <a:xfrm>
            <a:off x="1564612" y="2526180"/>
            <a:ext cx="1177636" cy="1177636"/>
          </a:xfrm>
          <a:prstGeom prst="ellipse">
            <a:avLst/>
          </a:prstGeom>
          <a:solidFill>
            <a:srgbClr val="00B1A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33" name="Retângulo: Cantos Arredondados 32">
            <a:extLst>
              <a:ext uri="{FF2B5EF4-FFF2-40B4-BE49-F238E27FC236}">
                <a16:creationId xmlns:a16="http://schemas.microsoft.com/office/drawing/2014/main" id="{EBFF3FE6-C01E-1833-5C66-C405B0DD916F}"/>
              </a:ext>
            </a:extLst>
          </p:cNvPr>
          <p:cNvSpPr/>
          <p:nvPr/>
        </p:nvSpPr>
        <p:spPr>
          <a:xfrm>
            <a:off x="3601231" y="2934888"/>
            <a:ext cx="1981200" cy="2632364"/>
          </a:xfrm>
          <a:prstGeom prst="roundRect">
            <a:avLst>
              <a:gd name="adj" fmla="val 8275"/>
            </a:avLst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34" name="Elipse 33">
            <a:extLst>
              <a:ext uri="{FF2B5EF4-FFF2-40B4-BE49-F238E27FC236}">
                <a16:creationId xmlns:a16="http://schemas.microsoft.com/office/drawing/2014/main" id="{EC247F9A-AFE5-E556-C1E9-E638CC374BC7}"/>
              </a:ext>
            </a:extLst>
          </p:cNvPr>
          <p:cNvSpPr/>
          <p:nvPr/>
        </p:nvSpPr>
        <p:spPr>
          <a:xfrm>
            <a:off x="3996198" y="2526180"/>
            <a:ext cx="1177636" cy="1177636"/>
          </a:xfrm>
          <a:prstGeom prst="ellipse">
            <a:avLst/>
          </a:prstGeom>
          <a:solidFill>
            <a:srgbClr val="00B1A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0D422BE6-2584-5BAD-09A8-9FCAFBE2CB30}"/>
              </a:ext>
            </a:extLst>
          </p:cNvPr>
          <p:cNvSpPr txBox="1"/>
          <p:nvPr/>
        </p:nvSpPr>
        <p:spPr>
          <a:xfrm>
            <a:off x="1162830" y="3805936"/>
            <a:ext cx="206602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altLang="pt-BR" sz="2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Filo Sarcodina</a:t>
            </a:r>
            <a:endParaRPr lang="pt-BR" sz="2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4295A948-EF01-9B98-6158-B47F61633230}"/>
              </a:ext>
            </a:extLst>
          </p:cNvPr>
          <p:cNvSpPr txBox="1"/>
          <p:nvPr/>
        </p:nvSpPr>
        <p:spPr>
          <a:xfrm>
            <a:off x="1242084" y="4262195"/>
            <a:ext cx="18559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Locomoção por pseudópodes</a:t>
            </a:r>
          </a:p>
          <a:p>
            <a:pPr algn="ctr"/>
            <a:r>
              <a:rPr lang="pt-BR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</a:t>
            </a: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Amebas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C10AACD7-A132-6AD5-62B4-7F1C90DE3D80}"/>
              </a:ext>
            </a:extLst>
          </p:cNvPr>
          <p:cNvSpPr/>
          <p:nvPr/>
        </p:nvSpPr>
        <p:spPr>
          <a:xfrm>
            <a:off x="3098103" y="1203547"/>
            <a:ext cx="5995794" cy="653731"/>
          </a:xfrm>
          <a:prstGeom prst="roundRect">
            <a:avLst/>
          </a:prstGeom>
          <a:solidFill>
            <a:srgbClr val="93D041"/>
          </a:solidFill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Classificação dos protozoários</a:t>
            </a:r>
          </a:p>
        </p:txBody>
      </p:sp>
      <p:pic>
        <p:nvPicPr>
          <p:cNvPr id="17" name="Imagem 16" descr="Uma imagem contendo transporte, roda&#10;&#10;O conteúdo gerado por IA pode estar incorreto.">
            <a:extLst>
              <a:ext uri="{FF2B5EF4-FFF2-40B4-BE49-F238E27FC236}">
                <a16:creationId xmlns:a16="http://schemas.microsoft.com/office/drawing/2014/main" id="{50F4048B-DE97-B050-0ACA-A8C70B3A17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691" y="2598751"/>
            <a:ext cx="1257631" cy="1006105"/>
          </a:xfrm>
          <a:prstGeom prst="rect">
            <a:avLst/>
          </a:prstGeom>
        </p:spPr>
      </p:pic>
      <p:pic>
        <p:nvPicPr>
          <p:cNvPr id="22" name="Picture 6" descr="tripanossoma estrutura ilustração de mão desenhado 42569455 PNG">
            <a:extLst>
              <a:ext uri="{FF2B5EF4-FFF2-40B4-BE49-F238E27FC236}">
                <a16:creationId xmlns:a16="http://schemas.microsoft.com/office/drawing/2014/main" id="{9DF2E3EC-98B5-47FF-BB51-DE236A2012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2164" y="2598751"/>
            <a:ext cx="1159927" cy="1159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Imagem 23" descr="Fundo preto com estrelas&#10;&#10;O conteúdo gerado por IA pode estar incorreto.">
            <a:extLst>
              <a:ext uri="{FF2B5EF4-FFF2-40B4-BE49-F238E27FC236}">
                <a16:creationId xmlns:a16="http://schemas.microsoft.com/office/drawing/2014/main" id="{9E606105-85CB-C005-FB75-0447B33B74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5556" y="1954448"/>
            <a:ext cx="2888888" cy="2419047"/>
          </a:xfrm>
          <a:prstGeom prst="rect">
            <a:avLst/>
          </a:prstGeom>
        </p:spPr>
      </p:pic>
      <p:pic>
        <p:nvPicPr>
          <p:cNvPr id="26" name="Picture 10" descr="Questões sobre Doenças causadas por Protozoários">
            <a:extLst>
              <a:ext uri="{FF2B5EF4-FFF2-40B4-BE49-F238E27FC236}">
                <a16:creationId xmlns:a16="http://schemas.microsoft.com/office/drawing/2014/main" id="{C7B88E86-112B-45D0-1C98-FE1B2DFF1A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17" t="23217" r="-1187" b="28626"/>
          <a:stretch>
            <a:fillRect/>
          </a:stretch>
        </p:blipFill>
        <p:spPr bwMode="auto">
          <a:xfrm>
            <a:off x="9312981" y="2788793"/>
            <a:ext cx="959128" cy="65241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CaixaDeTexto 26">
            <a:extLst>
              <a:ext uri="{FF2B5EF4-FFF2-40B4-BE49-F238E27FC236}">
                <a16:creationId xmlns:a16="http://schemas.microsoft.com/office/drawing/2014/main" id="{0CFB365F-AECD-F872-4A47-9DB94AD2926A}"/>
              </a:ext>
            </a:extLst>
          </p:cNvPr>
          <p:cNvSpPr txBox="1"/>
          <p:nvPr/>
        </p:nvSpPr>
        <p:spPr>
          <a:xfrm>
            <a:off x="3580344" y="3852370"/>
            <a:ext cx="206602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altLang="pt-BR" sz="2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Filo Flagelado</a:t>
            </a:r>
            <a:endParaRPr lang="pt-BR" sz="2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294ABFCA-796B-D0B5-CF3D-F90EDD57419D}"/>
              </a:ext>
            </a:extLst>
          </p:cNvPr>
          <p:cNvSpPr txBox="1"/>
          <p:nvPr/>
        </p:nvSpPr>
        <p:spPr>
          <a:xfrm>
            <a:off x="3654229" y="4243870"/>
            <a:ext cx="18752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Locomoção por flagelos</a:t>
            </a:r>
          </a:p>
          <a:p>
            <a:pPr algn="ctr"/>
            <a:r>
              <a:rPr lang="pt-B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Tripanossomos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483C1ED4-48C7-0B01-84E7-58A3707B30B6}"/>
              </a:ext>
            </a:extLst>
          </p:cNvPr>
          <p:cNvSpPr txBox="1"/>
          <p:nvPr/>
        </p:nvSpPr>
        <p:spPr>
          <a:xfrm>
            <a:off x="6327925" y="3867556"/>
            <a:ext cx="206602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altLang="pt-BR" sz="2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Filo </a:t>
            </a:r>
            <a:r>
              <a:rPr lang="pt-BR" altLang="pt-BR" sz="2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Ciliata</a:t>
            </a:r>
            <a:endParaRPr lang="pt-BR" sz="2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4E60179C-46CB-17E7-C35B-0B122DDC33D3}"/>
              </a:ext>
            </a:extLst>
          </p:cNvPr>
          <p:cNvSpPr txBox="1"/>
          <p:nvPr/>
        </p:nvSpPr>
        <p:spPr>
          <a:xfrm>
            <a:off x="6423334" y="4308361"/>
            <a:ext cx="18752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Locomoção por cílios</a:t>
            </a:r>
          </a:p>
          <a:p>
            <a:pPr algn="ctr"/>
            <a:r>
              <a:rPr lang="pt-B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pt-B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Paramercio</a:t>
            </a:r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C6B2AD5C-22BE-A1D4-8568-77896F0FB503}"/>
              </a:ext>
            </a:extLst>
          </p:cNvPr>
          <p:cNvSpPr txBox="1"/>
          <p:nvPr/>
        </p:nvSpPr>
        <p:spPr>
          <a:xfrm>
            <a:off x="8791484" y="3907883"/>
            <a:ext cx="206602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altLang="pt-BR" sz="2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Filo </a:t>
            </a:r>
            <a:r>
              <a:rPr lang="pt-BR" altLang="pt-BR" sz="2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Sporozoa</a:t>
            </a:r>
            <a:endParaRPr lang="pt-BR" sz="2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776EB2D9-821B-AF68-F4D5-A55EB5F11343}"/>
              </a:ext>
            </a:extLst>
          </p:cNvPr>
          <p:cNvSpPr txBox="1"/>
          <p:nvPr/>
        </p:nvSpPr>
        <p:spPr>
          <a:xfrm>
            <a:off x="8886893" y="4348688"/>
            <a:ext cx="18752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 estruturas de locomoção </a:t>
            </a:r>
          </a:p>
          <a:p>
            <a:pPr algn="ctr"/>
            <a:r>
              <a:rPr lang="pt-B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Plasmódios </a:t>
            </a:r>
          </a:p>
        </p:txBody>
      </p:sp>
    </p:spTree>
    <p:extLst>
      <p:ext uri="{BB962C8B-B14F-4D97-AF65-F5344CB8AC3E}">
        <p14:creationId xmlns:p14="http://schemas.microsoft.com/office/powerpoint/2010/main" val="3871137241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00"/>
                            </p:stCondLst>
                            <p:childTnLst>
                              <p:par>
                                <p:cTn id="9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500"/>
                            </p:stCondLst>
                            <p:childTnLst>
                              <p:par>
                                <p:cTn id="1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000"/>
                            </p:stCondLst>
                            <p:childTnLst>
                              <p:par>
                                <p:cTn id="1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5" grpId="0" animBg="1"/>
      <p:bldP spid="28" grpId="0" animBg="1"/>
      <p:bldP spid="30" grpId="0" animBg="1"/>
      <p:bldP spid="31" grpId="0" animBg="1"/>
      <p:bldP spid="33" grpId="0" animBg="1"/>
      <p:bldP spid="34" grpId="0" animBg="1"/>
      <p:bldP spid="39" grpId="0"/>
      <p:bldP spid="40" grpId="0"/>
      <p:bldP spid="6" grpId="0" animBg="1"/>
      <p:bldP spid="27" grpId="0"/>
      <p:bldP spid="29" grpId="0"/>
      <p:bldP spid="32" grpId="0"/>
      <p:bldP spid="47" grpId="0"/>
      <p:bldP spid="48" grpId="0"/>
      <p:bldP spid="4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106CD-2E51-B6DB-B1C2-5BA5EB916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DD8B485-F6F8-EFE6-9B9D-5629E4DF1528}"/>
              </a:ext>
            </a:extLst>
          </p:cNvPr>
          <p:cNvSpPr/>
          <p:nvPr/>
        </p:nvSpPr>
        <p:spPr>
          <a:xfrm>
            <a:off x="-86627" y="-259882"/>
            <a:ext cx="12368463" cy="7344076"/>
          </a:xfrm>
          <a:prstGeom prst="rect">
            <a:avLst/>
          </a:prstGeom>
          <a:solidFill>
            <a:srgbClr val="FEDEB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>
              <a:solidFill>
                <a:schemeClr val="bg1"/>
              </a:solidFill>
            </a:endParaRP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37218683-233F-7592-40FD-225F00EAF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057" y="-3201859"/>
            <a:ext cx="4762500" cy="4762500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22D6B836-9164-FAA2-5EF1-8B183F6C3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411">
            <a:off x="-1977031" y="-1374413"/>
            <a:ext cx="4762500" cy="4762500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F7F2E8F7-ED0B-12BB-DD0F-5617C523A3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543" y="-2071687"/>
            <a:ext cx="4762500" cy="47625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8593114A-865C-125C-3C8C-7BD88C0B973A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 dirty="0">
              <a:solidFill>
                <a:schemeClr val="bg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DC41394-A0C9-E031-7064-78DA53726A58}"/>
              </a:ext>
            </a:extLst>
          </p:cNvPr>
          <p:cNvSpPr/>
          <p:nvPr/>
        </p:nvSpPr>
        <p:spPr>
          <a:xfrm>
            <a:off x="10711260" y="542925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77C9F4E-6DED-D2DE-E5B9-32B78959B4CD}"/>
              </a:ext>
            </a:extLst>
          </p:cNvPr>
          <p:cNvSpPr/>
          <p:nvPr/>
        </p:nvSpPr>
        <p:spPr>
          <a:xfrm>
            <a:off x="10882710" y="714375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89983C3-5618-8233-6569-E5650EBE078A}"/>
              </a:ext>
            </a:extLst>
          </p:cNvPr>
          <p:cNvSpPr/>
          <p:nvPr/>
        </p:nvSpPr>
        <p:spPr>
          <a:xfrm>
            <a:off x="11057517" y="535286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F2599D5-9AC4-7462-8E15-7E6766EF247B}"/>
              </a:ext>
            </a:extLst>
          </p:cNvPr>
          <p:cNvSpPr/>
          <p:nvPr/>
        </p:nvSpPr>
        <p:spPr>
          <a:xfrm>
            <a:off x="11227874" y="706736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A942C760-C8C6-0D1F-6FEB-4115D1DF7783}"/>
              </a:ext>
            </a:extLst>
          </p:cNvPr>
          <p:cNvSpPr/>
          <p:nvPr/>
        </p:nvSpPr>
        <p:spPr>
          <a:xfrm>
            <a:off x="961060" y="907149"/>
            <a:ext cx="7565102" cy="653731"/>
          </a:xfrm>
          <a:prstGeom prst="roundRect">
            <a:avLst/>
          </a:prstGeom>
          <a:solidFill>
            <a:srgbClr val="93D041"/>
          </a:solidFill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Forma de locomoção dos protozoários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5083E34-3FB4-7AA8-AF70-F41AA5423431}"/>
              </a:ext>
            </a:extLst>
          </p:cNvPr>
          <p:cNvSpPr txBox="1"/>
          <p:nvPr/>
        </p:nvSpPr>
        <p:spPr>
          <a:xfrm>
            <a:off x="961059" y="1942567"/>
            <a:ext cx="6391211" cy="5099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t-BR" sz="2400" dirty="0">
                <a:solidFill>
                  <a:schemeClr val="bg1"/>
                </a:solidFill>
                <a:highlight>
                  <a:srgbClr val="00B1AE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Rizópodes ou Sarcodinos: </a:t>
            </a:r>
            <a:r>
              <a:rPr lang="pt-BR" sz="2400" dirty="0" err="1">
                <a:solidFill>
                  <a:schemeClr val="bg1"/>
                </a:solidFill>
                <a:highlight>
                  <a:srgbClr val="00B1AE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pseudópodos</a:t>
            </a:r>
            <a:r>
              <a:rPr lang="pt-BR" sz="2400" dirty="0">
                <a:solidFill>
                  <a:schemeClr val="bg1"/>
                </a:solidFill>
                <a:highlight>
                  <a:srgbClr val="00B1AE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269F53E6-EFDB-04C4-7B69-94E9DDA82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834" y="4860876"/>
            <a:ext cx="4762500" cy="4762500"/>
          </a:xfrm>
          <a:prstGeom prst="rect">
            <a:avLst/>
          </a:prstGeom>
        </p:spPr>
      </p:pic>
      <p:pic>
        <p:nvPicPr>
          <p:cNvPr id="20" name="Imagem 19" descr="Logotipo&#10;&#10;Descrição gerada automaticamente">
            <a:extLst>
              <a:ext uri="{FF2B5EF4-FFF2-40B4-BE49-F238E27FC236}">
                <a16:creationId xmlns:a16="http://schemas.microsoft.com/office/drawing/2014/main" id="{7D6F4C0B-90D6-DC37-0A80-1F90A4973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85130">
            <a:off x="9897378" y="4476751"/>
            <a:ext cx="4762500" cy="4762500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49D5B906-BBDB-A62E-651F-C067B369A4F8}"/>
              </a:ext>
            </a:extLst>
          </p:cNvPr>
          <p:cNvSpPr txBox="1"/>
          <p:nvPr/>
        </p:nvSpPr>
        <p:spPr>
          <a:xfrm>
            <a:off x="1035055" y="3021960"/>
            <a:ext cx="6391211" cy="5099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t-BR" sz="2400" dirty="0">
                <a:solidFill>
                  <a:schemeClr val="bg1"/>
                </a:solidFill>
                <a:highlight>
                  <a:srgbClr val="00B1AE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Flagelados ou mastigóforos: flagelo.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581855F3-E0A0-426D-81EC-61BB13B1125D}"/>
              </a:ext>
            </a:extLst>
          </p:cNvPr>
          <p:cNvSpPr txBox="1"/>
          <p:nvPr/>
        </p:nvSpPr>
        <p:spPr>
          <a:xfrm>
            <a:off x="1035055" y="4023237"/>
            <a:ext cx="6391211" cy="5099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t-BR" sz="2400" dirty="0">
                <a:solidFill>
                  <a:schemeClr val="bg1"/>
                </a:solidFill>
                <a:highlight>
                  <a:srgbClr val="00B1AE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Ciliados: cílios.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BBB998B1-A7B4-1098-718F-9596D08E1C7A}"/>
              </a:ext>
            </a:extLst>
          </p:cNvPr>
          <p:cNvSpPr txBox="1"/>
          <p:nvPr/>
        </p:nvSpPr>
        <p:spPr>
          <a:xfrm>
            <a:off x="1035056" y="4906788"/>
            <a:ext cx="5575810" cy="953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t-BR" sz="2400" dirty="0">
                <a:solidFill>
                  <a:schemeClr val="bg1"/>
                </a:solidFill>
                <a:highlight>
                  <a:srgbClr val="00B1AE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Esporozoários: não possuem estrutura de locomoção, são parasitas</a:t>
            </a:r>
          </a:p>
        </p:txBody>
      </p:sp>
      <p:pic>
        <p:nvPicPr>
          <p:cNvPr id="19" name="Picture 4" descr="TOSA.jpg">
            <a:extLst>
              <a:ext uri="{FF2B5EF4-FFF2-40B4-BE49-F238E27FC236}">
                <a16:creationId xmlns:a16="http://schemas.microsoft.com/office/drawing/2014/main" id="{D8AF9840-8210-E41F-9140-42F84EBA171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5000" b="56333" l="49750" r="74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951" t="24244" r="25176" b="44287"/>
          <a:stretch/>
        </p:blipFill>
        <p:spPr>
          <a:xfrm rot="9374635">
            <a:off x="6833445" y="1828281"/>
            <a:ext cx="854979" cy="779931"/>
          </a:xfrm>
          <a:prstGeom prst="rect">
            <a:avLst/>
          </a:prstGeom>
        </p:spPr>
      </p:pic>
      <p:pic>
        <p:nvPicPr>
          <p:cNvPr id="23" name="Picture 5" descr="TOSA.jpg">
            <a:extLst>
              <a:ext uri="{FF2B5EF4-FFF2-40B4-BE49-F238E27FC236}">
                <a16:creationId xmlns:a16="http://schemas.microsoft.com/office/drawing/2014/main" id="{95374030-E540-DF99-AA0F-B9E38A243FC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9667" b="88000" l="27250" r="482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244" t="50044" r="51980" b="12156"/>
          <a:stretch/>
        </p:blipFill>
        <p:spPr>
          <a:xfrm rot="2743500">
            <a:off x="3523476" y="3379646"/>
            <a:ext cx="1223587" cy="1669723"/>
          </a:xfrm>
          <a:prstGeom prst="rect">
            <a:avLst/>
          </a:prstGeom>
        </p:spPr>
      </p:pic>
      <p:pic>
        <p:nvPicPr>
          <p:cNvPr id="24" name="Picture 7" descr="Captura de Tela 2020-06-28 às 00.01.31.png">
            <a:extLst>
              <a:ext uri="{FF2B5EF4-FFF2-40B4-BE49-F238E27FC236}">
                <a16:creationId xmlns:a16="http://schemas.microsoft.com/office/drawing/2014/main" id="{BDDB72AE-DBBD-9D4E-4402-E2BCA44AE3B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36824">
            <a:off x="6556482" y="4730282"/>
            <a:ext cx="1462284" cy="1379669"/>
          </a:xfrm>
          <a:prstGeom prst="rect">
            <a:avLst/>
          </a:prstGeom>
        </p:spPr>
      </p:pic>
      <p:pic>
        <p:nvPicPr>
          <p:cNvPr id="25" name="Picture 9" descr="Captura de Tela 2020-06-27 às 19.01.53.png">
            <a:extLst>
              <a:ext uri="{FF2B5EF4-FFF2-40B4-BE49-F238E27FC236}">
                <a16:creationId xmlns:a16="http://schemas.microsoft.com/office/drawing/2014/main" id="{AEB96EFC-B7DC-7041-2B00-83561737FD1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351" b="99324" l="0" r="99479">
                        <a14:foregroundMark x1="94271" y1="24324" x2="94271" y2="24324"/>
                        <a14:foregroundMark x1="94271" y1="39189" x2="94271" y2="39189"/>
                        <a14:foregroundMark x1="92708" y1="41216" x2="92708" y2="41216"/>
                        <a14:foregroundMark x1="96354" y1="25000" x2="96354" y2="2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338520">
            <a:off x="5804573" y="2848745"/>
            <a:ext cx="1048117" cy="807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321827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" grpId="0"/>
      <p:bldP spid="16" grpId="0"/>
      <p:bldP spid="17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106CD-2E51-B6DB-B1C2-5BA5EB916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DD8B485-F6F8-EFE6-9B9D-5629E4DF1528}"/>
              </a:ext>
            </a:extLst>
          </p:cNvPr>
          <p:cNvSpPr/>
          <p:nvPr/>
        </p:nvSpPr>
        <p:spPr>
          <a:xfrm>
            <a:off x="-86627" y="-259882"/>
            <a:ext cx="12368463" cy="7344076"/>
          </a:xfrm>
          <a:prstGeom prst="rect">
            <a:avLst/>
          </a:prstGeom>
          <a:solidFill>
            <a:srgbClr val="FEDEB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>
              <a:solidFill>
                <a:schemeClr val="bg1"/>
              </a:solidFill>
            </a:endParaRP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37218683-233F-7592-40FD-225F00EAF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057" y="-3201859"/>
            <a:ext cx="4762500" cy="4762500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22D6B836-9164-FAA2-5EF1-8B183F6C3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411">
            <a:off x="-1977031" y="-1374413"/>
            <a:ext cx="4762500" cy="4762500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F7F2E8F7-ED0B-12BB-DD0F-5617C523A3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543" y="-2071687"/>
            <a:ext cx="4762500" cy="47625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8593114A-865C-125C-3C8C-7BD88C0B973A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 dirty="0">
              <a:solidFill>
                <a:schemeClr val="bg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DC41394-A0C9-E031-7064-78DA53726A58}"/>
              </a:ext>
            </a:extLst>
          </p:cNvPr>
          <p:cNvSpPr/>
          <p:nvPr/>
        </p:nvSpPr>
        <p:spPr>
          <a:xfrm>
            <a:off x="10711260" y="542925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77C9F4E-6DED-D2DE-E5B9-32B78959B4CD}"/>
              </a:ext>
            </a:extLst>
          </p:cNvPr>
          <p:cNvSpPr/>
          <p:nvPr/>
        </p:nvSpPr>
        <p:spPr>
          <a:xfrm>
            <a:off x="10882710" y="714375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89983C3-5618-8233-6569-E5650EBE078A}"/>
              </a:ext>
            </a:extLst>
          </p:cNvPr>
          <p:cNvSpPr/>
          <p:nvPr/>
        </p:nvSpPr>
        <p:spPr>
          <a:xfrm>
            <a:off x="11057517" y="535286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F2599D5-9AC4-7462-8E15-7E6766EF247B}"/>
              </a:ext>
            </a:extLst>
          </p:cNvPr>
          <p:cNvSpPr/>
          <p:nvPr/>
        </p:nvSpPr>
        <p:spPr>
          <a:xfrm>
            <a:off x="11227874" y="706736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269F53E6-EFDB-04C4-7B69-94E9DDA82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834" y="4860876"/>
            <a:ext cx="4762500" cy="4762500"/>
          </a:xfrm>
          <a:prstGeom prst="rect">
            <a:avLst/>
          </a:prstGeom>
        </p:spPr>
      </p:pic>
      <p:pic>
        <p:nvPicPr>
          <p:cNvPr id="20" name="Imagem 19" descr="Logotipo&#10;&#10;Descrição gerada automaticamente">
            <a:extLst>
              <a:ext uri="{FF2B5EF4-FFF2-40B4-BE49-F238E27FC236}">
                <a16:creationId xmlns:a16="http://schemas.microsoft.com/office/drawing/2014/main" id="{7D6F4C0B-90D6-DC37-0A80-1F90A4973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85130">
            <a:off x="9897378" y="4476751"/>
            <a:ext cx="4762500" cy="476250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D88BD586-C09B-6BF7-D4DB-5CC77DCA0035}"/>
              </a:ext>
            </a:extLst>
          </p:cNvPr>
          <p:cNvSpPr txBox="1"/>
          <p:nvPr/>
        </p:nvSpPr>
        <p:spPr>
          <a:xfrm>
            <a:off x="748017" y="2075702"/>
            <a:ext cx="8996347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7472" indent="-347472" algn="just">
              <a:lnSpc>
                <a:spcPct val="150000"/>
              </a:lnSpc>
            </a:pPr>
            <a:r>
              <a:rPr lang="pt-BR" sz="2400" dirty="0">
                <a:solidFill>
                  <a:srgbClr val="19191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3) Por que os protozoários não fazem parte do Reino Monera?</a:t>
            </a:r>
          </a:p>
        </p:txBody>
      </p:sp>
      <p:pic>
        <p:nvPicPr>
          <p:cNvPr id="21" name="Imagem 20" descr="Logotipo&#10;&#10;O conteúdo gerado por IA pode estar incorreto.">
            <a:extLst>
              <a:ext uri="{FF2B5EF4-FFF2-40B4-BE49-F238E27FC236}">
                <a16:creationId xmlns:a16="http://schemas.microsoft.com/office/drawing/2014/main" id="{4BFC58D2-F747-B4E4-176E-0141A60B2B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261156">
            <a:off x="217880" y="478276"/>
            <a:ext cx="2611824" cy="1741216"/>
          </a:xfrm>
          <a:prstGeom prst="rect">
            <a:avLst/>
          </a:prstGeom>
        </p:spPr>
      </p:pic>
      <p:sp>
        <p:nvSpPr>
          <p:cNvPr id="47" name="Retângulo 46">
            <a:extLst>
              <a:ext uri="{FF2B5EF4-FFF2-40B4-BE49-F238E27FC236}">
                <a16:creationId xmlns:a16="http://schemas.microsoft.com/office/drawing/2014/main" id="{72A8B370-3F24-FF41-30D6-113047B6D396}"/>
              </a:ext>
            </a:extLst>
          </p:cNvPr>
          <p:cNvSpPr/>
          <p:nvPr/>
        </p:nvSpPr>
        <p:spPr>
          <a:xfrm>
            <a:off x="771228" y="5369598"/>
            <a:ext cx="8916663" cy="825854"/>
          </a:xfrm>
          <a:prstGeom prst="rect">
            <a:avLst/>
          </a:prstGeom>
          <a:solidFill>
            <a:srgbClr val="F3B53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C4E93D99-F8BC-2D3E-4137-6CC6B72487D2}"/>
              </a:ext>
            </a:extLst>
          </p:cNvPr>
          <p:cNvSpPr txBox="1"/>
          <p:nvPr/>
        </p:nvSpPr>
        <p:spPr>
          <a:xfrm>
            <a:off x="748016" y="2879117"/>
            <a:ext cx="8222989" cy="865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A) </a:t>
            </a:r>
            <a:r>
              <a:rPr lang="pt-BR" sz="2400" dirty="0">
                <a:solidFill>
                  <a:srgbClr val="19191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Porque os protozoários são pluricelulares, enquanto os organismos do Reino Monera são unicelulares.</a:t>
            </a: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5F759C04-DE8D-A7A4-FCFF-EF62D08E52D8}"/>
              </a:ext>
            </a:extLst>
          </p:cNvPr>
          <p:cNvSpPr txBox="1"/>
          <p:nvPr/>
        </p:nvSpPr>
        <p:spPr>
          <a:xfrm>
            <a:off x="748016" y="3731864"/>
            <a:ext cx="6881219" cy="865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B) </a:t>
            </a:r>
            <a:r>
              <a:rPr lang="pt-BR" sz="2400" dirty="0">
                <a:solidFill>
                  <a:srgbClr val="19191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Porque os protozoários são autotróficos, ao passo que os do Reino Monera são heterotróficos.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E1479A14-6B19-9B17-BBD1-6F27811B1224}"/>
              </a:ext>
            </a:extLst>
          </p:cNvPr>
          <p:cNvSpPr txBox="1"/>
          <p:nvPr/>
        </p:nvSpPr>
        <p:spPr>
          <a:xfrm>
            <a:off x="748016" y="4536872"/>
            <a:ext cx="8621498" cy="865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C) </a:t>
            </a:r>
            <a:r>
              <a:rPr lang="pt-BR" sz="2400" dirty="0">
                <a:solidFill>
                  <a:srgbClr val="19191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Porque os protozoários são unicelulares e os representantes do Reino Monera são pluricelulares.</a:t>
            </a: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42FF1613-BE10-72DD-0AD3-071C52719998}"/>
              </a:ext>
            </a:extLst>
          </p:cNvPr>
          <p:cNvSpPr txBox="1"/>
          <p:nvPr/>
        </p:nvSpPr>
        <p:spPr>
          <a:xfrm>
            <a:off x="748015" y="5342636"/>
            <a:ext cx="8811528" cy="865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D) </a:t>
            </a:r>
            <a:r>
              <a:rPr lang="pt-BR" sz="2400" dirty="0">
                <a:solidFill>
                  <a:srgbClr val="19191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Porque os protozoários são eucariontes, e os organismos do Reino Monera são procariontes.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7790343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7" grpId="0" animBg="1"/>
      <p:bldP spid="43" grpId="0"/>
      <p:bldP spid="44" grpId="0"/>
      <p:bldP spid="45" grpId="0"/>
      <p:bldP spid="4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106CD-2E51-B6DB-B1C2-5BA5EB916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DD8B485-F6F8-EFE6-9B9D-5629E4DF1528}"/>
              </a:ext>
            </a:extLst>
          </p:cNvPr>
          <p:cNvSpPr/>
          <p:nvPr/>
        </p:nvSpPr>
        <p:spPr>
          <a:xfrm>
            <a:off x="-86627" y="-259882"/>
            <a:ext cx="12368463" cy="7344076"/>
          </a:xfrm>
          <a:prstGeom prst="rect">
            <a:avLst/>
          </a:prstGeom>
          <a:solidFill>
            <a:srgbClr val="FEDEB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>
              <a:solidFill>
                <a:schemeClr val="bg1"/>
              </a:solidFill>
            </a:endParaRP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37218683-233F-7592-40FD-225F00EAF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057" y="-3201859"/>
            <a:ext cx="4762500" cy="4762500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22D6B836-9164-FAA2-5EF1-8B183F6C3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411">
            <a:off x="-1977031" y="-1374413"/>
            <a:ext cx="4762500" cy="4762500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F7F2E8F7-ED0B-12BB-DD0F-5617C523A3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543" y="-2071687"/>
            <a:ext cx="4762500" cy="47625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8593114A-865C-125C-3C8C-7BD88C0B973A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 dirty="0">
              <a:solidFill>
                <a:schemeClr val="bg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DC41394-A0C9-E031-7064-78DA53726A58}"/>
              </a:ext>
            </a:extLst>
          </p:cNvPr>
          <p:cNvSpPr/>
          <p:nvPr/>
        </p:nvSpPr>
        <p:spPr>
          <a:xfrm>
            <a:off x="10711260" y="542925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77C9F4E-6DED-D2DE-E5B9-32B78959B4CD}"/>
              </a:ext>
            </a:extLst>
          </p:cNvPr>
          <p:cNvSpPr/>
          <p:nvPr/>
        </p:nvSpPr>
        <p:spPr>
          <a:xfrm>
            <a:off x="10882710" y="714375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89983C3-5618-8233-6569-E5650EBE078A}"/>
              </a:ext>
            </a:extLst>
          </p:cNvPr>
          <p:cNvSpPr/>
          <p:nvPr/>
        </p:nvSpPr>
        <p:spPr>
          <a:xfrm>
            <a:off x="11057517" y="535286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F2599D5-9AC4-7462-8E15-7E6766EF247B}"/>
              </a:ext>
            </a:extLst>
          </p:cNvPr>
          <p:cNvSpPr/>
          <p:nvPr/>
        </p:nvSpPr>
        <p:spPr>
          <a:xfrm>
            <a:off x="11227874" y="706736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269F53E6-EFDB-04C4-7B69-94E9DDA82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834" y="4860876"/>
            <a:ext cx="4762500" cy="4762500"/>
          </a:xfrm>
          <a:prstGeom prst="rect">
            <a:avLst/>
          </a:prstGeom>
        </p:spPr>
      </p:pic>
      <p:pic>
        <p:nvPicPr>
          <p:cNvPr id="20" name="Imagem 19" descr="Logotipo&#10;&#10;Descrição gerada automaticamente">
            <a:extLst>
              <a:ext uri="{FF2B5EF4-FFF2-40B4-BE49-F238E27FC236}">
                <a16:creationId xmlns:a16="http://schemas.microsoft.com/office/drawing/2014/main" id="{7D6F4C0B-90D6-DC37-0A80-1F90A4973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85130">
            <a:off x="9897378" y="4476751"/>
            <a:ext cx="4762500" cy="476250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D88BD586-C09B-6BF7-D4DB-5CC77DCA0035}"/>
              </a:ext>
            </a:extLst>
          </p:cNvPr>
          <p:cNvSpPr txBox="1"/>
          <p:nvPr/>
        </p:nvSpPr>
        <p:spPr>
          <a:xfrm>
            <a:off x="748017" y="2075702"/>
            <a:ext cx="91744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7472" indent="-347472" algn="just"/>
            <a:r>
              <a:rPr lang="pt-BR" sz="2400" dirty="0">
                <a:solidFill>
                  <a:srgbClr val="19191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4) O Filo </a:t>
            </a:r>
            <a:r>
              <a:rPr lang="pt-BR" sz="2400" dirty="0" err="1">
                <a:solidFill>
                  <a:srgbClr val="19191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Protozoa</a:t>
            </a:r>
            <a:r>
              <a:rPr lang="pt-BR" sz="2400" dirty="0">
                <a:solidFill>
                  <a:srgbClr val="19191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é dividido em quatro classes principais: Sarcodina, </a:t>
            </a:r>
            <a:r>
              <a:rPr lang="pt-BR" sz="2400" dirty="0" err="1">
                <a:solidFill>
                  <a:srgbClr val="19191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Mastigophora</a:t>
            </a:r>
            <a:r>
              <a:rPr lang="pt-BR" sz="2400" dirty="0">
                <a:solidFill>
                  <a:srgbClr val="19191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t-BR" sz="2400" dirty="0" err="1">
                <a:solidFill>
                  <a:srgbClr val="19191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Sporozoa</a:t>
            </a:r>
            <a:r>
              <a:rPr lang="pt-BR" sz="2400" dirty="0">
                <a:solidFill>
                  <a:srgbClr val="19191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pt-BR" sz="2400" dirty="0" err="1">
                <a:solidFill>
                  <a:srgbClr val="19191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Ciliophora</a:t>
            </a:r>
            <a:r>
              <a:rPr lang="pt-BR" sz="2400" dirty="0">
                <a:solidFill>
                  <a:srgbClr val="19191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O critério utilizado para essa classificação é:</a:t>
            </a:r>
          </a:p>
        </p:txBody>
      </p:sp>
      <p:pic>
        <p:nvPicPr>
          <p:cNvPr id="21" name="Imagem 20" descr="Logotipo&#10;&#10;O conteúdo gerado por IA pode estar incorreto.">
            <a:extLst>
              <a:ext uri="{FF2B5EF4-FFF2-40B4-BE49-F238E27FC236}">
                <a16:creationId xmlns:a16="http://schemas.microsoft.com/office/drawing/2014/main" id="{4BFC58D2-F747-B4E4-176E-0141A60B2B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261156">
            <a:off x="217880" y="478276"/>
            <a:ext cx="2611824" cy="1741216"/>
          </a:xfrm>
          <a:prstGeom prst="rect">
            <a:avLst/>
          </a:prstGeom>
        </p:spPr>
      </p:pic>
      <p:sp>
        <p:nvSpPr>
          <p:cNvPr id="47" name="Retângulo 46">
            <a:extLst>
              <a:ext uri="{FF2B5EF4-FFF2-40B4-BE49-F238E27FC236}">
                <a16:creationId xmlns:a16="http://schemas.microsoft.com/office/drawing/2014/main" id="{72A8B370-3F24-FF41-30D6-113047B6D396}"/>
              </a:ext>
            </a:extLst>
          </p:cNvPr>
          <p:cNvSpPr/>
          <p:nvPr/>
        </p:nvSpPr>
        <p:spPr>
          <a:xfrm>
            <a:off x="771229" y="4584182"/>
            <a:ext cx="6111486" cy="491297"/>
          </a:xfrm>
          <a:prstGeom prst="rect">
            <a:avLst/>
          </a:prstGeom>
          <a:solidFill>
            <a:srgbClr val="F3B53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C4E93D99-F8BC-2D3E-4137-6CC6B72487D2}"/>
              </a:ext>
            </a:extLst>
          </p:cNvPr>
          <p:cNvSpPr txBox="1"/>
          <p:nvPr/>
        </p:nvSpPr>
        <p:spPr>
          <a:xfrm>
            <a:off x="748016" y="3372446"/>
            <a:ext cx="8222989" cy="467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A) </a:t>
            </a:r>
            <a:r>
              <a:rPr lang="pt-BR" sz="2400" dirty="0">
                <a:solidFill>
                  <a:srgbClr val="19191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tipo de reprodução.</a:t>
            </a: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5F759C04-DE8D-A7A4-FCFF-EF62D08E52D8}"/>
              </a:ext>
            </a:extLst>
          </p:cNvPr>
          <p:cNvSpPr txBox="1"/>
          <p:nvPr/>
        </p:nvSpPr>
        <p:spPr>
          <a:xfrm>
            <a:off x="748016" y="3768262"/>
            <a:ext cx="6881219" cy="467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B) </a:t>
            </a:r>
            <a:r>
              <a:rPr lang="pt-BR" sz="2400" dirty="0">
                <a:solidFill>
                  <a:srgbClr val="19191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existência ou não do núcleo.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E1479A14-6B19-9B17-BBD1-6F27811B1224}"/>
              </a:ext>
            </a:extLst>
          </p:cNvPr>
          <p:cNvSpPr txBox="1"/>
          <p:nvPr/>
        </p:nvSpPr>
        <p:spPr>
          <a:xfrm>
            <a:off x="748016" y="4154115"/>
            <a:ext cx="8621498" cy="467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C) </a:t>
            </a:r>
            <a:r>
              <a:rPr lang="pt-BR" sz="2400" dirty="0">
                <a:solidFill>
                  <a:srgbClr val="19191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forma de obtenção de alimento.</a:t>
            </a: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42FF1613-BE10-72DD-0AD3-071C52719998}"/>
              </a:ext>
            </a:extLst>
          </p:cNvPr>
          <p:cNvSpPr txBox="1"/>
          <p:nvPr/>
        </p:nvSpPr>
        <p:spPr>
          <a:xfrm>
            <a:off x="748015" y="4574541"/>
            <a:ext cx="8811528" cy="467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D) </a:t>
            </a:r>
            <a:r>
              <a:rPr lang="pt-BR" sz="2400" dirty="0">
                <a:solidFill>
                  <a:srgbClr val="19191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tipo de estrutura utilizada para locomoção.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533643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7" grpId="0" animBg="1"/>
      <p:bldP spid="43" grpId="0"/>
      <p:bldP spid="44" grpId="0"/>
      <p:bldP spid="45" grpId="0"/>
      <p:bldP spid="4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106CD-2E51-B6DB-B1C2-5BA5EB916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DD8B485-F6F8-EFE6-9B9D-5629E4DF1528}"/>
              </a:ext>
            </a:extLst>
          </p:cNvPr>
          <p:cNvSpPr/>
          <p:nvPr/>
        </p:nvSpPr>
        <p:spPr>
          <a:xfrm>
            <a:off x="-86627" y="-259882"/>
            <a:ext cx="12368463" cy="7344076"/>
          </a:xfrm>
          <a:prstGeom prst="rect">
            <a:avLst/>
          </a:prstGeom>
          <a:solidFill>
            <a:srgbClr val="FEDEB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>
              <a:solidFill>
                <a:schemeClr val="bg1"/>
              </a:solidFill>
            </a:endParaRP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37218683-233F-7592-40FD-225F00EAF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057" y="-3201859"/>
            <a:ext cx="4762500" cy="4762500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22D6B836-9164-FAA2-5EF1-8B183F6C3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411">
            <a:off x="-1977031" y="-1374413"/>
            <a:ext cx="4762500" cy="4762500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F7F2E8F7-ED0B-12BB-DD0F-5617C523A3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543" y="-2071687"/>
            <a:ext cx="4762500" cy="47625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8593114A-865C-125C-3C8C-7BD88C0B973A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 dirty="0">
              <a:solidFill>
                <a:schemeClr val="bg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DC41394-A0C9-E031-7064-78DA53726A58}"/>
              </a:ext>
            </a:extLst>
          </p:cNvPr>
          <p:cNvSpPr/>
          <p:nvPr/>
        </p:nvSpPr>
        <p:spPr>
          <a:xfrm>
            <a:off x="10711260" y="542925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77C9F4E-6DED-D2DE-E5B9-32B78959B4CD}"/>
              </a:ext>
            </a:extLst>
          </p:cNvPr>
          <p:cNvSpPr/>
          <p:nvPr/>
        </p:nvSpPr>
        <p:spPr>
          <a:xfrm>
            <a:off x="10882710" y="714375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89983C3-5618-8233-6569-E5650EBE078A}"/>
              </a:ext>
            </a:extLst>
          </p:cNvPr>
          <p:cNvSpPr/>
          <p:nvPr/>
        </p:nvSpPr>
        <p:spPr>
          <a:xfrm>
            <a:off x="11057517" y="535286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F2599D5-9AC4-7462-8E15-7E6766EF247B}"/>
              </a:ext>
            </a:extLst>
          </p:cNvPr>
          <p:cNvSpPr/>
          <p:nvPr/>
        </p:nvSpPr>
        <p:spPr>
          <a:xfrm>
            <a:off x="11227874" y="706736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A942C760-C8C6-0D1F-6FEB-4115D1DF7783}"/>
              </a:ext>
            </a:extLst>
          </p:cNvPr>
          <p:cNvSpPr/>
          <p:nvPr/>
        </p:nvSpPr>
        <p:spPr>
          <a:xfrm>
            <a:off x="961060" y="1639388"/>
            <a:ext cx="3450302" cy="653731"/>
          </a:xfrm>
          <a:prstGeom prst="roundRect">
            <a:avLst/>
          </a:prstGeom>
          <a:solidFill>
            <a:srgbClr val="93D041"/>
          </a:solidFill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Classe Sarcodina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5083E34-3FB4-7AA8-AF70-F41AA5423431}"/>
              </a:ext>
            </a:extLst>
          </p:cNvPr>
          <p:cNvSpPr txBox="1"/>
          <p:nvPr/>
        </p:nvSpPr>
        <p:spPr>
          <a:xfrm>
            <a:off x="961059" y="2622022"/>
            <a:ext cx="77998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charset="0"/>
              <a:buNone/>
              <a:defRPr/>
            </a:pPr>
            <a:r>
              <a:rPr lang="pt-B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 sarcodíneos possuem expansões citoplasmáticas contráteis, os </a:t>
            </a:r>
            <a:r>
              <a:rPr lang="pt-BR" sz="2400" b="1" dirty="0">
                <a:solidFill>
                  <a:srgbClr val="00B1A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pseudópodes ou falsos pés</a:t>
            </a:r>
            <a:r>
              <a:rPr lang="pt-BR" sz="2400" dirty="0">
                <a:solidFill>
                  <a:srgbClr val="00B1A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t-B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 quais servem para auxiliar na </a:t>
            </a:r>
            <a:r>
              <a:rPr lang="pt-BR" sz="2400" b="1" dirty="0">
                <a:solidFill>
                  <a:srgbClr val="00B1A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locomoção</a:t>
            </a:r>
            <a:r>
              <a:rPr lang="pt-B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 na </a:t>
            </a:r>
            <a:r>
              <a:rPr lang="pt-BR" sz="2400" b="1" dirty="0">
                <a:solidFill>
                  <a:srgbClr val="00B1A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captura de alimentos</a:t>
            </a:r>
            <a:r>
              <a:rPr lang="pt-BR" sz="2400" dirty="0">
                <a:solidFill>
                  <a:srgbClr val="00B1A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>
              <a:buFont typeface="Arial" charset="0"/>
              <a:buNone/>
              <a:defRPr/>
            </a:pPr>
            <a:endParaRPr lang="pt-BR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Font typeface="Arial" charset="0"/>
              <a:buNone/>
              <a:defRPr/>
            </a:pPr>
            <a:r>
              <a:rPr lang="pt-B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Exemplos clássicos deste grupo são as amebas, os foraminíferos, radiolários e heliozoários.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269F53E6-EFDB-04C4-7B69-94E9DDA82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834" y="4860876"/>
            <a:ext cx="4762500" cy="4762500"/>
          </a:xfrm>
          <a:prstGeom prst="rect">
            <a:avLst/>
          </a:prstGeom>
        </p:spPr>
      </p:pic>
      <p:pic>
        <p:nvPicPr>
          <p:cNvPr id="20" name="Imagem 19" descr="Logotipo&#10;&#10;Descrição gerada automaticamente">
            <a:extLst>
              <a:ext uri="{FF2B5EF4-FFF2-40B4-BE49-F238E27FC236}">
                <a16:creationId xmlns:a16="http://schemas.microsoft.com/office/drawing/2014/main" id="{7D6F4C0B-90D6-DC37-0A80-1F90A4973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85130">
            <a:off x="9897378" y="4476751"/>
            <a:ext cx="47625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063765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106CD-2E51-B6DB-B1C2-5BA5EB916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DD8B485-F6F8-EFE6-9B9D-5629E4DF1528}"/>
              </a:ext>
            </a:extLst>
          </p:cNvPr>
          <p:cNvSpPr/>
          <p:nvPr/>
        </p:nvSpPr>
        <p:spPr>
          <a:xfrm>
            <a:off x="-86627" y="-259882"/>
            <a:ext cx="12368463" cy="7344076"/>
          </a:xfrm>
          <a:prstGeom prst="rect">
            <a:avLst/>
          </a:prstGeom>
          <a:solidFill>
            <a:srgbClr val="FEDEB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>
              <a:solidFill>
                <a:schemeClr val="bg1"/>
              </a:solidFill>
            </a:endParaRP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37218683-233F-7592-40FD-225F00EAF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057" y="-3201859"/>
            <a:ext cx="4762500" cy="4762500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22D6B836-9164-FAA2-5EF1-8B183F6C3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411">
            <a:off x="-1977031" y="-1374413"/>
            <a:ext cx="4762500" cy="4762500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F7F2E8F7-ED0B-12BB-DD0F-5617C523A3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543" y="-2071687"/>
            <a:ext cx="4762500" cy="47625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8593114A-865C-125C-3C8C-7BD88C0B973A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 dirty="0">
              <a:solidFill>
                <a:schemeClr val="bg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DC41394-A0C9-E031-7064-78DA53726A58}"/>
              </a:ext>
            </a:extLst>
          </p:cNvPr>
          <p:cNvSpPr/>
          <p:nvPr/>
        </p:nvSpPr>
        <p:spPr>
          <a:xfrm>
            <a:off x="10711260" y="542925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77C9F4E-6DED-D2DE-E5B9-32B78959B4CD}"/>
              </a:ext>
            </a:extLst>
          </p:cNvPr>
          <p:cNvSpPr/>
          <p:nvPr/>
        </p:nvSpPr>
        <p:spPr>
          <a:xfrm>
            <a:off x="10882710" y="714375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89983C3-5618-8233-6569-E5650EBE078A}"/>
              </a:ext>
            </a:extLst>
          </p:cNvPr>
          <p:cNvSpPr/>
          <p:nvPr/>
        </p:nvSpPr>
        <p:spPr>
          <a:xfrm>
            <a:off x="11057517" y="535286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F2599D5-9AC4-7462-8E15-7E6766EF247B}"/>
              </a:ext>
            </a:extLst>
          </p:cNvPr>
          <p:cNvSpPr/>
          <p:nvPr/>
        </p:nvSpPr>
        <p:spPr>
          <a:xfrm>
            <a:off x="11227874" y="706736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A942C760-C8C6-0D1F-6FEB-4115D1DF7783}"/>
              </a:ext>
            </a:extLst>
          </p:cNvPr>
          <p:cNvSpPr/>
          <p:nvPr/>
        </p:nvSpPr>
        <p:spPr>
          <a:xfrm>
            <a:off x="961059" y="1186216"/>
            <a:ext cx="4177211" cy="653731"/>
          </a:xfrm>
          <a:prstGeom prst="roundRect">
            <a:avLst/>
          </a:prstGeom>
          <a:solidFill>
            <a:srgbClr val="93D041"/>
          </a:solidFill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Classe </a:t>
            </a:r>
            <a:r>
              <a:rPr lang="pt-BR" sz="3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Mastigophora</a:t>
            </a:r>
            <a:endParaRPr lang="pt-BR" sz="3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5083E34-3FB4-7AA8-AF70-F41AA5423431}"/>
              </a:ext>
            </a:extLst>
          </p:cNvPr>
          <p:cNvSpPr txBox="1"/>
          <p:nvPr/>
        </p:nvSpPr>
        <p:spPr>
          <a:xfrm>
            <a:off x="961059" y="2168850"/>
            <a:ext cx="551258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alt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 mastigóforos ou flagelados apresentam um filamento chamado de </a:t>
            </a:r>
            <a:r>
              <a:rPr lang="pt-BR" altLang="pt-BR" sz="2400" b="1" dirty="0">
                <a:solidFill>
                  <a:srgbClr val="00B1A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flagelo,</a:t>
            </a:r>
            <a:r>
              <a:rPr lang="pt-BR" alt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utilizado na sua locomoção. </a:t>
            </a:r>
          </a:p>
          <a:p>
            <a:pPr algn="just"/>
            <a:r>
              <a:rPr lang="pt-BR" alt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Podem ser de vida livre ou parasitos. </a:t>
            </a:r>
          </a:p>
          <a:p>
            <a:pPr algn="just"/>
            <a:endParaRPr lang="pt-BR" alt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t-BR" alt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Exemplos de mastigóforos parasitos são: </a:t>
            </a:r>
            <a:r>
              <a:rPr lang="pt-BR" altLang="pt-BR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Trypanosoma </a:t>
            </a:r>
            <a:r>
              <a:rPr lang="pt-BR" altLang="pt-BR" sz="2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cruzi</a:t>
            </a:r>
            <a:r>
              <a:rPr lang="pt-BR" alt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protozoário causador da doença de Chagas; e </a:t>
            </a:r>
            <a:r>
              <a:rPr lang="pt-BR" altLang="pt-BR" sz="2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Giardia</a:t>
            </a:r>
            <a:r>
              <a:rPr lang="pt-BR" altLang="pt-BR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lamblia</a:t>
            </a:r>
            <a:r>
              <a:rPr lang="pt-BR" alt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causador da giardíase.</a:t>
            </a:r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269F53E6-EFDB-04C4-7B69-94E9DDA82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834" y="4860876"/>
            <a:ext cx="4762500" cy="4762500"/>
          </a:xfrm>
          <a:prstGeom prst="rect">
            <a:avLst/>
          </a:prstGeom>
        </p:spPr>
      </p:pic>
      <p:pic>
        <p:nvPicPr>
          <p:cNvPr id="20" name="Imagem 19" descr="Logotipo&#10;&#10;Descrição gerada automaticamente">
            <a:extLst>
              <a:ext uri="{FF2B5EF4-FFF2-40B4-BE49-F238E27FC236}">
                <a16:creationId xmlns:a16="http://schemas.microsoft.com/office/drawing/2014/main" id="{7D6F4C0B-90D6-DC37-0A80-1F90A4973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85130">
            <a:off x="9897378" y="4476751"/>
            <a:ext cx="4762500" cy="47625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CB963D81-133F-C213-AE83-4B22C97605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81842" y="2255400"/>
            <a:ext cx="3872318" cy="26758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64622315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106CD-2E51-B6DB-B1C2-5BA5EB916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DD8B485-F6F8-EFE6-9B9D-5629E4DF1528}"/>
              </a:ext>
            </a:extLst>
          </p:cNvPr>
          <p:cNvSpPr/>
          <p:nvPr/>
        </p:nvSpPr>
        <p:spPr>
          <a:xfrm>
            <a:off x="-86627" y="-259882"/>
            <a:ext cx="12368463" cy="7344076"/>
          </a:xfrm>
          <a:prstGeom prst="rect">
            <a:avLst/>
          </a:prstGeom>
          <a:solidFill>
            <a:srgbClr val="FEDEB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>
              <a:solidFill>
                <a:schemeClr val="bg1"/>
              </a:solidFill>
            </a:endParaRP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37218683-233F-7592-40FD-225F00EAF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057" y="-3201859"/>
            <a:ext cx="4762500" cy="4762500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22D6B836-9164-FAA2-5EF1-8B183F6C3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411">
            <a:off x="-1977031" y="-1374413"/>
            <a:ext cx="4762500" cy="4762500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F7F2E8F7-ED0B-12BB-DD0F-5617C523A3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543" y="-2071687"/>
            <a:ext cx="4762500" cy="47625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8593114A-865C-125C-3C8C-7BD88C0B973A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 dirty="0">
              <a:solidFill>
                <a:schemeClr val="bg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DC41394-A0C9-E031-7064-78DA53726A58}"/>
              </a:ext>
            </a:extLst>
          </p:cNvPr>
          <p:cNvSpPr/>
          <p:nvPr/>
        </p:nvSpPr>
        <p:spPr>
          <a:xfrm>
            <a:off x="10711260" y="542925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77C9F4E-6DED-D2DE-E5B9-32B78959B4CD}"/>
              </a:ext>
            </a:extLst>
          </p:cNvPr>
          <p:cNvSpPr/>
          <p:nvPr/>
        </p:nvSpPr>
        <p:spPr>
          <a:xfrm>
            <a:off x="10882710" y="714375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89983C3-5618-8233-6569-E5650EBE078A}"/>
              </a:ext>
            </a:extLst>
          </p:cNvPr>
          <p:cNvSpPr/>
          <p:nvPr/>
        </p:nvSpPr>
        <p:spPr>
          <a:xfrm>
            <a:off x="11057517" y="535286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F2599D5-9AC4-7462-8E15-7E6766EF247B}"/>
              </a:ext>
            </a:extLst>
          </p:cNvPr>
          <p:cNvSpPr/>
          <p:nvPr/>
        </p:nvSpPr>
        <p:spPr>
          <a:xfrm>
            <a:off x="11227874" y="706736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A942C760-C8C6-0D1F-6FEB-4115D1DF7783}"/>
              </a:ext>
            </a:extLst>
          </p:cNvPr>
          <p:cNvSpPr/>
          <p:nvPr/>
        </p:nvSpPr>
        <p:spPr>
          <a:xfrm>
            <a:off x="961059" y="1186216"/>
            <a:ext cx="3577991" cy="653731"/>
          </a:xfrm>
          <a:prstGeom prst="roundRect">
            <a:avLst/>
          </a:prstGeom>
          <a:solidFill>
            <a:srgbClr val="93D041"/>
          </a:solidFill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Classe </a:t>
            </a:r>
            <a:r>
              <a:rPr lang="pt-BR" sz="3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Ciliophora</a:t>
            </a:r>
            <a:endParaRPr lang="pt-BR" sz="3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5083E34-3FB4-7AA8-AF70-F41AA5423431}"/>
              </a:ext>
            </a:extLst>
          </p:cNvPr>
          <p:cNvSpPr txBox="1"/>
          <p:nvPr/>
        </p:nvSpPr>
        <p:spPr>
          <a:xfrm>
            <a:off x="961060" y="2168850"/>
            <a:ext cx="5365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pt-B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 </a:t>
            </a:r>
            <a:r>
              <a:rPr lang="pt-BR" altLang="pt-B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cilióforos</a:t>
            </a:r>
            <a:r>
              <a:rPr lang="pt-BR" altLang="pt-B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possuem uma estrutura mais complexa, com alguma semelhança com os seres pluricelulares. </a:t>
            </a:r>
          </a:p>
          <a:p>
            <a:r>
              <a:rPr lang="pt-BR" altLang="pt-B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principal característica destes seres é a presença de </a:t>
            </a:r>
            <a:r>
              <a:rPr lang="pt-BR" altLang="pt-BR" sz="2400" b="1" dirty="0">
                <a:solidFill>
                  <a:srgbClr val="00B1A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cílios</a:t>
            </a:r>
            <a:r>
              <a:rPr lang="pt-BR" altLang="pt-BR" sz="2400" dirty="0">
                <a:solidFill>
                  <a:srgbClr val="00B1A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pt-BR" altLang="pt-B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os quais servem para</a:t>
            </a:r>
            <a:r>
              <a:rPr lang="pt-BR" altLang="pt-B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altLang="pt-BR" sz="2400" b="1" dirty="0">
                <a:solidFill>
                  <a:srgbClr val="00B1A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locomoção</a:t>
            </a:r>
            <a:r>
              <a:rPr lang="pt-BR" altLang="pt-B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altLang="pt-B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 para </a:t>
            </a:r>
            <a:r>
              <a:rPr lang="pt-BR" altLang="pt-BR" sz="2400" b="1" dirty="0">
                <a:solidFill>
                  <a:srgbClr val="00B1A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captura de alimentos.</a:t>
            </a:r>
            <a:r>
              <a:rPr lang="pt-BR" altLang="pt-BR" sz="2400" dirty="0">
                <a:solidFill>
                  <a:srgbClr val="00B1A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pt-BR" altLang="pt-BR" sz="2400" dirty="0">
              <a:solidFill>
                <a:srgbClr val="00B1A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altLang="pt-B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exemplo mais comum de </a:t>
            </a:r>
            <a:r>
              <a:rPr lang="pt-BR" altLang="pt-B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cilióforo</a:t>
            </a:r>
            <a:r>
              <a:rPr lang="pt-BR" altLang="pt-B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é </a:t>
            </a:r>
            <a:r>
              <a:rPr lang="pt-BR" altLang="pt-BR" sz="24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</a:t>
            </a:r>
            <a:r>
              <a:rPr lang="pt-BR" altLang="pt-B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paramécio</a:t>
            </a:r>
            <a:r>
              <a:rPr lang="pt-BR" altLang="pt-BR" sz="24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altLang="pt-B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pt-BR" altLang="pt-BR" sz="24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Paramecium</a:t>
            </a:r>
            <a:r>
              <a:rPr lang="pt-BR" altLang="pt-BR" sz="24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altLang="pt-B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sp.).</a:t>
            </a:r>
            <a:endParaRPr lang="pt-BR" alt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269F53E6-EFDB-04C4-7B69-94E9DDA82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834" y="4860876"/>
            <a:ext cx="4762500" cy="4762500"/>
          </a:xfrm>
          <a:prstGeom prst="rect">
            <a:avLst/>
          </a:prstGeom>
        </p:spPr>
      </p:pic>
      <p:pic>
        <p:nvPicPr>
          <p:cNvPr id="20" name="Imagem 19" descr="Logotipo&#10;&#10;Descrição gerada automaticamente">
            <a:extLst>
              <a:ext uri="{FF2B5EF4-FFF2-40B4-BE49-F238E27FC236}">
                <a16:creationId xmlns:a16="http://schemas.microsoft.com/office/drawing/2014/main" id="{7D6F4C0B-90D6-DC37-0A80-1F90A4973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85130">
            <a:off x="9897378" y="4476751"/>
            <a:ext cx="4762500" cy="4762500"/>
          </a:xfrm>
          <a:prstGeom prst="rect">
            <a:avLst/>
          </a:prstGeom>
        </p:spPr>
      </p:pic>
      <p:pic>
        <p:nvPicPr>
          <p:cNvPr id="7" name="Picture 7" descr="Ciliado paramécio">
            <a:extLst>
              <a:ext uri="{FF2B5EF4-FFF2-40B4-BE49-F238E27FC236}">
                <a16:creationId xmlns:a16="http://schemas.microsoft.com/office/drawing/2014/main" id="{0D697F8B-5F6E-DC4C-BE66-2FCEB78CF3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0959" y="2526180"/>
            <a:ext cx="3627103" cy="22353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91290021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106CD-2E51-B6DB-B1C2-5BA5EB916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DD8B485-F6F8-EFE6-9B9D-5629E4DF1528}"/>
              </a:ext>
            </a:extLst>
          </p:cNvPr>
          <p:cNvSpPr/>
          <p:nvPr/>
        </p:nvSpPr>
        <p:spPr>
          <a:xfrm>
            <a:off x="-86627" y="-259882"/>
            <a:ext cx="12368463" cy="7344076"/>
          </a:xfrm>
          <a:prstGeom prst="rect">
            <a:avLst/>
          </a:prstGeom>
          <a:solidFill>
            <a:srgbClr val="FEDEB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>
              <a:solidFill>
                <a:schemeClr val="bg1"/>
              </a:solidFill>
            </a:endParaRP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37218683-233F-7592-40FD-225F00EAF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057" y="-3201859"/>
            <a:ext cx="4762500" cy="4762500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22D6B836-9164-FAA2-5EF1-8B183F6C3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411">
            <a:off x="-1977031" y="-1374413"/>
            <a:ext cx="4762500" cy="4762500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F7F2E8F7-ED0B-12BB-DD0F-5617C523A3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543" y="-2071687"/>
            <a:ext cx="4762500" cy="47625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8593114A-865C-125C-3C8C-7BD88C0B973A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 dirty="0">
              <a:solidFill>
                <a:schemeClr val="bg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DC41394-A0C9-E031-7064-78DA53726A58}"/>
              </a:ext>
            </a:extLst>
          </p:cNvPr>
          <p:cNvSpPr/>
          <p:nvPr/>
        </p:nvSpPr>
        <p:spPr>
          <a:xfrm>
            <a:off x="10711260" y="542925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77C9F4E-6DED-D2DE-E5B9-32B78959B4CD}"/>
              </a:ext>
            </a:extLst>
          </p:cNvPr>
          <p:cNvSpPr/>
          <p:nvPr/>
        </p:nvSpPr>
        <p:spPr>
          <a:xfrm>
            <a:off x="10882710" y="714375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89983C3-5618-8233-6569-E5650EBE078A}"/>
              </a:ext>
            </a:extLst>
          </p:cNvPr>
          <p:cNvSpPr/>
          <p:nvPr/>
        </p:nvSpPr>
        <p:spPr>
          <a:xfrm>
            <a:off x="11057517" y="535286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F2599D5-9AC4-7462-8E15-7E6766EF247B}"/>
              </a:ext>
            </a:extLst>
          </p:cNvPr>
          <p:cNvSpPr/>
          <p:nvPr/>
        </p:nvSpPr>
        <p:spPr>
          <a:xfrm>
            <a:off x="11227874" y="706736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A942C760-C8C6-0D1F-6FEB-4115D1DF7783}"/>
              </a:ext>
            </a:extLst>
          </p:cNvPr>
          <p:cNvSpPr/>
          <p:nvPr/>
        </p:nvSpPr>
        <p:spPr>
          <a:xfrm>
            <a:off x="961060" y="1016665"/>
            <a:ext cx="3339092" cy="653731"/>
          </a:xfrm>
          <a:prstGeom prst="roundRect">
            <a:avLst/>
          </a:prstGeom>
          <a:solidFill>
            <a:srgbClr val="93D041"/>
          </a:solidFill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Classe </a:t>
            </a:r>
            <a:r>
              <a:rPr lang="pt-BR" sz="3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Sporozoa</a:t>
            </a:r>
            <a:endParaRPr lang="pt-BR" sz="3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5083E34-3FB4-7AA8-AF70-F41AA5423431}"/>
              </a:ext>
            </a:extLst>
          </p:cNvPr>
          <p:cNvSpPr txBox="1"/>
          <p:nvPr/>
        </p:nvSpPr>
        <p:spPr>
          <a:xfrm>
            <a:off x="961060" y="1999299"/>
            <a:ext cx="53656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charset="0"/>
              <a:buNone/>
              <a:defRPr/>
            </a:pPr>
            <a:r>
              <a:rPr lang="pt-B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característica principal dos esporozoários é que estes protozoários </a:t>
            </a:r>
            <a:r>
              <a:rPr lang="pt-BR" sz="2400" b="1" dirty="0">
                <a:solidFill>
                  <a:srgbClr val="00B1A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não possuem estruturas de locomoção </a:t>
            </a:r>
            <a:r>
              <a:rPr lang="pt-B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 são portanto, </a:t>
            </a:r>
            <a:r>
              <a:rPr lang="pt-B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parasitas intracelulares. </a:t>
            </a:r>
          </a:p>
          <a:p>
            <a:pPr>
              <a:buFont typeface="Arial" charset="0"/>
              <a:buNone/>
              <a:defRPr/>
            </a:pPr>
            <a:endParaRPr lang="pt-BR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charset="0"/>
              <a:buNone/>
              <a:defRPr/>
            </a:pPr>
            <a:endParaRPr lang="pt-BR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charset="0"/>
              <a:buNone/>
              <a:defRPr/>
            </a:pPr>
            <a:r>
              <a:rPr lang="pt-B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Como exemplo, pode-se citar </a:t>
            </a:r>
          </a:p>
          <a:p>
            <a:pPr>
              <a:buFont typeface="Arial" charset="0"/>
              <a:buNone/>
              <a:defRPr/>
            </a:pPr>
            <a:r>
              <a:rPr lang="pt-BR" sz="24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Plasmodium falciparum</a:t>
            </a:r>
            <a:r>
              <a:rPr lang="pt-B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protozoário causador da Malária e </a:t>
            </a:r>
            <a:r>
              <a:rPr lang="pt-BR" sz="24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Toxoplasma </a:t>
            </a:r>
            <a:r>
              <a:rPr lang="pt-BR" sz="24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gondii</a:t>
            </a:r>
            <a:r>
              <a:rPr lang="pt-B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causador  da Toxoplasmose.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                                                                                                    </a:t>
            </a:r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269F53E6-EFDB-04C4-7B69-94E9DDA82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834" y="4860876"/>
            <a:ext cx="4762500" cy="4762500"/>
          </a:xfrm>
          <a:prstGeom prst="rect">
            <a:avLst/>
          </a:prstGeom>
        </p:spPr>
      </p:pic>
      <p:pic>
        <p:nvPicPr>
          <p:cNvPr id="20" name="Imagem 19" descr="Logotipo&#10;&#10;Descrição gerada automaticamente">
            <a:extLst>
              <a:ext uri="{FF2B5EF4-FFF2-40B4-BE49-F238E27FC236}">
                <a16:creationId xmlns:a16="http://schemas.microsoft.com/office/drawing/2014/main" id="{7D6F4C0B-90D6-DC37-0A80-1F90A4973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85130">
            <a:off x="9897378" y="4476751"/>
            <a:ext cx="4762500" cy="4762500"/>
          </a:xfrm>
          <a:prstGeom prst="rect">
            <a:avLst/>
          </a:prstGeom>
        </p:spPr>
      </p:pic>
      <p:pic>
        <p:nvPicPr>
          <p:cNvPr id="6" name="Picture 8" descr="http://www.sobiologia.com.br/figuras/Reinos/plasmodium.jpg">
            <a:extLst>
              <a:ext uri="{FF2B5EF4-FFF2-40B4-BE49-F238E27FC236}">
                <a16:creationId xmlns:a16="http://schemas.microsoft.com/office/drawing/2014/main" id="{E615D006-2759-4774-4330-F9DD336487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3485" y="2355705"/>
            <a:ext cx="3959225" cy="26955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2858366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106CD-2E51-B6DB-B1C2-5BA5EB916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DD8B485-F6F8-EFE6-9B9D-5629E4DF1528}"/>
              </a:ext>
            </a:extLst>
          </p:cNvPr>
          <p:cNvSpPr/>
          <p:nvPr/>
        </p:nvSpPr>
        <p:spPr>
          <a:xfrm>
            <a:off x="-86627" y="-259882"/>
            <a:ext cx="12368463" cy="7344076"/>
          </a:xfrm>
          <a:prstGeom prst="rect">
            <a:avLst/>
          </a:prstGeom>
          <a:solidFill>
            <a:srgbClr val="FEDEB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>
              <a:solidFill>
                <a:schemeClr val="bg1"/>
              </a:solidFill>
            </a:endParaRP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37218683-233F-7592-40FD-225F00EAF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057" y="-3201859"/>
            <a:ext cx="4762500" cy="4762500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22D6B836-9164-FAA2-5EF1-8B183F6C3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411">
            <a:off x="-1977031" y="-1374413"/>
            <a:ext cx="4762500" cy="4762500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F7F2E8F7-ED0B-12BB-DD0F-5617C523A3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543" y="-2071687"/>
            <a:ext cx="4762500" cy="47625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8593114A-865C-125C-3C8C-7BD88C0B973A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 dirty="0">
              <a:solidFill>
                <a:schemeClr val="bg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DC41394-A0C9-E031-7064-78DA53726A58}"/>
              </a:ext>
            </a:extLst>
          </p:cNvPr>
          <p:cNvSpPr/>
          <p:nvPr/>
        </p:nvSpPr>
        <p:spPr>
          <a:xfrm>
            <a:off x="10711260" y="542925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77C9F4E-6DED-D2DE-E5B9-32B78959B4CD}"/>
              </a:ext>
            </a:extLst>
          </p:cNvPr>
          <p:cNvSpPr/>
          <p:nvPr/>
        </p:nvSpPr>
        <p:spPr>
          <a:xfrm>
            <a:off x="10882710" y="714375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89983C3-5618-8233-6569-E5650EBE078A}"/>
              </a:ext>
            </a:extLst>
          </p:cNvPr>
          <p:cNvSpPr/>
          <p:nvPr/>
        </p:nvSpPr>
        <p:spPr>
          <a:xfrm>
            <a:off x="11057517" y="535286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F2599D5-9AC4-7462-8E15-7E6766EF247B}"/>
              </a:ext>
            </a:extLst>
          </p:cNvPr>
          <p:cNvSpPr/>
          <p:nvPr/>
        </p:nvSpPr>
        <p:spPr>
          <a:xfrm>
            <a:off x="11227874" y="706736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269F53E6-EFDB-04C4-7B69-94E9DDA82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834" y="4860876"/>
            <a:ext cx="4762500" cy="4762500"/>
          </a:xfrm>
          <a:prstGeom prst="rect">
            <a:avLst/>
          </a:prstGeom>
        </p:spPr>
      </p:pic>
      <p:pic>
        <p:nvPicPr>
          <p:cNvPr id="20" name="Imagem 19" descr="Logotipo&#10;&#10;Descrição gerada automaticamente">
            <a:extLst>
              <a:ext uri="{FF2B5EF4-FFF2-40B4-BE49-F238E27FC236}">
                <a16:creationId xmlns:a16="http://schemas.microsoft.com/office/drawing/2014/main" id="{7D6F4C0B-90D6-DC37-0A80-1F90A4973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85130">
            <a:off x="9897378" y="4476751"/>
            <a:ext cx="4762500" cy="476250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D88BD586-C09B-6BF7-D4DB-5CC77DCA0035}"/>
              </a:ext>
            </a:extLst>
          </p:cNvPr>
          <p:cNvSpPr txBox="1"/>
          <p:nvPr/>
        </p:nvSpPr>
        <p:spPr>
          <a:xfrm>
            <a:off x="748017" y="2075702"/>
            <a:ext cx="73705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5)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Dentre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grupos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protozoários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qual é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caracterizado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por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não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apresentar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estruturas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locomoção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pic>
        <p:nvPicPr>
          <p:cNvPr id="21" name="Imagem 20" descr="Logotipo&#10;&#10;O conteúdo gerado por IA pode estar incorreto.">
            <a:extLst>
              <a:ext uri="{FF2B5EF4-FFF2-40B4-BE49-F238E27FC236}">
                <a16:creationId xmlns:a16="http://schemas.microsoft.com/office/drawing/2014/main" id="{4BFC58D2-F747-B4E4-176E-0141A60B2B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261156">
            <a:off x="217880" y="478276"/>
            <a:ext cx="2611824" cy="1741216"/>
          </a:xfrm>
          <a:prstGeom prst="rect">
            <a:avLst/>
          </a:prstGeom>
        </p:spPr>
      </p:pic>
      <p:sp>
        <p:nvSpPr>
          <p:cNvPr id="47" name="Retângulo 46">
            <a:extLst>
              <a:ext uri="{FF2B5EF4-FFF2-40B4-BE49-F238E27FC236}">
                <a16:creationId xmlns:a16="http://schemas.microsoft.com/office/drawing/2014/main" id="{72A8B370-3F24-FF41-30D6-113047B6D396}"/>
              </a:ext>
            </a:extLst>
          </p:cNvPr>
          <p:cNvSpPr/>
          <p:nvPr/>
        </p:nvSpPr>
        <p:spPr>
          <a:xfrm>
            <a:off x="771229" y="3815361"/>
            <a:ext cx="2350049" cy="407649"/>
          </a:xfrm>
          <a:prstGeom prst="rect">
            <a:avLst/>
          </a:prstGeom>
          <a:solidFill>
            <a:srgbClr val="F3B53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C4E93D99-F8BC-2D3E-4137-6CC6B72487D2}"/>
              </a:ext>
            </a:extLst>
          </p:cNvPr>
          <p:cNvSpPr txBox="1"/>
          <p:nvPr/>
        </p:nvSpPr>
        <p:spPr>
          <a:xfrm>
            <a:off x="748016" y="3372446"/>
            <a:ext cx="8222989" cy="467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A) </a:t>
            </a:r>
            <a:r>
              <a:rPr lang="pt-BR" sz="24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Cilióforos</a:t>
            </a:r>
            <a:r>
              <a:rPr lang="pt-BR" sz="2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pt-BR" sz="2400" dirty="0">
              <a:solidFill>
                <a:srgbClr val="19191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5F759C04-DE8D-A7A4-FCFF-EF62D08E52D8}"/>
              </a:ext>
            </a:extLst>
          </p:cNvPr>
          <p:cNvSpPr txBox="1"/>
          <p:nvPr/>
        </p:nvSpPr>
        <p:spPr>
          <a:xfrm>
            <a:off x="748016" y="3768262"/>
            <a:ext cx="6881219" cy="467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B) </a:t>
            </a:r>
            <a:r>
              <a:rPr lang="pt-BR" sz="2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Esporozoários.</a:t>
            </a:r>
            <a:endParaRPr lang="pt-BR" sz="2400" dirty="0">
              <a:solidFill>
                <a:srgbClr val="19191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E1479A14-6B19-9B17-BBD1-6F27811B1224}"/>
              </a:ext>
            </a:extLst>
          </p:cNvPr>
          <p:cNvSpPr txBox="1"/>
          <p:nvPr/>
        </p:nvSpPr>
        <p:spPr>
          <a:xfrm>
            <a:off x="748016" y="4154115"/>
            <a:ext cx="8621498" cy="467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C) </a:t>
            </a:r>
            <a:r>
              <a:rPr lang="pt-BR" sz="2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Mastigóforos.</a:t>
            </a:r>
            <a:endParaRPr lang="pt-BR" sz="2400" dirty="0">
              <a:solidFill>
                <a:srgbClr val="19191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42FF1613-BE10-72DD-0AD3-071C52719998}"/>
              </a:ext>
            </a:extLst>
          </p:cNvPr>
          <p:cNvSpPr txBox="1"/>
          <p:nvPr/>
        </p:nvSpPr>
        <p:spPr>
          <a:xfrm>
            <a:off x="748015" y="4574541"/>
            <a:ext cx="2350049" cy="467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D) </a:t>
            </a:r>
            <a:r>
              <a:rPr lang="pt-BR" sz="2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Sarcodinos.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888400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7" grpId="0" animBg="1"/>
      <p:bldP spid="43" grpId="0"/>
      <p:bldP spid="44" grpId="0"/>
      <p:bldP spid="45" grpId="0"/>
      <p:bldP spid="4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106CD-2E51-B6DB-B1C2-5BA5EB916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DD8B485-F6F8-EFE6-9B9D-5629E4DF1528}"/>
              </a:ext>
            </a:extLst>
          </p:cNvPr>
          <p:cNvSpPr/>
          <p:nvPr/>
        </p:nvSpPr>
        <p:spPr>
          <a:xfrm>
            <a:off x="-86627" y="-259882"/>
            <a:ext cx="12368463" cy="7344076"/>
          </a:xfrm>
          <a:prstGeom prst="rect">
            <a:avLst/>
          </a:prstGeom>
          <a:solidFill>
            <a:srgbClr val="FEDEB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>
              <a:solidFill>
                <a:schemeClr val="bg1"/>
              </a:solidFill>
            </a:endParaRP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37218683-233F-7592-40FD-225F00EAF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057" y="-3201859"/>
            <a:ext cx="4762500" cy="4762500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22D6B836-9164-FAA2-5EF1-8B183F6C3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411">
            <a:off x="-1977031" y="-1374413"/>
            <a:ext cx="4762500" cy="4762500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F7F2E8F7-ED0B-12BB-DD0F-5617C523A3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543" y="-2071687"/>
            <a:ext cx="4762500" cy="47625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8593114A-865C-125C-3C8C-7BD88C0B973A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 dirty="0">
              <a:solidFill>
                <a:schemeClr val="bg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DC41394-A0C9-E031-7064-78DA53726A58}"/>
              </a:ext>
            </a:extLst>
          </p:cNvPr>
          <p:cNvSpPr/>
          <p:nvPr/>
        </p:nvSpPr>
        <p:spPr>
          <a:xfrm>
            <a:off x="10711260" y="542925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77C9F4E-6DED-D2DE-E5B9-32B78959B4CD}"/>
              </a:ext>
            </a:extLst>
          </p:cNvPr>
          <p:cNvSpPr/>
          <p:nvPr/>
        </p:nvSpPr>
        <p:spPr>
          <a:xfrm>
            <a:off x="10882710" y="714375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89983C3-5618-8233-6569-E5650EBE078A}"/>
              </a:ext>
            </a:extLst>
          </p:cNvPr>
          <p:cNvSpPr/>
          <p:nvPr/>
        </p:nvSpPr>
        <p:spPr>
          <a:xfrm>
            <a:off x="11057517" y="535286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F2599D5-9AC4-7462-8E15-7E6766EF247B}"/>
              </a:ext>
            </a:extLst>
          </p:cNvPr>
          <p:cNvSpPr/>
          <p:nvPr/>
        </p:nvSpPr>
        <p:spPr>
          <a:xfrm>
            <a:off x="11227874" y="706736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A942C760-C8C6-0D1F-6FEB-4115D1DF7783}"/>
              </a:ext>
            </a:extLst>
          </p:cNvPr>
          <p:cNvSpPr/>
          <p:nvPr/>
        </p:nvSpPr>
        <p:spPr>
          <a:xfrm>
            <a:off x="961059" y="907149"/>
            <a:ext cx="5440577" cy="653731"/>
          </a:xfrm>
          <a:prstGeom prst="roundRect">
            <a:avLst/>
          </a:prstGeom>
          <a:solidFill>
            <a:srgbClr val="93D041"/>
          </a:solidFill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Reinos do domínio </a:t>
            </a:r>
            <a:r>
              <a:rPr lang="pt-BR" sz="3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Eukarya</a:t>
            </a:r>
            <a:endParaRPr lang="pt-BR" sz="3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5083E34-3FB4-7AA8-AF70-F41AA5423431}"/>
              </a:ext>
            </a:extLst>
          </p:cNvPr>
          <p:cNvSpPr txBox="1"/>
          <p:nvPr/>
        </p:nvSpPr>
        <p:spPr>
          <a:xfrm>
            <a:off x="961059" y="1727220"/>
            <a:ext cx="71089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0" i="0" u="none" strike="noStrike" baseline="0" dirty="0">
                <a:latin typeface="JoannaSansNova-Regular"/>
              </a:rPr>
              <a:t>Leia a tirinha a seguir:</a:t>
            </a:r>
            <a:endParaRPr lang="pt-BR" sz="2400" dirty="0"/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269F53E6-EFDB-04C4-7B69-94E9DDA82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834" y="4860876"/>
            <a:ext cx="4762500" cy="4762500"/>
          </a:xfrm>
          <a:prstGeom prst="rect">
            <a:avLst/>
          </a:prstGeom>
        </p:spPr>
      </p:pic>
      <p:pic>
        <p:nvPicPr>
          <p:cNvPr id="20" name="Imagem 19" descr="Logotipo&#10;&#10;Descrição gerada automaticamente">
            <a:extLst>
              <a:ext uri="{FF2B5EF4-FFF2-40B4-BE49-F238E27FC236}">
                <a16:creationId xmlns:a16="http://schemas.microsoft.com/office/drawing/2014/main" id="{7D6F4C0B-90D6-DC37-0A80-1F90A4973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85130">
            <a:off x="9897378" y="4476751"/>
            <a:ext cx="4762500" cy="4762500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4D850CB3-BA1B-BAAA-F925-E4D90B1380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1059" y="2282941"/>
            <a:ext cx="6184105" cy="2068380"/>
          </a:xfrm>
          <a:prstGeom prst="rect">
            <a:avLst/>
          </a:prstGeom>
        </p:spPr>
      </p:pic>
      <p:sp>
        <p:nvSpPr>
          <p:cNvPr id="22" name="CaixaDeTexto 21">
            <a:extLst>
              <a:ext uri="{FF2B5EF4-FFF2-40B4-BE49-F238E27FC236}">
                <a16:creationId xmlns:a16="http://schemas.microsoft.com/office/drawing/2014/main" id="{5549E319-5744-2C75-9728-A68C032A4D38}"/>
              </a:ext>
            </a:extLst>
          </p:cNvPr>
          <p:cNvSpPr txBox="1"/>
          <p:nvPr/>
        </p:nvSpPr>
        <p:spPr>
          <a:xfrm>
            <a:off x="961058" y="4445377"/>
            <a:ext cx="71089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Em qual reino você classificaria a água-viva: animal, vegetal ou fungo? Explique sua resposta.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D1E7DB1F-3F9F-A962-95B6-4AE473FB09E8}"/>
              </a:ext>
            </a:extLst>
          </p:cNvPr>
          <p:cNvSpPr txBox="1"/>
          <p:nvPr/>
        </p:nvSpPr>
        <p:spPr>
          <a:xfrm>
            <a:off x="961057" y="5431620"/>
            <a:ext cx="80478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Em sua opinião, por que a personagem Armandinho disse que a água-viva sabe se defender mesmo se estiver morta?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2943588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" grpId="0"/>
      <p:bldP spid="22" grpId="0"/>
      <p:bldP spid="2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106CD-2E51-B6DB-B1C2-5BA5EB916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DD8B485-F6F8-EFE6-9B9D-5629E4DF1528}"/>
              </a:ext>
            </a:extLst>
          </p:cNvPr>
          <p:cNvSpPr/>
          <p:nvPr/>
        </p:nvSpPr>
        <p:spPr>
          <a:xfrm>
            <a:off x="-86627" y="-259882"/>
            <a:ext cx="12368463" cy="7344076"/>
          </a:xfrm>
          <a:prstGeom prst="rect">
            <a:avLst/>
          </a:prstGeom>
          <a:solidFill>
            <a:srgbClr val="FEDEB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>
              <a:solidFill>
                <a:schemeClr val="bg1"/>
              </a:solidFill>
            </a:endParaRP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37218683-233F-7592-40FD-225F00EAF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057" y="-3201859"/>
            <a:ext cx="4762500" cy="4762500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22D6B836-9164-FAA2-5EF1-8B183F6C3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411">
            <a:off x="-1977031" y="-1374413"/>
            <a:ext cx="4762500" cy="4762500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F7F2E8F7-ED0B-12BB-DD0F-5617C523A3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543" y="-2071687"/>
            <a:ext cx="4762500" cy="47625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8593114A-865C-125C-3C8C-7BD88C0B973A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 dirty="0">
              <a:solidFill>
                <a:schemeClr val="bg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DC41394-A0C9-E031-7064-78DA53726A58}"/>
              </a:ext>
            </a:extLst>
          </p:cNvPr>
          <p:cNvSpPr/>
          <p:nvPr/>
        </p:nvSpPr>
        <p:spPr>
          <a:xfrm>
            <a:off x="10711260" y="542925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77C9F4E-6DED-D2DE-E5B9-32B78959B4CD}"/>
              </a:ext>
            </a:extLst>
          </p:cNvPr>
          <p:cNvSpPr/>
          <p:nvPr/>
        </p:nvSpPr>
        <p:spPr>
          <a:xfrm>
            <a:off x="10882710" y="714375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89983C3-5618-8233-6569-E5650EBE078A}"/>
              </a:ext>
            </a:extLst>
          </p:cNvPr>
          <p:cNvSpPr/>
          <p:nvPr/>
        </p:nvSpPr>
        <p:spPr>
          <a:xfrm>
            <a:off x="11057517" y="535286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F2599D5-9AC4-7462-8E15-7E6766EF247B}"/>
              </a:ext>
            </a:extLst>
          </p:cNvPr>
          <p:cNvSpPr/>
          <p:nvPr/>
        </p:nvSpPr>
        <p:spPr>
          <a:xfrm>
            <a:off x="11227874" y="706736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269F53E6-EFDB-04C4-7B69-94E9DDA82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834" y="4860876"/>
            <a:ext cx="4762500" cy="4762500"/>
          </a:xfrm>
          <a:prstGeom prst="rect">
            <a:avLst/>
          </a:prstGeom>
        </p:spPr>
      </p:pic>
      <p:pic>
        <p:nvPicPr>
          <p:cNvPr id="20" name="Imagem 19" descr="Logotipo&#10;&#10;Descrição gerada automaticamente">
            <a:extLst>
              <a:ext uri="{FF2B5EF4-FFF2-40B4-BE49-F238E27FC236}">
                <a16:creationId xmlns:a16="http://schemas.microsoft.com/office/drawing/2014/main" id="{7D6F4C0B-90D6-DC37-0A80-1F90A4973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85130">
            <a:off x="9897378" y="4476751"/>
            <a:ext cx="4762500" cy="4762500"/>
          </a:xfrm>
          <a:prstGeom prst="rect">
            <a:avLst/>
          </a:prstGeom>
        </p:spPr>
      </p:pic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AC70F477-9EA0-6B13-32F9-27DF6871566F}"/>
              </a:ext>
            </a:extLst>
          </p:cNvPr>
          <p:cNvSpPr/>
          <p:nvPr/>
        </p:nvSpPr>
        <p:spPr>
          <a:xfrm>
            <a:off x="4078384" y="3102135"/>
            <a:ext cx="4035232" cy="653731"/>
          </a:xfrm>
          <a:prstGeom prst="roundRect">
            <a:avLst/>
          </a:prstGeom>
          <a:solidFill>
            <a:srgbClr val="00B1AE"/>
          </a:solidFill>
          <a:ln>
            <a:solidFill>
              <a:schemeClr val="tx1"/>
            </a:solidFill>
          </a:ln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Até a próxima aula!</a:t>
            </a:r>
          </a:p>
        </p:txBody>
      </p:sp>
    </p:spTree>
    <p:extLst>
      <p:ext uri="{BB962C8B-B14F-4D97-AF65-F5344CB8AC3E}">
        <p14:creationId xmlns:p14="http://schemas.microsoft.com/office/powerpoint/2010/main" val="801741281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106CD-2E51-B6DB-B1C2-5BA5EB916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DD8B485-F6F8-EFE6-9B9D-5629E4DF1528}"/>
              </a:ext>
            </a:extLst>
          </p:cNvPr>
          <p:cNvSpPr/>
          <p:nvPr/>
        </p:nvSpPr>
        <p:spPr>
          <a:xfrm>
            <a:off x="-86627" y="-259882"/>
            <a:ext cx="12368463" cy="7344076"/>
          </a:xfrm>
          <a:prstGeom prst="rect">
            <a:avLst/>
          </a:prstGeom>
          <a:solidFill>
            <a:srgbClr val="FEDEB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>
              <a:solidFill>
                <a:schemeClr val="bg1"/>
              </a:solidFill>
            </a:endParaRP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37218683-233F-7592-40FD-225F00EAF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057" y="-3201859"/>
            <a:ext cx="4762500" cy="4762500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22D6B836-9164-FAA2-5EF1-8B183F6C3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411">
            <a:off x="-1977031" y="-1374413"/>
            <a:ext cx="4762500" cy="4762500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F7F2E8F7-ED0B-12BB-DD0F-5617C523A3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543" y="-2071687"/>
            <a:ext cx="4762500" cy="47625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8593114A-865C-125C-3C8C-7BD88C0B973A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 dirty="0">
              <a:solidFill>
                <a:schemeClr val="bg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DC41394-A0C9-E031-7064-78DA53726A58}"/>
              </a:ext>
            </a:extLst>
          </p:cNvPr>
          <p:cNvSpPr/>
          <p:nvPr/>
        </p:nvSpPr>
        <p:spPr>
          <a:xfrm>
            <a:off x="10711260" y="542925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77C9F4E-6DED-D2DE-E5B9-32B78959B4CD}"/>
              </a:ext>
            </a:extLst>
          </p:cNvPr>
          <p:cNvSpPr/>
          <p:nvPr/>
        </p:nvSpPr>
        <p:spPr>
          <a:xfrm>
            <a:off x="10882710" y="714375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89983C3-5618-8233-6569-E5650EBE078A}"/>
              </a:ext>
            </a:extLst>
          </p:cNvPr>
          <p:cNvSpPr/>
          <p:nvPr/>
        </p:nvSpPr>
        <p:spPr>
          <a:xfrm>
            <a:off x="11057517" y="535286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F2599D5-9AC4-7462-8E15-7E6766EF247B}"/>
              </a:ext>
            </a:extLst>
          </p:cNvPr>
          <p:cNvSpPr/>
          <p:nvPr/>
        </p:nvSpPr>
        <p:spPr>
          <a:xfrm>
            <a:off x="11227874" y="706736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A942C760-C8C6-0D1F-6FEB-4115D1DF7783}"/>
              </a:ext>
            </a:extLst>
          </p:cNvPr>
          <p:cNvSpPr/>
          <p:nvPr/>
        </p:nvSpPr>
        <p:spPr>
          <a:xfrm>
            <a:off x="961060" y="907149"/>
            <a:ext cx="3882790" cy="653731"/>
          </a:xfrm>
          <a:prstGeom prst="roundRect">
            <a:avLst/>
          </a:prstGeom>
          <a:solidFill>
            <a:srgbClr val="93D041"/>
          </a:solidFill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reino </a:t>
            </a:r>
            <a:r>
              <a:rPr lang="pt-BR" sz="3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Protoctista</a:t>
            </a:r>
            <a:endParaRPr lang="pt-BR" sz="3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5083E34-3FB4-7AA8-AF70-F41AA5423431}"/>
              </a:ext>
            </a:extLst>
          </p:cNvPr>
          <p:cNvSpPr txBox="1"/>
          <p:nvPr/>
        </p:nvSpPr>
        <p:spPr>
          <a:xfrm>
            <a:off x="961059" y="1727220"/>
            <a:ext cx="639121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 organismos que compõem o reino </a:t>
            </a:r>
            <a:r>
              <a:rPr lang="pt-BR" sz="2400" b="0" i="0" u="none" strike="noStrike" baseline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Protoctista</a:t>
            </a:r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são bastante diversos. </a:t>
            </a:r>
          </a:p>
          <a:p>
            <a:pPr algn="l"/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Basicamente, é possível organizar os integrantes deste reino em dois grupos com características distintas: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269F53E6-EFDB-04C4-7B69-94E9DDA82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834" y="4860876"/>
            <a:ext cx="4762500" cy="4762500"/>
          </a:xfrm>
          <a:prstGeom prst="rect">
            <a:avLst/>
          </a:prstGeom>
        </p:spPr>
      </p:pic>
      <p:pic>
        <p:nvPicPr>
          <p:cNvPr id="20" name="Imagem 19" descr="Logotipo&#10;&#10;Descrição gerada automaticamente">
            <a:extLst>
              <a:ext uri="{FF2B5EF4-FFF2-40B4-BE49-F238E27FC236}">
                <a16:creationId xmlns:a16="http://schemas.microsoft.com/office/drawing/2014/main" id="{7D6F4C0B-90D6-DC37-0A80-1F90A4973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85130">
            <a:off x="9897378" y="4476751"/>
            <a:ext cx="4762500" cy="4762500"/>
          </a:xfrm>
          <a:prstGeom prst="rect">
            <a:avLst/>
          </a:prstGeom>
        </p:spPr>
      </p:pic>
      <p:pic>
        <p:nvPicPr>
          <p:cNvPr id="19" name="Imagem 18" descr="Flor com pétalas amarelas&#10;&#10;O conteúdo gerado por IA pode estar incorreto.">
            <a:extLst>
              <a:ext uri="{FF2B5EF4-FFF2-40B4-BE49-F238E27FC236}">
                <a16:creationId xmlns:a16="http://schemas.microsoft.com/office/drawing/2014/main" id="{75A18DF6-2FE0-5103-09D0-33D2BF11B6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4307673" y="4332674"/>
            <a:ext cx="2288768" cy="1741060"/>
          </a:xfrm>
          <a:prstGeom prst="roundRect">
            <a:avLst>
              <a:gd name="adj" fmla="val 11064"/>
            </a:avLst>
          </a:prstGeom>
        </p:spPr>
      </p:pic>
      <p:pic>
        <p:nvPicPr>
          <p:cNvPr id="18" name="Imagem 17" descr="Desenho de personagem&#10;&#10;O conteúdo gerado por IA pode estar incorreto.">
            <a:extLst>
              <a:ext uri="{FF2B5EF4-FFF2-40B4-BE49-F238E27FC236}">
                <a16:creationId xmlns:a16="http://schemas.microsoft.com/office/drawing/2014/main" id="{68F89814-4448-A7A9-878A-FDB830AEC20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051323" y="4363827"/>
            <a:ext cx="2288768" cy="1716576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AD6BC8AA-900E-C62A-A555-53A6389AC0A1}"/>
              </a:ext>
            </a:extLst>
          </p:cNvPr>
          <p:cNvSpPr txBox="1"/>
          <p:nvPr/>
        </p:nvSpPr>
        <p:spPr>
          <a:xfrm>
            <a:off x="4548630" y="4025702"/>
            <a:ext cx="18068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0" i="0" u="none" strike="noStrike" baseline="0" dirty="0">
                <a:solidFill>
                  <a:schemeClr val="bg1"/>
                </a:solidFill>
                <a:highlight>
                  <a:srgbClr val="00B1AE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Algas</a:t>
            </a:r>
            <a:endParaRPr lang="pt-BR" sz="2400" dirty="0">
              <a:solidFill>
                <a:schemeClr val="bg1"/>
              </a:solidFill>
              <a:highlight>
                <a:srgbClr val="00B1AE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C91EE5AA-8D18-B13F-5825-B96A1AF69AA2}"/>
              </a:ext>
            </a:extLst>
          </p:cNvPr>
          <p:cNvSpPr txBox="1"/>
          <p:nvPr/>
        </p:nvSpPr>
        <p:spPr>
          <a:xfrm>
            <a:off x="1292279" y="4124188"/>
            <a:ext cx="18068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2400" b="0" i="0" u="none" strike="noStrike" baseline="0" dirty="0">
                <a:solidFill>
                  <a:schemeClr val="bg1"/>
                </a:solidFill>
                <a:highlight>
                  <a:srgbClr val="00B1AE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Protozoários</a:t>
            </a:r>
            <a:endParaRPr lang="pt-BR" sz="2400" dirty="0">
              <a:solidFill>
                <a:schemeClr val="bg1"/>
              </a:solidFill>
              <a:highlight>
                <a:srgbClr val="00B1AE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9C357722-302F-9769-CA9C-0A08ACA3161A}"/>
              </a:ext>
            </a:extLst>
          </p:cNvPr>
          <p:cNvSpPr txBox="1"/>
          <p:nvPr/>
        </p:nvSpPr>
        <p:spPr>
          <a:xfrm>
            <a:off x="1238038" y="5804975"/>
            <a:ext cx="18068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0" i="0" u="none" strike="noStrike" baseline="0" dirty="0" err="1">
                <a:solidFill>
                  <a:schemeClr val="bg1"/>
                </a:solidFill>
                <a:highlight>
                  <a:srgbClr val="00B1AE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Paramércio</a:t>
            </a:r>
            <a:endParaRPr lang="pt-BR" sz="2400" dirty="0">
              <a:solidFill>
                <a:schemeClr val="bg1"/>
              </a:solidFill>
              <a:highlight>
                <a:srgbClr val="00B1AE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105D1F58-3987-61D7-3D5D-C64C44D47B8A}"/>
              </a:ext>
            </a:extLst>
          </p:cNvPr>
          <p:cNvSpPr txBox="1"/>
          <p:nvPr/>
        </p:nvSpPr>
        <p:spPr>
          <a:xfrm>
            <a:off x="4474489" y="5804975"/>
            <a:ext cx="1955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0" i="0" u="none" strike="noStrike" baseline="0" dirty="0">
                <a:solidFill>
                  <a:schemeClr val="bg1"/>
                </a:solidFill>
                <a:highlight>
                  <a:srgbClr val="00B1AE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Alga-marrom</a:t>
            </a:r>
            <a:endParaRPr lang="pt-BR" sz="2400" dirty="0">
              <a:solidFill>
                <a:schemeClr val="bg1"/>
              </a:solidFill>
              <a:highlight>
                <a:srgbClr val="00B1AE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3347278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" grpId="0"/>
      <p:bldP spid="17" grpId="0"/>
      <p:bldP spid="16" grpId="0"/>
      <p:bldP spid="24" grpId="0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106CD-2E51-B6DB-B1C2-5BA5EB916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DD8B485-F6F8-EFE6-9B9D-5629E4DF1528}"/>
              </a:ext>
            </a:extLst>
          </p:cNvPr>
          <p:cNvSpPr/>
          <p:nvPr/>
        </p:nvSpPr>
        <p:spPr>
          <a:xfrm>
            <a:off x="-86627" y="-259882"/>
            <a:ext cx="12368463" cy="7344076"/>
          </a:xfrm>
          <a:prstGeom prst="rect">
            <a:avLst/>
          </a:prstGeom>
          <a:solidFill>
            <a:srgbClr val="FEDEB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>
              <a:solidFill>
                <a:schemeClr val="bg1"/>
              </a:solidFill>
            </a:endParaRP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37218683-233F-7592-40FD-225F00EAF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057" y="-3201859"/>
            <a:ext cx="4762500" cy="4762500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22D6B836-9164-FAA2-5EF1-8B183F6C3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411">
            <a:off x="-1977031" y="-1374413"/>
            <a:ext cx="4762500" cy="4762500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F7F2E8F7-ED0B-12BB-DD0F-5617C523A3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543" y="-2071687"/>
            <a:ext cx="4762500" cy="47625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8593114A-865C-125C-3C8C-7BD88C0B973A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 dirty="0">
              <a:solidFill>
                <a:schemeClr val="bg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DC41394-A0C9-E031-7064-78DA53726A58}"/>
              </a:ext>
            </a:extLst>
          </p:cNvPr>
          <p:cNvSpPr/>
          <p:nvPr/>
        </p:nvSpPr>
        <p:spPr>
          <a:xfrm>
            <a:off x="10711260" y="542925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77C9F4E-6DED-D2DE-E5B9-32B78959B4CD}"/>
              </a:ext>
            </a:extLst>
          </p:cNvPr>
          <p:cNvSpPr/>
          <p:nvPr/>
        </p:nvSpPr>
        <p:spPr>
          <a:xfrm>
            <a:off x="10882710" y="714375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89983C3-5618-8233-6569-E5650EBE078A}"/>
              </a:ext>
            </a:extLst>
          </p:cNvPr>
          <p:cNvSpPr/>
          <p:nvPr/>
        </p:nvSpPr>
        <p:spPr>
          <a:xfrm>
            <a:off x="11057517" y="535286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F2599D5-9AC4-7462-8E15-7E6766EF247B}"/>
              </a:ext>
            </a:extLst>
          </p:cNvPr>
          <p:cNvSpPr/>
          <p:nvPr/>
        </p:nvSpPr>
        <p:spPr>
          <a:xfrm>
            <a:off x="11227874" y="706736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A942C760-C8C6-0D1F-6FEB-4115D1DF7783}"/>
              </a:ext>
            </a:extLst>
          </p:cNvPr>
          <p:cNvSpPr/>
          <p:nvPr/>
        </p:nvSpPr>
        <p:spPr>
          <a:xfrm>
            <a:off x="4624163" y="701886"/>
            <a:ext cx="2943675" cy="653731"/>
          </a:xfrm>
          <a:prstGeom prst="roundRect">
            <a:avLst/>
          </a:prstGeom>
          <a:solidFill>
            <a:srgbClr val="93D041"/>
          </a:solidFill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Reino Protista</a:t>
            </a:r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269F53E6-EFDB-04C4-7B69-94E9DDA82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834" y="4860876"/>
            <a:ext cx="4762500" cy="4762500"/>
          </a:xfrm>
          <a:prstGeom prst="rect">
            <a:avLst/>
          </a:prstGeom>
        </p:spPr>
      </p:pic>
      <p:pic>
        <p:nvPicPr>
          <p:cNvPr id="20" name="Imagem 19" descr="Logotipo&#10;&#10;Descrição gerada automaticamente">
            <a:extLst>
              <a:ext uri="{FF2B5EF4-FFF2-40B4-BE49-F238E27FC236}">
                <a16:creationId xmlns:a16="http://schemas.microsoft.com/office/drawing/2014/main" id="{7D6F4C0B-90D6-DC37-0A80-1F90A4973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85130">
            <a:off x="9897378" y="4476751"/>
            <a:ext cx="4762500" cy="4762500"/>
          </a:xfrm>
          <a:prstGeom prst="rect">
            <a:avLst/>
          </a:prstGeom>
        </p:spPr>
      </p:pic>
      <p:pic>
        <p:nvPicPr>
          <p:cNvPr id="22" name="Imagem 21" descr="Roda de carro&#10;&#10;O conteúdo gerado por IA pode estar incorreto.">
            <a:extLst>
              <a:ext uri="{FF2B5EF4-FFF2-40B4-BE49-F238E27FC236}">
                <a16:creationId xmlns:a16="http://schemas.microsoft.com/office/drawing/2014/main" id="{5D3A7046-8D2C-E407-B577-A00F8B5CF9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4586" y="1787080"/>
            <a:ext cx="2943675" cy="2943675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C91EE5AA-8D18-B13F-5825-B96A1AF69AA2}"/>
              </a:ext>
            </a:extLst>
          </p:cNvPr>
          <p:cNvSpPr txBox="1"/>
          <p:nvPr/>
        </p:nvSpPr>
        <p:spPr>
          <a:xfrm>
            <a:off x="2652995" y="4676265"/>
            <a:ext cx="18068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2400" b="0" i="0" u="none" strike="noStrike" baseline="0" dirty="0">
                <a:solidFill>
                  <a:schemeClr val="bg1"/>
                </a:solidFill>
                <a:highlight>
                  <a:srgbClr val="00B1AE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Protozoários</a:t>
            </a:r>
            <a:endParaRPr lang="pt-BR" sz="2400" dirty="0">
              <a:solidFill>
                <a:schemeClr val="bg1"/>
              </a:solidFill>
              <a:highlight>
                <a:srgbClr val="00B1AE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9C357722-302F-9769-CA9C-0A08ACA3161A}"/>
              </a:ext>
            </a:extLst>
          </p:cNvPr>
          <p:cNvSpPr txBox="1"/>
          <p:nvPr/>
        </p:nvSpPr>
        <p:spPr>
          <a:xfrm>
            <a:off x="1908327" y="5092472"/>
            <a:ext cx="32278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alt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Unicelulares, eucariontes e heterotróficos</a:t>
            </a:r>
            <a:endParaRPr lang="pt-BR" sz="2400" dirty="0">
              <a:solidFill>
                <a:schemeClr val="bg1"/>
              </a:solidFill>
              <a:highlight>
                <a:srgbClr val="00B1AE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DAD2AEFE-E432-39B2-8FF8-01D71476BCD0}"/>
              </a:ext>
            </a:extLst>
          </p:cNvPr>
          <p:cNvSpPr/>
          <p:nvPr/>
        </p:nvSpPr>
        <p:spPr>
          <a:xfrm>
            <a:off x="3714750" y="1298823"/>
            <a:ext cx="4762500" cy="465067"/>
          </a:xfrm>
          <a:prstGeom prst="roundRect">
            <a:avLst/>
          </a:prstGeom>
          <a:solidFill>
            <a:srgbClr val="00B1AE"/>
          </a:solidFill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Protozoários + Algas unicelulares</a:t>
            </a:r>
          </a:p>
        </p:txBody>
      </p:sp>
      <p:pic>
        <p:nvPicPr>
          <p:cNvPr id="26" name="Imagem 25" descr="Uma imagem contendo homem, segurando, escuro, luz&#10;&#10;O conteúdo gerado por IA pode estar incorreto.">
            <a:extLst>
              <a:ext uri="{FF2B5EF4-FFF2-40B4-BE49-F238E27FC236}">
                <a16:creationId xmlns:a16="http://schemas.microsoft.com/office/drawing/2014/main" id="{98DD4495-4701-5A21-E444-ACF4888CD9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0138" y="1960550"/>
            <a:ext cx="2716838" cy="4075257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AD6BC8AA-900E-C62A-A555-53A6389AC0A1}"/>
              </a:ext>
            </a:extLst>
          </p:cNvPr>
          <p:cNvSpPr txBox="1"/>
          <p:nvPr/>
        </p:nvSpPr>
        <p:spPr>
          <a:xfrm>
            <a:off x="7482493" y="4625396"/>
            <a:ext cx="18068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0" i="0" u="none" strike="noStrike" baseline="0" dirty="0">
                <a:solidFill>
                  <a:schemeClr val="bg1"/>
                </a:solidFill>
                <a:highlight>
                  <a:srgbClr val="00B1AE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Algas</a:t>
            </a:r>
            <a:endParaRPr lang="pt-BR" sz="2400" dirty="0">
              <a:solidFill>
                <a:schemeClr val="bg1"/>
              </a:solidFill>
              <a:highlight>
                <a:srgbClr val="00B1AE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81A4E1E1-0DC1-0AF6-6AF5-468FDF35042D}"/>
              </a:ext>
            </a:extLst>
          </p:cNvPr>
          <p:cNvSpPr txBox="1"/>
          <p:nvPr/>
        </p:nvSpPr>
        <p:spPr>
          <a:xfrm>
            <a:off x="6770902" y="5086815"/>
            <a:ext cx="32278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alt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Unicelulares, eucariontes e autotróficas</a:t>
            </a:r>
            <a:endParaRPr lang="pt-BR" sz="2400" dirty="0">
              <a:solidFill>
                <a:schemeClr val="bg1"/>
              </a:solidFill>
              <a:highlight>
                <a:srgbClr val="00B1AE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6318650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24" grpId="0"/>
      <p:bldP spid="6" grpId="0" animBg="1"/>
      <p:bldP spid="17" grpId="0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106CD-2E51-B6DB-B1C2-5BA5EB916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DD8B485-F6F8-EFE6-9B9D-5629E4DF1528}"/>
              </a:ext>
            </a:extLst>
          </p:cNvPr>
          <p:cNvSpPr/>
          <p:nvPr/>
        </p:nvSpPr>
        <p:spPr>
          <a:xfrm>
            <a:off x="-86627" y="-259882"/>
            <a:ext cx="12368463" cy="7344076"/>
          </a:xfrm>
          <a:prstGeom prst="rect">
            <a:avLst/>
          </a:prstGeom>
          <a:solidFill>
            <a:srgbClr val="FEDEB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>
              <a:solidFill>
                <a:schemeClr val="bg1"/>
              </a:solidFill>
            </a:endParaRP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37218683-233F-7592-40FD-225F00EAF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057" y="-3201859"/>
            <a:ext cx="4762500" cy="4762500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22D6B836-9164-FAA2-5EF1-8B183F6C3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411">
            <a:off x="-1977031" y="-1374413"/>
            <a:ext cx="4762500" cy="4762500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F7F2E8F7-ED0B-12BB-DD0F-5617C523A3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543" y="-2071687"/>
            <a:ext cx="4762500" cy="47625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8593114A-865C-125C-3C8C-7BD88C0B973A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 dirty="0">
              <a:solidFill>
                <a:schemeClr val="bg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DC41394-A0C9-E031-7064-78DA53726A58}"/>
              </a:ext>
            </a:extLst>
          </p:cNvPr>
          <p:cNvSpPr/>
          <p:nvPr/>
        </p:nvSpPr>
        <p:spPr>
          <a:xfrm>
            <a:off x="10711260" y="542925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77C9F4E-6DED-D2DE-E5B9-32B78959B4CD}"/>
              </a:ext>
            </a:extLst>
          </p:cNvPr>
          <p:cNvSpPr/>
          <p:nvPr/>
        </p:nvSpPr>
        <p:spPr>
          <a:xfrm>
            <a:off x="10882710" y="714375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89983C3-5618-8233-6569-E5650EBE078A}"/>
              </a:ext>
            </a:extLst>
          </p:cNvPr>
          <p:cNvSpPr/>
          <p:nvPr/>
        </p:nvSpPr>
        <p:spPr>
          <a:xfrm>
            <a:off x="11057517" y="535286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F2599D5-9AC4-7462-8E15-7E6766EF247B}"/>
              </a:ext>
            </a:extLst>
          </p:cNvPr>
          <p:cNvSpPr/>
          <p:nvPr/>
        </p:nvSpPr>
        <p:spPr>
          <a:xfrm>
            <a:off x="11227874" y="706736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269F53E6-EFDB-04C4-7B69-94E9DDA82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834" y="4860876"/>
            <a:ext cx="4762500" cy="4762500"/>
          </a:xfrm>
          <a:prstGeom prst="rect">
            <a:avLst/>
          </a:prstGeom>
        </p:spPr>
      </p:pic>
      <p:pic>
        <p:nvPicPr>
          <p:cNvPr id="20" name="Imagem 19" descr="Logotipo&#10;&#10;Descrição gerada automaticamente">
            <a:extLst>
              <a:ext uri="{FF2B5EF4-FFF2-40B4-BE49-F238E27FC236}">
                <a16:creationId xmlns:a16="http://schemas.microsoft.com/office/drawing/2014/main" id="{7D6F4C0B-90D6-DC37-0A80-1F90A4973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85130">
            <a:off x="9897378" y="4476751"/>
            <a:ext cx="4762500" cy="4762500"/>
          </a:xfrm>
          <a:prstGeom prst="rect">
            <a:avLst/>
          </a:prstGeom>
        </p:spPr>
      </p:pic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F921B8D1-221C-3ABB-1106-E4577A98AD5A}"/>
              </a:ext>
            </a:extLst>
          </p:cNvPr>
          <p:cNvSpPr/>
          <p:nvPr/>
        </p:nvSpPr>
        <p:spPr>
          <a:xfrm>
            <a:off x="4154605" y="907149"/>
            <a:ext cx="3882790" cy="653731"/>
          </a:xfrm>
          <a:prstGeom prst="roundRect">
            <a:avLst/>
          </a:prstGeom>
          <a:solidFill>
            <a:srgbClr val="93D041"/>
          </a:solidFill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reino </a:t>
            </a:r>
            <a:r>
              <a:rPr lang="pt-BR" sz="3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Protoctista</a:t>
            </a:r>
            <a:endParaRPr lang="pt-BR" sz="3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F1F148D2-8F2C-F8D3-2C68-3B756D60C905}"/>
              </a:ext>
            </a:extLst>
          </p:cNvPr>
          <p:cNvSpPr txBox="1"/>
          <p:nvPr/>
        </p:nvSpPr>
        <p:spPr>
          <a:xfrm>
            <a:off x="2900395" y="1727220"/>
            <a:ext cx="63912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alt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Reino </a:t>
            </a:r>
            <a:r>
              <a:rPr lang="pt-BR" altLang="pt-BR" sz="2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Protoctista</a:t>
            </a:r>
            <a:r>
              <a:rPr lang="pt-BR" alt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é formado por indivíduos:</a:t>
            </a:r>
            <a:endParaRPr lang="pt-BR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3456B10B-7BC5-A276-5B8B-08C56F1D6741}"/>
              </a:ext>
            </a:extLst>
          </p:cNvPr>
          <p:cNvSpPr/>
          <p:nvPr/>
        </p:nvSpPr>
        <p:spPr>
          <a:xfrm>
            <a:off x="9004095" y="2934888"/>
            <a:ext cx="1981200" cy="2632364"/>
          </a:xfrm>
          <a:prstGeom prst="roundRect">
            <a:avLst>
              <a:gd name="adj" fmla="val 8275"/>
            </a:avLst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3C4E576D-41C3-FEA5-13E2-8030630F5CC6}"/>
              </a:ext>
            </a:extLst>
          </p:cNvPr>
          <p:cNvSpPr/>
          <p:nvPr/>
        </p:nvSpPr>
        <p:spPr>
          <a:xfrm>
            <a:off x="9337012" y="2526180"/>
            <a:ext cx="1177636" cy="1177636"/>
          </a:xfrm>
          <a:prstGeom prst="ellipse">
            <a:avLst/>
          </a:prstGeom>
          <a:solidFill>
            <a:srgbClr val="00B1A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5" name="Retângulo: Cantos Arredondados 24">
            <a:extLst>
              <a:ext uri="{FF2B5EF4-FFF2-40B4-BE49-F238E27FC236}">
                <a16:creationId xmlns:a16="http://schemas.microsoft.com/office/drawing/2014/main" id="{0BB9BB0A-04E3-5308-9430-9FD56CBC36D1}"/>
              </a:ext>
            </a:extLst>
          </p:cNvPr>
          <p:cNvSpPr/>
          <p:nvPr/>
        </p:nvSpPr>
        <p:spPr>
          <a:xfrm>
            <a:off x="6311870" y="2944582"/>
            <a:ext cx="1981200" cy="2632364"/>
          </a:xfrm>
          <a:prstGeom prst="roundRect">
            <a:avLst>
              <a:gd name="adj" fmla="val 8275"/>
            </a:avLst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D13A2714-C51E-8A09-D63F-A95A2090471A}"/>
              </a:ext>
            </a:extLst>
          </p:cNvPr>
          <p:cNvSpPr/>
          <p:nvPr/>
        </p:nvSpPr>
        <p:spPr>
          <a:xfrm>
            <a:off x="6713652" y="2535874"/>
            <a:ext cx="1177636" cy="1177636"/>
          </a:xfrm>
          <a:prstGeom prst="ellipse">
            <a:avLst/>
          </a:prstGeom>
          <a:solidFill>
            <a:srgbClr val="00B1A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0" name="Retângulo: Cantos Arredondados 29">
            <a:extLst>
              <a:ext uri="{FF2B5EF4-FFF2-40B4-BE49-F238E27FC236}">
                <a16:creationId xmlns:a16="http://schemas.microsoft.com/office/drawing/2014/main" id="{E952AE24-0EA6-C94E-1F6C-92BC65E188E3}"/>
              </a:ext>
            </a:extLst>
          </p:cNvPr>
          <p:cNvSpPr/>
          <p:nvPr/>
        </p:nvSpPr>
        <p:spPr>
          <a:xfrm>
            <a:off x="1162830" y="2934888"/>
            <a:ext cx="1981200" cy="2632364"/>
          </a:xfrm>
          <a:prstGeom prst="roundRect">
            <a:avLst>
              <a:gd name="adj" fmla="val 8275"/>
            </a:avLst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31" name="Elipse 30">
            <a:extLst>
              <a:ext uri="{FF2B5EF4-FFF2-40B4-BE49-F238E27FC236}">
                <a16:creationId xmlns:a16="http://schemas.microsoft.com/office/drawing/2014/main" id="{FD1EDD58-2009-1885-B299-F83E405196B9}"/>
              </a:ext>
            </a:extLst>
          </p:cNvPr>
          <p:cNvSpPr/>
          <p:nvPr/>
        </p:nvSpPr>
        <p:spPr>
          <a:xfrm>
            <a:off x="1564612" y="2526180"/>
            <a:ext cx="1177636" cy="1177636"/>
          </a:xfrm>
          <a:prstGeom prst="ellipse">
            <a:avLst/>
          </a:prstGeom>
          <a:solidFill>
            <a:srgbClr val="00B1A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33" name="Retângulo: Cantos Arredondados 32">
            <a:extLst>
              <a:ext uri="{FF2B5EF4-FFF2-40B4-BE49-F238E27FC236}">
                <a16:creationId xmlns:a16="http://schemas.microsoft.com/office/drawing/2014/main" id="{EBFF3FE6-C01E-1833-5C66-C405B0DD916F}"/>
              </a:ext>
            </a:extLst>
          </p:cNvPr>
          <p:cNvSpPr/>
          <p:nvPr/>
        </p:nvSpPr>
        <p:spPr>
          <a:xfrm>
            <a:off x="3601231" y="2934888"/>
            <a:ext cx="1981200" cy="2632364"/>
          </a:xfrm>
          <a:prstGeom prst="roundRect">
            <a:avLst>
              <a:gd name="adj" fmla="val 8275"/>
            </a:avLst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34" name="Elipse 33">
            <a:extLst>
              <a:ext uri="{FF2B5EF4-FFF2-40B4-BE49-F238E27FC236}">
                <a16:creationId xmlns:a16="http://schemas.microsoft.com/office/drawing/2014/main" id="{EC247F9A-AFE5-E556-C1E9-E638CC374BC7}"/>
              </a:ext>
            </a:extLst>
          </p:cNvPr>
          <p:cNvSpPr/>
          <p:nvPr/>
        </p:nvSpPr>
        <p:spPr>
          <a:xfrm>
            <a:off x="3996198" y="2526180"/>
            <a:ext cx="1177636" cy="1177636"/>
          </a:xfrm>
          <a:prstGeom prst="ellipse">
            <a:avLst/>
          </a:prstGeom>
          <a:solidFill>
            <a:srgbClr val="00B1A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pic>
        <p:nvPicPr>
          <p:cNvPr id="35" name="Picture 2" descr="Unicelular - ícones de educação grátis">
            <a:extLst>
              <a:ext uri="{FF2B5EF4-FFF2-40B4-BE49-F238E27FC236}">
                <a16:creationId xmlns:a16="http://schemas.microsoft.com/office/drawing/2014/main" id="{DBB9D0C7-0733-4657-8FB6-9005DB8DB6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648" y="2709461"/>
            <a:ext cx="803564" cy="803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4" descr="Celula Eucarionte Banco de Imagens e Fotos de Stock - iStock">
            <a:extLst>
              <a:ext uri="{FF2B5EF4-FFF2-40B4-BE49-F238E27FC236}">
                <a16:creationId xmlns:a16="http://schemas.microsoft.com/office/drawing/2014/main" id="{D1915721-9F2B-ECDE-7958-4A43EACA13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2854" y="2656809"/>
            <a:ext cx="1284324" cy="856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Fotossíntese - ícones de natureza grátis">
            <a:extLst>
              <a:ext uri="{FF2B5EF4-FFF2-40B4-BE49-F238E27FC236}">
                <a16:creationId xmlns:a16="http://schemas.microsoft.com/office/drawing/2014/main" id="{D472F106-6168-2299-8398-0CAFE0C543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6699" y="2656809"/>
            <a:ext cx="891542" cy="891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8" descr="Comida - ícones de comida grátis">
            <a:extLst>
              <a:ext uri="{FF2B5EF4-FFF2-40B4-BE49-F238E27FC236}">
                <a16:creationId xmlns:a16="http://schemas.microsoft.com/office/drawing/2014/main" id="{DAF126C4-D3FA-E059-051E-48D9F924B5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1627" y="2759475"/>
            <a:ext cx="808406" cy="808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CaixaDeTexto 38">
            <a:extLst>
              <a:ext uri="{FF2B5EF4-FFF2-40B4-BE49-F238E27FC236}">
                <a16:creationId xmlns:a16="http://schemas.microsoft.com/office/drawing/2014/main" id="{0D422BE6-2584-5BAD-09A8-9FCAFBE2CB30}"/>
              </a:ext>
            </a:extLst>
          </p:cNvPr>
          <p:cNvSpPr txBox="1"/>
          <p:nvPr/>
        </p:nvSpPr>
        <p:spPr>
          <a:xfrm>
            <a:off x="1242084" y="3805936"/>
            <a:ext cx="18559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alt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Unicelulares</a:t>
            </a:r>
            <a:endParaRPr lang="pt-BR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4295A948-EF01-9B98-6158-B47F61633230}"/>
              </a:ext>
            </a:extLst>
          </p:cNvPr>
          <p:cNvSpPr txBox="1"/>
          <p:nvPr/>
        </p:nvSpPr>
        <p:spPr>
          <a:xfrm>
            <a:off x="1242084" y="4262195"/>
            <a:ext cx="18559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alt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Formados somente por uma célula.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635308BD-6800-1638-440E-1DD322E9FE74}"/>
              </a:ext>
            </a:extLst>
          </p:cNvPr>
          <p:cNvSpPr txBox="1"/>
          <p:nvPr/>
        </p:nvSpPr>
        <p:spPr>
          <a:xfrm>
            <a:off x="3663841" y="3795358"/>
            <a:ext cx="18559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alt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Eucariontes</a:t>
            </a:r>
            <a:endParaRPr lang="pt-BR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B4CDFB09-C1C7-913A-738F-0B8188F12712}"/>
              </a:ext>
            </a:extLst>
          </p:cNvPr>
          <p:cNvSpPr txBox="1"/>
          <p:nvPr/>
        </p:nvSpPr>
        <p:spPr>
          <a:xfrm>
            <a:off x="3663841" y="4373495"/>
            <a:ext cx="18559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alt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Núcleo bem definido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94B8250C-7197-77F8-EB96-9DE0C54DCFEF}"/>
              </a:ext>
            </a:extLst>
          </p:cNvPr>
          <p:cNvSpPr txBox="1"/>
          <p:nvPr/>
        </p:nvSpPr>
        <p:spPr>
          <a:xfrm>
            <a:off x="6374480" y="3830392"/>
            <a:ext cx="18559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Autotróficos</a:t>
            </a: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815E6848-FB3D-4BFD-A445-88A0982E0A54}"/>
              </a:ext>
            </a:extLst>
          </p:cNvPr>
          <p:cNvSpPr txBox="1"/>
          <p:nvPr/>
        </p:nvSpPr>
        <p:spPr>
          <a:xfrm>
            <a:off x="6374480" y="4286651"/>
            <a:ext cx="18559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alt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Produzem seu próprio alimento.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2CA6DC3C-DCF0-76F3-98E6-3AE0BC976A47}"/>
              </a:ext>
            </a:extLst>
          </p:cNvPr>
          <p:cNvSpPr txBox="1"/>
          <p:nvPr/>
        </p:nvSpPr>
        <p:spPr>
          <a:xfrm>
            <a:off x="8966535" y="3812952"/>
            <a:ext cx="20563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Heterotróficos</a:t>
            </a: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CDED1CC8-B9F3-7A90-9400-CE7925467580}"/>
              </a:ext>
            </a:extLst>
          </p:cNvPr>
          <p:cNvSpPr txBox="1"/>
          <p:nvPr/>
        </p:nvSpPr>
        <p:spPr>
          <a:xfrm>
            <a:off x="9066705" y="4269211"/>
            <a:ext cx="18559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alt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Produzem seu próprio alimento.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1512168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500"/>
                            </p:stCondLst>
                            <p:childTnLst>
                              <p:par>
                                <p:cTn id="9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000"/>
                            </p:stCondLst>
                            <p:childTnLst>
                              <p:par>
                                <p:cTn id="1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500"/>
                            </p:stCondLst>
                            <p:childTnLst>
                              <p:par>
                                <p:cTn id="1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2000"/>
                            </p:stCondLst>
                            <p:childTnLst>
                              <p:par>
                                <p:cTn id="1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  <p:bldP spid="19" grpId="0" animBg="1"/>
      <p:bldP spid="21" grpId="0" animBg="1"/>
      <p:bldP spid="25" grpId="0" animBg="1"/>
      <p:bldP spid="28" grpId="0" animBg="1"/>
      <p:bldP spid="30" grpId="0" animBg="1"/>
      <p:bldP spid="31" grpId="0" animBg="1"/>
      <p:bldP spid="33" grpId="0" animBg="1"/>
      <p:bldP spid="34" grpId="0" animBg="1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106CD-2E51-B6DB-B1C2-5BA5EB916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DD8B485-F6F8-EFE6-9B9D-5629E4DF1528}"/>
              </a:ext>
            </a:extLst>
          </p:cNvPr>
          <p:cNvSpPr/>
          <p:nvPr/>
        </p:nvSpPr>
        <p:spPr>
          <a:xfrm>
            <a:off x="-86627" y="-259882"/>
            <a:ext cx="12368463" cy="7344076"/>
          </a:xfrm>
          <a:prstGeom prst="rect">
            <a:avLst/>
          </a:prstGeom>
          <a:solidFill>
            <a:srgbClr val="FEDEB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>
              <a:solidFill>
                <a:schemeClr val="bg1"/>
              </a:solidFill>
            </a:endParaRP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37218683-233F-7592-40FD-225F00EAF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057" y="-3201859"/>
            <a:ext cx="4762500" cy="4762500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22D6B836-9164-FAA2-5EF1-8B183F6C3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411">
            <a:off x="-1977031" y="-1374413"/>
            <a:ext cx="4762500" cy="4762500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F7F2E8F7-ED0B-12BB-DD0F-5617C523A3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543" y="-2071687"/>
            <a:ext cx="4762500" cy="47625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8593114A-865C-125C-3C8C-7BD88C0B973A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 dirty="0">
              <a:solidFill>
                <a:schemeClr val="bg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DC41394-A0C9-E031-7064-78DA53726A58}"/>
              </a:ext>
            </a:extLst>
          </p:cNvPr>
          <p:cNvSpPr/>
          <p:nvPr/>
        </p:nvSpPr>
        <p:spPr>
          <a:xfrm>
            <a:off x="10711260" y="542925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77C9F4E-6DED-D2DE-E5B9-32B78959B4CD}"/>
              </a:ext>
            </a:extLst>
          </p:cNvPr>
          <p:cNvSpPr/>
          <p:nvPr/>
        </p:nvSpPr>
        <p:spPr>
          <a:xfrm>
            <a:off x="10882710" y="714375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89983C3-5618-8233-6569-E5650EBE078A}"/>
              </a:ext>
            </a:extLst>
          </p:cNvPr>
          <p:cNvSpPr/>
          <p:nvPr/>
        </p:nvSpPr>
        <p:spPr>
          <a:xfrm>
            <a:off x="11057517" y="535286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F2599D5-9AC4-7462-8E15-7E6766EF247B}"/>
              </a:ext>
            </a:extLst>
          </p:cNvPr>
          <p:cNvSpPr/>
          <p:nvPr/>
        </p:nvSpPr>
        <p:spPr>
          <a:xfrm>
            <a:off x="11227874" y="706736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A942C760-C8C6-0D1F-6FEB-4115D1DF7783}"/>
              </a:ext>
            </a:extLst>
          </p:cNvPr>
          <p:cNvSpPr/>
          <p:nvPr/>
        </p:nvSpPr>
        <p:spPr>
          <a:xfrm>
            <a:off x="961060" y="907149"/>
            <a:ext cx="3882790" cy="653731"/>
          </a:xfrm>
          <a:prstGeom prst="roundRect">
            <a:avLst/>
          </a:prstGeom>
          <a:solidFill>
            <a:srgbClr val="93D041"/>
          </a:solidFill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reino </a:t>
            </a:r>
            <a:r>
              <a:rPr lang="pt-BR" sz="3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Protoctista</a:t>
            </a:r>
            <a:endParaRPr lang="pt-BR" sz="3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5083E34-3FB4-7AA8-AF70-F41AA5423431}"/>
              </a:ext>
            </a:extLst>
          </p:cNvPr>
          <p:cNvSpPr txBox="1"/>
          <p:nvPr/>
        </p:nvSpPr>
        <p:spPr>
          <a:xfrm>
            <a:off x="961060" y="1727220"/>
            <a:ext cx="4762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pt-B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morfologia dos protozoários:</a:t>
            </a:r>
            <a:endParaRPr lang="pt-BR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269F53E6-EFDB-04C4-7B69-94E9DDA82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834" y="4860876"/>
            <a:ext cx="4762500" cy="4762500"/>
          </a:xfrm>
          <a:prstGeom prst="rect">
            <a:avLst/>
          </a:prstGeom>
        </p:spPr>
      </p:pic>
      <p:pic>
        <p:nvPicPr>
          <p:cNvPr id="20" name="Imagem 19" descr="Logotipo&#10;&#10;Descrição gerada automaticamente">
            <a:extLst>
              <a:ext uri="{FF2B5EF4-FFF2-40B4-BE49-F238E27FC236}">
                <a16:creationId xmlns:a16="http://schemas.microsoft.com/office/drawing/2014/main" id="{7D6F4C0B-90D6-DC37-0A80-1F90A4973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85130">
            <a:off x="9897378" y="4476751"/>
            <a:ext cx="4762500" cy="47625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8F62F407-86F3-ED7F-CF78-2EA9EC193C4A}"/>
              </a:ext>
            </a:extLst>
          </p:cNvPr>
          <p:cNvSpPr txBox="1"/>
          <p:nvPr/>
        </p:nvSpPr>
        <p:spPr>
          <a:xfrm>
            <a:off x="961059" y="2305615"/>
            <a:ext cx="80790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Font typeface="Arial" charset="0"/>
              <a:buNone/>
              <a:defRPr/>
            </a:pPr>
            <a:r>
              <a:rPr lang="pt-B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Sua única célula é dotada de várias estruturas internas, tais como: núcleo, vacúolo contrátil (presente em alguns protozoários), vacúolo digestivo e etc.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2" descr="paramécio">
            <a:extLst>
              <a:ext uri="{FF2B5EF4-FFF2-40B4-BE49-F238E27FC236}">
                <a16:creationId xmlns:a16="http://schemas.microsoft.com/office/drawing/2014/main" id="{EC6EF1B1-C0B3-7886-4104-E27D7ABCF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345" y="3675957"/>
            <a:ext cx="3431000" cy="2450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Paramecium swimming with its cilia animated gif">
            <a:extLst>
              <a:ext uri="{FF2B5EF4-FFF2-40B4-BE49-F238E27FC236}">
                <a16:creationId xmlns:a16="http://schemas.microsoft.com/office/drawing/2014/main" id="{C74B7EE8-CE14-3EBD-AF8D-1A52F10038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3063" y="4129160"/>
            <a:ext cx="6194275" cy="1800274"/>
          </a:xfrm>
          <a:prstGeom prst="roundRect">
            <a:avLst>
              <a:gd name="adj" fmla="val 13337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0058913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106CD-2E51-B6DB-B1C2-5BA5EB916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DD8B485-F6F8-EFE6-9B9D-5629E4DF1528}"/>
              </a:ext>
            </a:extLst>
          </p:cNvPr>
          <p:cNvSpPr/>
          <p:nvPr/>
        </p:nvSpPr>
        <p:spPr>
          <a:xfrm>
            <a:off x="-86627" y="-259882"/>
            <a:ext cx="12368463" cy="7344076"/>
          </a:xfrm>
          <a:prstGeom prst="rect">
            <a:avLst/>
          </a:prstGeom>
          <a:solidFill>
            <a:srgbClr val="FEDEB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>
              <a:solidFill>
                <a:schemeClr val="bg1"/>
              </a:solidFill>
            </a:endParaRP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37218683-233F-7592-40FD-225F00EAF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057" y="-3201859"/>
            <a:ext cx="4762500" cy="4762500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22D6B836-9164-FAA2-5EF1-8B183F6C3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411">
            <a:off x="-1977031" y="-1374413"/>
            <a:ext cx="4762500" cy="4762500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F7F2E8F7-ED0B-12BB-DD0F-5617C523A3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543" y="-2071687"/>
            <a:ext cx="4762500" cy="47625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8593114A-865C-125C-3C8C-7BD88C0B973A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 dirty="0">
              <a:solidFill>
                <a:schemeClr val="bg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DC41394-A0C9-E031-7064-78DA53726A58}"/>
              </a:ext>
            </a:extLst>
          </p:cNvPr>
          <p:cNvSpPr/>
          <p:nvPr/>
        </p:nvSpPr>
        <p:spPr>
          <a:xfrm>
            <a:off x="10711260" y="542925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77C9F4E-6DED-D2DE-E5B9-32B78959B4CD}"/>
              </a:ext>
            </a:extLst>
          </p:cNvPr>
          <p:cNvSpPr/>
          <p:nvPr/>
        </p:nvSpPr>
        <p:spPr>
          <a:xfrm>
            <a:off x="10882710" y="714375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89983C3-5618-8233-6569-E5650EBE078A}"/>
              </a:ext>
            </a:extLst>
          </p:cNvPr>
          <p:cNvSpPr/>
          <p:nvPr/>
        </p:nvSpPr>
        <p:spPr>
          <a:xfrm>
            <a:off x="11057517" y="535286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F2599D5-9AC4-7462-8E15-7E6766EF247B}"/>
              </a:ext>
            </a:extLst>
          </p:cNvPr>
          <p:cNvSpPr/>
          <p:nvPr/>
        </p:nvSpPr>
        <p:spPr>
          <a:xfrm>
            <a:off x="11227874" y="706736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A942C760-C8C6-0D1F-6FEB-4115D1DF7783}"/>
              </a:ext>
            </a:extLst>
          </p:cNvPr>
          <p:cNvSpPr/>
          <p:nvPr/>
        </p:nvSpPr>
        <p:spPr>
          <a:xfrm>
            <a:off x="961060" y="800100"/>
            <a:ext cx="3882790" cy="653731"/>
          </a:xfrm>
          <a:prstGeom prst="roundRect">
            <a:avLst/>
          </a:prstGeom>
          <a:solidFill>
            <a:srgbClr val="93D041"/>
          </a:solidFill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reino </a:t>
            </a:r>
            <a:r>
              <a:rPr lang="pt-BR" sz="3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Protoctista</a:t>
            </a:r>
            <a:endParaRPr lang="pt-BR" sz="3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5083E34-3FB4-7AA8-AF70-F41AA5423431}"/>
              </a:ext>
            </a:extLst>
          </p:cNvPr>
          <p:cNvSpPr txBox="1"/>
          <p:nvPr/>
        </p:nvSpPr>
        <p:spPr>
          <a:xfrm>
            <a:off x="961060" y="1916120"/>
            <a:ext cx="32525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pt-B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Reprodução:</a:t>
            </a:r>
            <a:endParaRPr lang="pt-BR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269F53E6-EFDB-04C4-7B69-94E9DDA82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834" y="4860876"/>
            <a:ext cx="4762500" cy="4762500"/>
          </a:xfrm>
          <a:prstGeom prst="rect">
            <a:avLst/>
          </a:prstGeom>
        </p:spPr>
      </p:pic>
      <p:pic>
        <p:nvPicPr>
          <p:cNvPr id="20" name="Imagem 19" descr="Logotipo&#10;&#10;Descrição gerada automaticamente">
            <a:extLst>
              <a:ext uri="{FF2B5EF4-FFF2-40B4-BE49-F238E27FC236}">
                <a16:creationId xmlns:a16="http://schemas.microsoft.com/office/drawing/2014/main" id="{7D6F4C0B-90D6-DC37-0A80-1F90A4973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85130">
            <a:off x="9897378" y="4476751"/>
            <a:ext cx="4762500" cy="47625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8F62F407-86F3-ED7F-CF78-2EA9EC193C4A}"/>
              </a:ext>
            </a:extLst>
          </p:cNvPr>
          <p:cNvSpPr txBox="1"/>
          <p:nvPr/>
        </p:nvSpPr>
        <p:spPr>
          <a:xfrm>
            <a:off x="961059" y="2494515"/>
            <a:ext cx="61440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400" b="1" dirty="0">
                <a:highlight>
                  <a:srgbClr val="00B1AE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Assexuada</a:t>
            </a:r>
            <a:r>
              <a:rPr lang="pt-BR" sz="2400" dirty="0">
                <a:highlight>
                  <a:srgbClr val="00B1AE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por divisão binária ou bipartição.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Algas e protozoários.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25E3553F-3746-CF66-1438-7687EB54E82D}"/>
              </a:ext>
            </a:extLst>
          </p:cNvPr>
          <p:cNvSpPr txBox="1"/>
          <p:nvPr/>
        </p:nvSpPr>
        <p:spPr>
          <a:xfrm>
            <a:off x="961059" y="4502618"/>
            <a:ext cx="38827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400" b="1" dirty="0">
                <a:highlight>
                  <a:srgbClr val="00B1AE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Sexuada</a:t>
            </a:r>
            <a:r>
              <a:rPr lang="pt-BR" sz="2400" dirty="0">
                <a:highlight>
                  <a:srgbClr val="00B1AE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por conjugação.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Protozoários ciliados.</a:t>
            </a:r>
          </a:p>
        </p:txBody>
      </p:sp>
      <p:pic>
        <p:nvPicPr>
          <p:cNvPr id="17" name="Picture 3" descr="Captura de Tela 2020-06-29 às 00.45.50.png">
            <a:extLst>
              <a:ext uri="{FF2B5EF4-FFF2-40B4-BE49-F238E27FC236}">
                <a16:creationId xmlns:a16="http://schemas.microsoft.com/office/drawing/2014/main" id="{310F416A-8D88-A7BE-D613-335186F0D8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9852" y="1321988"/>
            <a:ext cx="4064308" cy="2364489"/>
          </a:xfrm>
          <a:prstGeom prst="rect">
            <a:avLst/>
          </a:prstGeom>
        </p:spPr>
      </p:pic>
      <p:grpSp>
        <p:nvGrpSpPr>
          <p:cNvPr id="18" name="Group 30">
            <a:extLst>
              <a:ext uri="{FF2B5EF4-FFF2-40B4-BE49-F238E27FC236}">
                <a16:creationId xmlns:a16="http://schemas.microsoft.com/office/drawing/2014/main" id="{580DA0D3-F091-E809-2C2F-AE22CAB29A45}"/>
              </a:ext>
            </a:extLst>
          </p:cNvPr>
          <p:cNvGrpSpPr/>
          <p:nvPr/>
        </p:nvGrpSpPr>
        <p:grpSpPr>
          <a:xfrm>
            <a:off x="4791234" y="3699516"/>
            <a:ext cx="3686411" cy="2259937"/>
            <a:chOff x="800708" y="3074415"/>
            <a:chExt cx="2764808" cy="1694953"/>
          </a:xfrm>
        </p:grpSpPr>
        <p:grpSp>
          <p:nvGrpSpPr>
            <p:cNvPr id="19" name="Group 15">
              <a:extLst>
                <a:ext uri="{FF2B5EF4-FFF2-40B4-BE49-F238E27FC236}">
                  <a16:creationId xmlns:a16="http://schemas.microsoft.com/office/drawing/2014/main" id="{628332D9-AA7A-7A97-6571-001B56710797}"/>
                </a:ext>
              </a:extLst>
            </p:cNvPr>
            <p:cNvGrpSpPr/>
            <p:nvPr/>
          </p:nvGrpSpPr>
          <p:grpSpPr>
            <a:xfrm>
              <a:off x="800708" y="3074415"/>
              <a:ext cx="1198923" cy="1694953"/>
              <a:chOff x="1324681" y="2994481"/>
              <a:chExt cx="1198923" cy="1694953"/>
            </a:xfrm>
          </p:grpSpPr>
          <p:grpSp>
            <p:nvGrpSpPr>
              <p:cNvPr id="35" name="Group 8">
                <a:extLst>
                  <a:ext uri="{FF2B5EF4-FFF2-40B4-BE49-F238E27FC236}">
                    <a16:creationId xmlns:a16="http://schemas.microsoft.com/office/drawing/2014/main" id="{5D9B815F-3CFA-3DCA-6C0C-E9238B80D82A}"/>
                  </a:ext>
                </a:extLst>
              </p:cNvPr>
              <p:cNvGrpSpPr/>
              <p:nvPr/>
            </p:nvGrpSpPr>
            <p:grpSpPr>
              <a:xfrm>
                <a:off x="1324681" y="3001948"/>
                <a:ext cx="709048" cy="1687486"/>
                <a:chOff x="1324681" y="3001948"/>
                <a:chExt cx="709048" cy="1687486"/>
              </a:xfrm>
            </p:grpSpPr>
            <p:pic>
              <p:nvPicPr>
                <p:cNvPr id="41" name="Picture 7" descr="pngwing.com.png">
                  <a:extLst>
                    <a:ext uri="{FF2B5EF4-FFF2-40B4-BE49-F238E27FC236}">
                      <a16:creationId xmlns:a16="http://schemas.microsoft.com/office/drawing/2014/main" id="{00FAC0AD-6C5D-5DC5-7E7C-F4B79437707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5373" r="75225" b="8411"/>
                <a:stretch/>
              </p:blipFill>
              <p:spPr>
                <a:xfrm rot="10800000">
                  <a:off x="1324681" y="3001948"/>
                  <a:ext cx="709048" cy="1687486"/>
                </a:xfrm>
                <a:prstGeom prst="rect">
                  <a:avLst/>
                </a:prstGeom>
              </p:spPr>
            </p:pic>
            <p:sp>
              <p:nvSpPr>
                <p:cNvPr id="42" name="Oval 6">
                  <a:extLst>
                    <a:ext uri="{FF2B5EF4-FFF2-40B4-BE49-F238E27FC236}">
                      <a16:creationId xmlns:a16="http://schemas.microsoft.com/office/drawing/2014/main" id="{80C7BC82-76AC-264D-E54F-829D4442DBCA}"/>
                    </a:ext>
                  </a:extLst>
                </p:cNvPr>
                <p:cNvSpPr/>
                <p:nvPr/>
              </p:nvSpPr>
              <p:spPr>
                <a:xfrm>
                  <a:off x="1669611" y="3428261"/>
                  <a:ext cx="62166" cy="88815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sz="2400"/>
                </a:p>
              </p:txBody>
            </p:sp>
          </p:grpSp>
          <p:grpSp>
            <p:nvGrpSpPr>
              <p:cNvPr id="36" name="Group 10">
                <a:extLst>
                  <a:ext uri="{FF2B5EF4-FFF2-40B4-BE49-F238E27FC236}">
                    <a16:creationId xmlns:a16="http://schemas.microsoft.com/office/drawing/2014/main" id="{FCE2143B-7F09-740A-268F-627B3939A3DF}"/>
                  </a:ext>
                </a:extLst>
              </p:cNvPr>
              <p:cNvGrpSpPr/>
              <p:nvPr/>
            </p:nvGrpSpPr>
            <p:grpSpPr>
              <a:xfrm>
                <a:off x="1814556" y="2994481"/>
                <a:ext cx="709048" cy="1687486"/>
                <a:chOff x="1324681" y="3001948"/>
                <a:chExt cx="709048" cy="1687486"/>
              </a:xfrm>
            </p:grpSpPr>
            <p:pic>
              <p:nvPicPr>
                <p:cNvPr id="39" name="Picture 11" descr="pngwing.com.png">
                  <a:extLst>
                    <a:ext uri="{FF2B5EF4-FFF2-40B4-BE49-F238E27FC236}">
                      <a16:creationId xmlns:a16="http://schemas.microsoft.com/office/drawing/2014/main" id="{8D7A25C3-41F4-F08A-DD78-E95439AE2D5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5373" r="75225" b="8411"/>
                <a:stretch/>
              </p:blipFill>
              <p:spPr>
                <a:xfrm rot="10800000">
                  <a:off x="1324681" y="3001948"/>
                  <a:ext cx="709048" cy="1687486"/>
                </a:xfrm>
                <a:prstGeom prst="rect">
                  <a:avLst/>
                </a:prstGeom>
              </p:spPr>
            </p:pic>
            <p:sp>
              <p:nvSpPr>
                <p:cNvPr id="40" name="Oval 12">
                  <a:extLst>
                    <a:ext uri="{FF2B5EF4-FFF2-40B4-BE49-F238E27FC236}">
                      <a16:creationId xmlns:a16="http://schemas.microsoft.com/office/drawing/2014/main" id="{19CC50F8-3D97-2D58-5353-3B180C8D163D}"/>
                    </a:ext>
                  </a:extLst>
                </p:cNvPr>
                <p:cNvSpPr/>
                <p:nvPr/>
              </p:nvSpPr>
              <p:spPr>
                <a:xfrm>
                  <a:off x="1669611" y="3428261"/>
                  <a:ext cx="62166" cy="88815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sz="2400"/>
                </a:p>
              </p:txBody>
            </p:sp>
          </p:grpSp>
          <p:sp>
            <p:nvSpPr>
              <p:cNvPr id="37" name="Curved Down Arrow 14">
                <a:extLst>
                  <a:ext uri="{FF2B5EF4-FFF2-40B4-BE49-F238E27FC236}">
                    <a16:creationId xmlns:a16="http://schemas.microsoft.com/office/drawing/2014/main" id="{045B1AE1-97E8-0FEB-5C3F-D3DE3B368C83}"/>
                  </a:ext>
                </a:extLst>
              </p:cNvPr>
              <p:cNvSpPr/>
              <p:nvPr/>
            </p:nvSpPr>
            <p:spPr>
              <a:xfrm>
                <a:off x="1722894" y="3179576"/>
                <a:ext cx="381879" cy="195394"/>
              </a:xfrm>
              <a:prstGeom prst="curvedDownArrow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400">
                  <a:solidFill>
                    <a:schemeClr val="tx1"/>
                  </a:solidFill>
                </a:endParaRPr>
              </a:p>
            </p:txBody>
          </p:sp>
          <p:sp>
            <p:nvSpPr>
              <p:cNvPr id="38" name="Curved Down Arrow 16">
                <a:extLst>
                  <a:ext uri="{FF2B5EF4-FFF2-40B4-BE49-F238E27FC236}">
                    <a16:creationId xmlns:a16="http://schemas.microsoft.com/office/drawing/2014/main" id="{D4D8DD68-D85D-EFDF-5129-A19497990AB6}"/>
                  </a:ext>
                </a:extLst>
              </p:cNvPr>
              <p:cNvSpPr/>
              <p:nvPr/>
            </p:nvSpPr>
            <p:spPr>
              <a:xfrm flipV="1">
                <a:off x="1608867" y="3571777"/>
                <a:ext cx="381879" cy="167335"/>
              </a:xfrm>
              <a:prstGeom prst="curvedDownArrow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40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2" name="Group 17">
              <a:extLst>
                <a:ext uri="{FF2B5EF4-FFF2-40B4-BE49-F238E27FC236}">
                  <a16:creationId xmlns:a16="http://schemas.microsoft.com/office/drawing/2014/main" id="{AA29C497-3692-37C4-ECEF-F930CD3D29AD}"/>
                </a:ext>
              </a:extLst>
            </p:cNvPr>
            <p:cNvGrpSpPr/>
            <p:nvPr/>
          </p:nvGrpSpPr>
          <p:grpSpPr>
            <a:xfrm>
              <a:off x="2188979" y="3075829"/>
              <a:ext cx="430887" cy="956373"/>
              <a:chOff x="2188979" y="3075829"/>
              <a:chExt cx="709048" cy="1687486"/>
            </a:xfrm>
          </p:grpSpPr>
          <p:pic>
            <p:nvPicPr>
              <p:cNvPr id="33" name="Picture 18" descr="pngwing.com.png">
                <a:extLst>
                  <a:ext uri="{FF2B5EF4-FFF2-40B4-BE49-F238E27FC236}">
                    <a16:creationId xmlns:a16="http://schemas.microsoft.com/office/drawing/2014/main" id="{D1C45D18-E711-6CED-00DA-9D33D978AA5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373" r="75225" b="8411"/>
              <a:stretch/>
            </p:blipFill>
            <p:spPr>
              <a:xfrm rot="10800000">
                <a:off x="2188979" y="3075829"/>
                <a:ext cx="709048" cy="1687486"/>
              </a:xfrm>
              <a:prstGeom prst="rect">
                <a:avLst/>
              </a:prstGeom>
            </p:spPr>
          </p:pic>
          <p:sp>
            <p:nvSpPr>
              <p:cNvPr id="34" name="Oval 19">
                <a:extLst>
                  <a:ext uri="{FF2B5EF4-FFF2-40B4-BE49-F238E27FC236}">
                    <a16:creationId xmlns:a16="http://schemas.microsoft.com/office/drawing/2014/main" id="{CE55E11E-A81A-433F-1D73-30B3520E04E7}"/>
                  </a:ext>
                </a:extLst>
              </p:cNvPr>
              <p:cNvSpPr/>
              <p:nvPr/>
            </p:nvSpPr>
            <p:spPr>
              <a:xfrm>
                <a:off x="2418464" y="3564308"/>
                <a:ext cx="62166" cy="88815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40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23" name="Group 21">
              <a:extLst>
                <a:ext uri="{FF2B5EF4-FFF2-40B4-BE49-F238E27FC236}">
                  <a16:creationId xmlns:a16="http://schemas.microsoft.com/office/drawing/2014/main" id="{0709FED7-0283-E715-F891-890354E10523}"/>
                </a:ext>
              </a:extLst>
            </p:cNvPr>
            <p:cNvGrpSpPr/>
            <p:nvPr/>
          </p:nvGrpSpPr>
          <p:grpSpPr>
            <a:xfrm>
              <a:off x="2447950" y="3654541"/>
              <a:ext cx="430887" cy="956373"/>
              <a:chOff x="2188979" y="3075829"/>
              <a:chExt cx="709048" cy="1687486"/>
            </a:xfrm>
          </p:grpSpPr>
          <p:pic>
            <p:nvPicPr>
              <p:cNvPr id="31" name="Picture 22" descr="pngwing.com.png">
                <a:extLst>
                  <a:ext uri="{FF2B5EF4-FFF2-40B4-BE49-F238E27FC236}">
                    <a16:creationId xmlns:a16="http://schemas.microsoft.com/office/drawing/2014/main" id="{7C68BF86-3D94-E664-F030-83519E0DAC6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373" r="75225" b="8411"/>
              <a:stretch/>
            </p:blipFill>
            <p:spPr>
              <a:xfrm rot="10800000">
                <a:off x="2188979" y="3075829"/>
                <a:ext cx="709048" cy="1687486"/>
              </a:xfrm>
              <a:prstGeom prst="rect">
                <a:avLst/>
              </a:prstGeom>
            </p:spPr>
          </p:pic>
          <p:sp>
            <p:nvSpPr>
              <p:cNvPr id="32" name="Oval 23">
                <a:extLst>
                  <a:ext uri="{FF2B5EF4-FFF2-40B4-BE49-F238E27FC236}">
                    <a16:creationId xmlns:a16="http://schemas.microsoft.com/office/drawing/2014/main" id="{3C89223D-3FDE-22AF-7A9E-B36DAB3AE044}"/>
                  </a:ext>
                </a:extLst>
              </p:cNvPr>
              <p:cNvSpPr/>
              <p:nvPr/>
            </p:nvSpPr>
            <p:spPr>
              <a:xfrm>
                <a:off x="2418464" y="3564308"/>
                <a:ext cx="62166" cy="88815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40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24" name="Group 24">
              <a:extLst>
                <a:ext uri="{FF2B5EF4-FFF2-40B4-BE49-F238E27FC236}">
                  <a16:creationId xmlns:a16="http://schemas.microsoft.com/office/drawing/2014/main" id="{59BBB0BC-A1CF-935A-81B4-9512F1279222}"/>
                </a:ext>
              </a:extLst>
            </p:cNvPr>
            <p:cNvGrpSpPr/>
            <p:nvPr/>
          </p:nvGrpSpPr>
          <p:grpSpPr>
            <a:xfrm>
              <a:off x="2751325" y="3140828"/>
              <a:ext cx="430887" cy="956373"/>
              <a:chOff x="2188979" y="3075829"/>
              <a:chExt cx="709048" cy="1687486"/>
            </a:xfrm>
          </p:grpSpPr>
          <p:pic>
            <p:nvPicPr>
              <p:cNvPr id="29" name="Picture 25" descr="pngwing.com.png">
                <a:extLst>
                  <a:ext uri="{FF2B5EF4-FFF2-40B4-BE49-F238E27FC236}">
                    <a16:creationId xmlns:a16="http://schemas.microsoft.com/office/drawing/2014/main" id="{C9119B5E-F2B2-D434-2545-467C138A789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373" r="75225" b="8411"/>
              <a:stretch/>
            </p:blipFill>
            <p:spPr>
              <a:xfrm rot="10800000">
                <a:off x="2188979" y="3075829"/>
                <a:ext cx="709048" cy="1687486"/>
              </a:xfrm>
              <a:prstGeom prst="rect">
                <a:avLst/>
              </a:prstGeom>
            </p:spPr>
          </p:pic>
          <p:sp>
            <p:nvSpPr>
              <p:cNvPr id="30" name="Oval 26">
                <a:extLst>
                  <a:ext uri="{FF2B5EF4-FFF2-40B4-BE49-F238E27FC236}">
                    <a16:creationId xmlns:a16="http://schemas.microsoft.com/office/drawing/2014/main" id="{F12D0CC0-FDDA-12BD-7E49-3B589E34F01F}"/>
                  </a:ext>
                </a:extLst>
              </p:cNvPr>
              <p:cNvSpPr/>
              <p:nvPr/>
            </p:nvSpPr>
            <p:spPr>
              <a:xfrm>
                <a:off x="2418464" y="3564308"/>
                <a:ext cx="62166" cy="88815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40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25" name="Group 27">
              <a:extLst>
                <a:ext uri="{FF2B5EF4-FFF2-40B4-BE49-F238E27FC236}">
                  <a16:creationId xmlns:a16="http://schemas.microsoft.com/office/drawing/2014/main" id="{0C03AF13-C722-E47E-1C94-213E8DC8B7BA}"/>
                </a:ext>
              </a:extLst>
            </p:cNvPr>
            <p:cNvGrpSpPr/>
            <p:nvPr/>
          </p:nvGrpSpPr>
          <p:grpSpPr>
            <a:xfrm>
              <a:off x="3134629" y="3612963"/>
              <a:ext cx="430887" cy="956373"/>
              <a:chOff x="2188979" y="3075829"/>
              <a:chExt cx="709048" cy="1687486"/>
            </a:xfrm>
          </p:grpSpPr>
          <p:pic>
            <p:nvPicPr>
              <p:cNvPr id="27" name="Picture 28" descr="pngwing.com.png">
                <a:extLst>
                  <a:ext uri="{FF2B5EF4-FFF2-40B4-BE49-F238E27FC236}">
                    <a16:creationId xmlns:a16="http://schemas.microsoft.com/office/drawing/2014/main" id="{1C691677-71AA-7FF3-1519-D2404665EB0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373" r="75225" b="8411"/>
              <a:stretch/>
            </p:blipFill>
            <p:spPr>
              <a:xfrm rot="10800000">
                <a:off x="2188979" y="3075829"/>
                <a:ext cx="709048" cy="1687486"/>
              </a:xfrm>
              <a:prstGeom prst="rect">
                <a:avLst/>
              </a:prstGeom>
            </p:spPr>
          </p:pic>
          <p:sp>
            <p:nvSpPr>
              <p:cNvPr id="28" name="Oval 29">
                <a:extLst>
                  <a:ext uri="{FF2B5EF4-FFF2-40B4-BE49-F238E27FC236}">
                    <a16:creationId xmlns:a16="http://schemas.microsoft.com/office/drawing/2014/main" id="{0F4AAC54-F581-5C56-5524-480AC5212CD1}"/>
                  </a:ext>
                </a:extLst>
              </p:cNvPr>
              <p:cNvSpPr/>
              <p:nvPr/>
            </p:nvSpPr>
            <p:spPr>
              <a:xfrm>
                <a:off x="2418464" y="3564308"/>
                <a:ext cx="62166" cy="88815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40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p:grpSp>
        <p:sp>
          <p:nvSpPr>
            <p:cNvPr id="26" name="Right Arrow 20">
              <a:extLst>
                <a:ext uri="{FF2B5EF4-FFF2-40B4-BE49-F238E27FC236}">
                  <a16:creationId xmlns:a16="http://schemas.microsoft.com/office/drawing/2014/main" id="{F6B69330-197C-5D41-8F64-9FD60DCE5E38}"/>
                </a:ext>
              </a:extLst>
            </p:cNvPr>
            <p:cNvSpPr/>
            <p:nvPr/>
          </p:nvSpPr>
          <p:spPr>
            <a:xfrm>
              <a:off x="1980441" y="3721350"/>
              <a:ext cx="204261" cy="319734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</p:spTree>
    <p:extLst>
      <p:ext uri="{BB962C8B-B14F-4D97-AF65-F5344CB8AC3E}">
        <p14:creationId xmlns:p14="http://schemas.microsoft.com/office/powerpoint/2010/main" val="2277941729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" grpId="0"/>
      <p:bldP spid="6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106CD-2E51-B6DB-B1C2-5BA5EB916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DD8B485-F6F8-EFE6-9B9D-5629E4DF1528}"/>
              </a:ext>
            </a:extLst>
          </p:cNvPr>
          <p:cNvSpPr/>
          <p:nvPr/>
        </p:nvSpPr>
        <p:spPr>
          <a:xfrm>
            <a:off x="-86627" y="-259882"/>
            <a:ext cx="12368463" cy="7344076"/>
          </a:xfrm>
          <a:prstGeom prst="rect">
            <a:avLst/>
          </a:prstGeom>
          <a:solidFill>
            <a:srgbClr val="FEDEB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>
              <a:solidFill>
                <a:schemeClr val="bg1"/>
              </a:solidFill>
            </a:endParaRP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37218683-233F-7592-40FD-225F00EAF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057" y="-3201859"/>
            <a:ext cx="4762500" cy="4762500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22D6B836-9164-FAA2-5EF1-8B183F6C3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411">
            <a:off x="-1977031" y="-1374413"/>
            <a:ext cx="4762500" cy="4762500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F7F2E8F7-ED0B-12BB-DD0F-5617C523A3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543" y="-2071687"/>
            <a:ext cx="4762500" cy="47625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8593114A-865C-125C-3C8C-7BD88C0B973A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 dirty="0">
              <a:solidFill>
                <a:schemeClr val="bg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DC41394-A0C9-E031-7064-78DA53726A58}"/>
              </a:ext>
            </a:extLst>
          </p:cNvPr>
          <p:cNvSpPr/>
          <p:nvPr/>
        </p:nvSpPr>
        <p:spPr>
          <a:xfrm>
            <a:off x="10711260" y="542925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77C9F4E-6DED-D2DE-E5B9-32B78959B4CD}"/>
              </a:ext>
            </a:extLst>
          </p:cNvPr>
          <p:cNvSpPr/>
          <p:nvPr/>
        </p:nvSpPr>
        <p:spPr>
          <a:xfrm>
            <a:off x="10882710" y="714375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89983C3-5618-8233-6569-E5650EBE078A}"/>
              </a:ext>
            </a:extLst>
          </p:cNvPr>
          <p:cNvSpPr/>
          <p:nvPr/>
        </p:nvSpPr>
        <p:spPr>
          <a:xfrm>
            <a:off x="11057517" y="535286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F2599D5-9AC4-7462-8E15-7E6766EF247B}"/>
              </a:ext>
            </a:extLst>
          </p:cNvPr>
          <p:cNvSpPr/>
          <p:nvPr/>
        </p:nvSpPr>
        <p:spPr>
          <a:xfrm>
            <a:off x="11227874" y="706736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269F53E6-EFDB-04C4-7B69-94E9DDA82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834" y="4860876"/>
            <a:ext cx="4762500" cy="4762500"/>
          </a:xfrm>
          <a:prstGeom prst="rect">
            <a:avLst/>
          </a:prstGeom>
        </p:spPr>
      </p:pic>
      <p:pic>
        <p:nvPicPr>
          <p:cNvPr id="20" name="Imagem 19" descr="Logotipo&#10;&#10;Descrição gerada automaticamente">
            <a:extLst>
              <a:ext uri="{FF2B5EF4-FFF2-40B4-BE49-F238E27FC236}">
                <a16:creationId xmlns:a16="http://schemas.microsoft.com/office/drawing/2014/main" id="{7D6F4C0B-90D6-DC37-0A80-1F90A4973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85130">
            <a:off x="9897378" y="4476751"/>
            <a:ext cx="4762500" cy="476250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D88BD586-C09B-6BF7-D4DB-5CC77DCA0035}"/>
              </a:ext>
            </a:extLst>
          </p:cNvPr>
          <p:cNvSpPr txBox="1"/>
          <p:nvPr/>
        </p:nvSpPr>
        <p:spPr>
          <a:xfrm>
            <a:off x="748017" y="2397683"/>
            <a:ext cx="8996347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pt-BR" sz="2400" dirty="0">
                <a:solidFill>
                  <a:srgbClr val="19191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1) Sobre o Reino </a:t>
            </a:r>
            <a:r>
              <a:rPr lang="pt-BR" sz="2400" dirty="0" err="1">
                <a:solidFill>
                  <a:srgbClr val="19191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Protoctista</a:t>
            </a:r>
            <a:r>
              <a:rPr lang="pt-BR" sz="2400" dirty="0">
                <a:solidFill>
                  <a:srgbClr val="19191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assinale a alternativa que está incorreta:</a:t>
            </a:r>
          </a:p>
        </p:txBody>
      </p:sp>
      <p:pic>
        <p:nvPicPr>
          <p:cNvPr id="21" name="Imagem 20" descr="Logotipo&#10;&#10;O conteúdo gerado por IA pode estar incorreto.">
            <a:extLst>
              <a:ext uri="{FF2B5EF4-FFF2-40B4-BE49-F238E27FC236}">
                <a16:creationId xmlns:a16="http://schemas.microsoft.com/office/drawing/2014/main" id="{4BFC58D2-F747-B4E4-176E-0141A60B2B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261156">
            <a:off x="217880" y="800257"/>
            <a:ext cx="2611824" cy="1741216"/>
          </a:xfrm>
          <a:prstGeom prst="rect">
            <a:avLst/>
          </a:prstGeom>
        </p:spPr>
      </p:pic>
      <p:sp>
        <p:nvSpPr>
          <p:cNvPr id="47" name="Retângulo 46">
            <a:extLst>
              <a:ext uri="{FF2B5EF4-FFF2-40B4-BE49-F238E27FC236}">
                <a16:creationId xmlns:a16="http://schemas.microsoft.com/office/drawing/2014/main" id="{72A8B370-3F24-FF41-30D6-113047B6D396}"/>
              </a:ext>
            </a:extLst>
          </p:cNvPr>
          <p:cNvSpPr/>
          <p:nvPr/>
        </p:nvSpPr>
        <p:spPr>
          <a:xfrm>
            <a:off x="771228" y="3901159"/>
            <a:ext cx="5184729" cy="394139"/>
          </a:xfrm>
          <a:prstGeom prst="rect">
            <a:avLst/>
          </a:prstGeom>
          <a:solidFill>
            <a:srgbClr val="F3B53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C4E93D99-F8BC-2D3E-4137-6CC6B72487D2}"/>
              </a:ext>
            </a:extLst>
          </p:cNvPr>
          <p:cNvSpPr txBox="1"/>
          <p:nvPr/>
        </p:nvSpPr>
        <p:spPr>
          <a:xfrm>
            <a:off x="748016" y="3429000"/>
            <a:ext cx="6881219" cy="480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A) </a:t>
            </a:r>
            <a:r>
              <a:rPr lang="pt-BR" sz="2400" dirty="0">
                <a:solidFill>
                  <a:srgbClr val="19191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Podem ser heterótrofos ou autótrofos.</a:t>
            </a: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5F759C04-DE8D-A7A4-FCFF-EF62D08E52D8}"/>
              </a:ext>
            </a:extLst>
          </p:cNvPr>
          <p:cNvSpPr txBox="1"/>
          <p:nvPr/>
        </p:nvSpPr>
        <p:spPr>
          <a:xfrm>
            <a:off x="748016" y="3856677"/>
            <a:ext cx="6881219" cy="480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B) </a:t>
            </a:r>
            <a:r>
              <a:rPr lang="pt-BR" sz="2400" dirty="0">
                <a:solidFill>
                  <a:srgbClr val="19191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Podem ser aeróbicos ou anaeróbicos.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E1479A14-6B19-9B17-BBD1-6F27811B1224}"/>
              </a:ext>
            </a:extLst>
          </p:cNvPr>
          <p:cNvSpPr txBox="1"/>
          <p:nvPr/>
        </p:nvSpPr>
        <p:spPr>
          <a:xfrm>
            <a:off x="748016" y="4271733"/>
            <a:ext cx="6881219" cy="47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C) </a:t>
            </a:r>
            <a:r>
              <a:rPr lang="pt-BR" sz="2400" dirty="0">
                <a:solidFill>
                  <a:srgbClr val="19191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Reproduzem-se de forma assexuada ou sexuada.</a:t>
            </a: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42FF1613-BE10-72DD-0AD3-071C52719998}"/>
              </a:ext>
            </a:extLst>
          </p:cNvPr>
          <p:cNvSpPr txBox="1"/>
          <p:nvPr/>
        </p:nvSpPr>
        <p:spPr>
          <a:xfrm>
            <a:off x="748015" y="4700380"/>
            <a:ext cx="6881219" cy="47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D) </a:t>
            </a:r>
            <a:r>
              <a:rPr lang="pt-BR" sz="2400" dirty="0">
                <a:solidFill>
                  <a:srgbClr val="19191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Realizam excreção e respiração por difusão.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1932778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7" grpId="0" animBg="1"/>
      <p:bldP spid="43" grpId="0"/>
      <p:bldP spid="44" grpId="0"/>
      <p:bldP spid="45" grpId="0"/>
      <p:bldP spid="4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106CD-2E51-B6DB-B1C2-5BA5EB916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DD8B485-F6F8-EFE6-9B9D-5629E4DF1528}"/>
              </a:ext>
            </a:extLst>
          </p:cNvPr>
          <p:cNvSpPr/>
          <p:nvPr/>
        </p:nvSpPr>
        <p:spPr>
          <a:xfrm>
            <a:off x="-86627" y="-259882"/>
            <a:ext cx="12368463" cy="7344076"/>
          </a:xfrm>
          <a:prstGeom prst="rect">
            <a:avLst/>
          </a:prstGeom>
          <a:solidFill>
            <a:srgbClr val="FEDEB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>
              <a:solidFill>
                <a:schemeClr val="bg1"/>
              </a:solidFill>
            </a:endParaRP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37218683-233F-7592-40FD-225F00EAF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057" y="-3201859"/>
            <a:ext cx="4762500" cy="4762500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22D6B836-9164-FAA2-5EF1-8B183F6C3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411">
            <a:off x="-1977031" y="-1374413"/>
            <a:ext cx="4762500" cy="4762500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F7F2E8F7-ED0B-12BB-DD0F-5617C523A3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543" y="-2071687"/>
            <a:ext cx="4762500" cy="47625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8593114A-865C-125C-3C8C-7BD88C0B973A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 dirty="0">
              <a:solidFill>
                <a:schemeClr val="bg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DC41394-A0C9-E031-7064-78DA53726A58}"/>
              </a:ext>
            </a:extLst>
          </p:cNvPr>
          <p:cNvSpPr/>
          <p:nvPr/>
        </p:nvSpPr>
        <p:spPr>
          <a:xfrm>
            <a:off x="10711260" y="542925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77C9F4E-6DED-D2DE-E5B9-32B78959B4CD}"/>
              </a:ext>
            </a:extLst>
          </p:cNvPr>
          <p:cNvSpPr/>
          <p:nvPr/>
        </p:nvSpPr>
        <p:spPr>
          <a:xfrm>
            <a:off x="10882710" y="714375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89983C3-5618-8233-6569-E5650EBE078A}"/>
              </a:ext>
            </a:extLst>
          </p:cNvPr>
          <p:cNvSpPr/>
          <p:nvPr/>
        </p:nvSpPr>
        <p:spPr>
          <a:xfrm>
            <a:off x="11057517" y="535286"/>
            <a:ext cx="171450" cy="171450"/>
          </a:xfrm>
          <a:prstGeom prst="rect">
            <a:avLst/>
          </a:prstGeom>
          <a:solidFill>
            <a:srgbClr val="FEDE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F2599D5-9AC4-7462-8E15-7E6766EF247B}"/>
              </a:ext>
            </a:extLst>
          </p:cNvPr>
          <p:cNvSpPr/>
          <p:nvPr/>
        </p:nvSpPr>
        <p:spPr>
          <a:xfrm>
            <a:off x="11227874" y="706736"/>
            <a:ext cx="171450" cy="171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269F53E6-EFDB-04C4-7B69-94E9DDA82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834" y="4860876"/>
            <a:ext cx="4762500" cy="4762500"/>
          </a:xfrm>
          <a:prstGeom prst="rect">
            <a:avLst/>
          </a:prstGeom>
        </p:spPr>
      </p:pic>
      <p:pic>
        <p:nvPicPr>
          <p:cNvPr id="20" name="Imagem 19" descr="Logotipo&#10;&#10;Descrição gerada automaticamente">
            <a:extLst>
              <a:ext uri="{FF2B5EF4-FFF2-40B4-BE49-F238E27FC236}">
                <a16:creationId xmlns:a16="http://schemas.microsoft.com/office/drawing/2014/main" id="{7D6F4C0B-90D6-DC37-0A80-1F90A4973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85130">
            <a:off x="9897378" y="4476751"/>
            <a:ext cx="4762500" cy="476250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D88BD586-C09B-6BF7-D4DB-5CC77DCA0035}"/>
              </a:ext>
            </a:extLst>
          </p:cNvPr>
          <p:cNvSpPr txBox="1"/>
          <p:nvPr/>
        </p:nvSpPr>
        <p:spPr>
          <a:xfrm>
            <a:off x="748017" y="2397683"/>
            <a:ext cx="8996347" cy="592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pt-BR" sz="2400" dirty="0">
                <a:solidFill>
                  <a:srgbClr val="19191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2)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Como os organismos do Reino Protista são classificados?</a:t>
            </a:r>
          </a:p>
        </p:txBody>
      </p:sp>
      <p:pic>
        <p:nvPicPr>
          <p:cNvPr id="21" name="Imagem 20" descr="Logotipo&#10;&#10;O conteúdo gerado por IA pode estar incorreto.">
            <a:extLst>
              <a:ext uri="{FF2B5EF4-FFF2-40B4-BE49-F238E27FC236}">
                <a16:creationId xmlns:a16="http://schemas.microsoft.com/office/drawing/2014/main" id="{4BFC58D2-F747-B4E4-176E-0141A60B2B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261156">
            <a:off x="217880" y="800257"/>
            <a:ext cx="2611824" cy="1741216"/>
          </a:xfrm>
          <a:prstGeom prst="rect">
            <a:avLst/>
          </a:prstGeom>
        </p:spPr>
      </p:pic>
      <p:sp>
        <p:nvSpPr>
          <p:cNvPr id="47" name="Retângulo 46">
            <a:extLst>
              <a:ext uri="{FF2B5EF4-FFF2-40B4-BE49-F238E27FC236}">
                <a16:creationId xmlns:a16="http://schemas.microsoft.com/office/drawing/2014/main" id="{72A8B370-3F24-FF41-30D6-113047B6D396}"/>
              </a:ext>
            </a:extLst>
          </p:cNvPr>
          <p:cNvSpPr/>
          <p:nvPr/>
        </p:nvSpPr>
        <p:spPr>
          <a:xfrm>
            <a:off x="771228" y="4295783"/>
            <a:ext cx="7631367" cy="394139"/>
          </a:xfrm>
          <a:prstGeom prst="rect">
            <a:avLst/>
          </a:prstGeom>
          <a:solidFill>
            <a:srgbClr val="F3B53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C4E93D99-F8BC-2D3E-4137-6CC6B72487D2}"/>
              </a:ext>
            </a:extLst>
          </p:cNvPr>
          <p:cNvSpPr txBox="1"/>
          <p:nvPr/>
        </p:nvSpPr>
        <p:spPr>
          <a:xfrm>
            <a:off x="748016" y="3429000"/>
            <a:ext cx="6881219" cy="473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A)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Pluricelulares, eucariontes e autotróficos.</a:t>
            </a: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5F759C04-DE8D-A7A4-FCFF-EF62D08E52D8}"/>
              </a:ext>
            </a:extLst>
          </p:cNvPr>
          <p:cNvSpPr txBox="1"/>
          <p:nvPr/>
        </p:nvSpPr>
        <p:spPr>
          <a:xfrm>
            <a:off x="748016" y="3856677"/>
            <a:ext cx="6881219" cy="473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B)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Pluricelulares, procariontes e heterotróficos.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E1479A14-6B19-9B17-BBD1-6F27811B1224}"/>
              </a:ext>
            </a:extLst>
          </p:cNvPr>
          <p:cNvSpPr txBox="1"/>
          <p:nvPr/>
        </p:nvSpPr>
        <p:spPr>
          <a:xfrm>
            <a:off x="748016" y="4271733"/>
            <a:ext cx="8621498" cy="473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C)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Unicelulares, eucariontes, autotróficos ou heterotróficos.</a:t>
            </a: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42FF1613-BE10-72DD-0AD3-071C52719998}"/>
              </a:ext>
            </a:extLst>
          </p:cNvPr>
          <p:cNvSpPr txBox="1"/>
          <p:nvPr/>
        </p:nvSpPr>
        <p:spPr>
          <a:xfrm>
            <a:off x="748015" y="4700380"/>
            <a:ext cx="8811528" cy="470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D)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Unicelulares, procariontes, autotróficos ou heterotróficos.</a:t>
            </a:r>
            <a:endParaRPr lang="pt-BR" sz="28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344304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7" grpId="0" animBg="1"/>
      <p:bldP spid="43" grpId="0"/>
      <p:bldP spid="44" grpId="0"/>
      <p:bldP spid="45" grpId="0"/>
      <p:bldP spid="46" grpId="0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790</Words>
  <Application>Microsoft Office PowerPoint</Application>
  <PresentationFormat>Widescreen</PresentationFormat>
  <Paragraphs>110</Paragraphs>
  <Slides>20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6" baseType="lpstr">
      <vt:lpstr>Aptos</vt:lpstr>
      <vt:lpstr>Aptos Display</vt:lpstr>
      <vt:lpstr>Arial</vt:lpstr>
      <vt:lpstr>Calibri</vt:lpstr>
      <vt:lpstr>JoannaSansNova-Regular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Lívio Batista</dc:creator>
  <cp:lastModifiedBy>Lívio Batista</cp:lastModifiedBy>
  <cp:revision>6</cp:revision>
  <dcterms:created xsi:type="dcterms:W3CDTF">2025-11-06T12:26:44Z</dcterms:created>
  <dcterms:modified xsi:type="dcterms:W3CDTF">2025-11-13T16:09:21Z</dcterms:modified>
</cp:coreProperties>
</file>