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95E"/>
    <a:srgbClr val="E95331"/>
    <a:srgbClr val="E7B858"/>
    <a:srgbClr val="00B05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71" d="100"/>
          <a:sy n="71" d="100"/>
        </p:scale>
        <p:origin x="970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0A0DC-0EFE-6636-4C8C-9D0DEC448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128077-A36C-8949-EA45-894E53E5C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1627DA-56BC-AF07-7AED-053C52D49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014FBB-B723-E113-2FF8-C897CEE3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9CABA1-8C9D-7779-33D3-7CC4FBF2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834992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2270C-3763-AFC2-25E1-28DA05F22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59B12B9-2ACE-E2E2-053A-867A18368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C28100-6374-98E8-C12F-04E05F320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59E89C-D2E6-5B92-C2F7-1F046BAB9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5C3921-FD09-1A76-5974-EF3178424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83369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5B2431B-DE4E-D091-7F8B-3A211C8AE0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17EF2B-E390-05A2-705F-00DDBB880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69D914-011D-653A-CDBF-9EEC3180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9587E-09C5-913E-090E-CD15D8023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945EE3-2F6C-C8B3-8A94-359C75206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146672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A8300-EC61-E6A2-BB2E-C275F93AF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0F0CA5-C6E3-2EDB-6FF7-C6568A70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5A1E96-612D-C072-18F1-4BEB860BF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D95B9B-DD6A-05CB-4A1C-41E91F39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E29AF3-F5D5-C143-8704-F4E399D85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490167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31F7FA-556D-FDD2-CF49-B65B7620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A78C4B-33FD-4FFB-2695-E2609A6E2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228375-FA0E-6A27-4401-8E62FCC74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85682E-B1FD-5F08-60F9-566C7F7E7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10EC43-5BA6-ED23-2A6D-09042AFF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577673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52D7B-BA9C-D3A4-D9A1-FDEA77D93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2211CE-AAD7-D914-C630-5E2E33345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D70896-F887-8B59-DC03-2FCB081EB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8AE0F4-79F6-5532-40C8-058C5D721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6E56A1-37C4-94FA-2482-5362ACEC0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8F164B-5841-919D-A92D-1CFB95DBA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435890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A68E0-B44D-3D92-2EDF-8CE8BD739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9A97DB-79CF-219F-17F4-5B1B30AB8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276F2E4-3CCE-5F74-5ABA-A0F006B93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3DE8B75-1A32-0BA2-86BD-5D6B45103B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DB74282-BA1B-5ED9-EF2D-B2F5B0F2D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1F837DF-C393-7457-43F2-F90667A52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BA27CF8-543D-9BD6-D4A0-BF57B7F99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90CCA00-40CC-0608-2BBC-45EBCBAB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46366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D1191-2ECC-B735-467B-382921668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E7205E3-3B43-240C-ABF2-9569A01A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B5892F1-9033-446E-8400-7560ECD5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A234BD0-FF45-87A8-2DB8-1A645426F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6363667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3F1F97F-6455-9132-C915-07CAA8EA1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73163D8-7F2D-A3CA-33E7-1431314E1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4D3AEA-A3C5-BF10-2FCB-0EB84B85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194150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51D95C-E43D-A89B-B87E-3A9C86E52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8433EF-E9AB-67A5-10CB-EE364ACCC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65E56F-ABBE-6660-BA75-50874DF7B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7601C1-167F-AB67-71C2-3D1BB644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AA9492-5727-5BB4-2888-01D7CEA8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033296-554C-690E-5487-FBBC82AD1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192259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A9062-B419-8328-0826-76D394E3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1EB7911-E11A-9350-BB93-80D552E3B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6238A59-9082-1C18-A1F0-8BEEC6A7B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CF025AF-817D-39ED-6F0D-0DA0E37E7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FC2A8A-E6F7-187A-EB61-E5FCBD03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234B81-58C4-A7D9-9ABC-1DD8DC6B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171021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0E9C8F4-B234-358A-4937-402B823EF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E2CD135-75B5-A5DC-C0FF-D30151337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A20FDA-2222-59BE-1138-F70D4CD8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25B4FC-7CA5-4C64-8C97-5F4489FFB136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C4656E-1AD2-E65A-B7EF-74D4FFB41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945E4C-111C-44CA-56D1-AD5B03854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49C452-EAEE-444B-9A5D-A7E877A720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03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BC8604-D44B-3094-F908-DD0E2C39AA50}"/>
              </a:ext>
            </a:extLst>
          </p:cNvPr>
          <p:cNvSpPr txBox="1"/>
          <p:nvPr/>
        </p:nvSpPr>
        <p:spPr>
          <a:xfrm>
            <a:off x="770423" y="894930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006|6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931CC75B-3B71-BDA4-3F6F-036F2578B045}"/>
              </a:ext>
            </a:extLst>
          </p:cNvPr>
          <p:cNvSpPr/>
          <p:nvPr/>
        </p:nvSpPr>
        <p:spPr>
          <a:xfrm>
            <a:off x="626724" y="894930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E981612-A8E1-CB30-51F5-EE679BA59164}"/>
              </a:ext>
            </a:extLst>
          </p:cNvPr>
          <p:cNvSpPr txBox="1"/>
          <p:nvPr/>
        </p:nvSpPr>
        <p:spPr>
          <a:xfrm>
            <a:off x="626724" y="3008017"/>
            <a:ext cx="8983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</p:spTree>
    <p:extLst>
      <p:ext uri="{BB962C8B-B14F-4D97-AF65-F5344CB8AC3E}">
        <p14:creationId xmlns:p14="http://schemas.microsoft.com/office/powerpoint/2010/main" val="322543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7" y="1873506"/>
            <a:ext cx="61792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cada 0,001 segundo, cada satélite transmite duas informações: 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hora atual, ou T1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(calculada por um relógio atômico a bordo)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 o ponto de referência, ou seja, qual lugar da Terra ele estava sobrevoando naquele exato momento.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3551326-B6EA-95BE-09DB-3EE2B82BE0D9}"/>
              </a:ext>
            </a:extLst>
          </p:cNvPr>
          <p:cNvSpPr/>
          <p:nvPr/>
        </p:nvSpPr>
        <p:spPr>
          <a:xfrm>
            <a:off x="748017" y="962667"/>
            <a:ext cx="1579547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sinal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9AB9CD96-56AA-9A56-105B-B613DAC3849A}"/>
              </a:ext>
            </a:extLst>
          </p:cNvPr>
          <p:cNvSpPr/>
          <p:nvPr/>
        </p:nvSpPr>
        <p:spPr>
          <a:xfrm>
            <a:off x="748017" y="4337198"/>
            <a:ext cx="2715619" cy="332543"/>
          </a:xfrm>
          <a:prstGeom prst="roundRect">
            <a:avLst>
              <a:gd name="adj" fmla="val 2779"/>
            </a:avLst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 de referência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50D394F-CA8B-EA89-3439-B1948C618AE2}"/>
              </a:ext>
            </a:extLst>
          </p:cNvPr>
          <p:cNvSpPr txBox="1"/>
          <p:nvPr/>
        </p:nvSpPr>
        <p:spPr>
          <a:xfrm>
            <a:off x="748017" y="4760577"/>
            <a:ext cx="1224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6A430AA-6479-2204-6969-623A65BA7CA3}"/>
              </a:ext>
            </a:extLst>
          </p:cNvPr>
          <p:cNvSpPr txBox="1"/>
          <p:nvPr/>
        </p:nvSpPr>
        <p:spPr>
          <a:xfrm>
            <a:off x="2612768" y="4760577"/>
            <a:ext cx="1635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-23.559703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A926FF5-28AA-C50C-C269-0C394C7E3B85}"/>
              </a:ext>
            </a:extLst>
          </p:cNvPr>
          <p:cNvSpPr txBox="1"/>
          <p:nvPr/>
        </p:nvSpPr>
        <p:spPr>
          <a:xfrm>
            <a:off x="748017" y="5216331"/>
            <a:ext cx="15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Longitude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37766B4-BBCD-ECB0-21E3-A7226C425EEA}"/>
              </a:ext>
            </a:extLst>
          </p:cNvPr>
          <p:cNvSpPr txBox="1"/>
          <p:nvPr/>
        </p:nvSpPr>
        <p:spPr>
          <a:xfrm>
            <a:off x="2612768" y="5216331"/>
            <a:ext cx="1635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-46.652650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0CCF6DE-1CFF-5838-CDCF-ECA4800FC610}"/>
              </a:ext>
            </a:extLst>
          </p:cNvPr>
          <p:cNvSpPr txBox="1"/>
          <p:nvPr/>
        </p:nvSpPr>
        <p:spPr>
          <a:xfrm>
            <a:off x="748016" y="5677996"/>
            <a:ext cx="1864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Horário (T1)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B8A1379-0F2E-74F3-598D-0C92025C08D8}"/>
              </a:ext>
            </a:extLst>
          </p:cNvPr>
          <p:cNvSpPr txBox="1"/>
          <p:nvPr/>
        </p:nvSpPr>
        <p:spPr>
          <a:xfrm>
            <a:off x="2612768" y="5677996"/>
            <a:ext cx="2578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21h01min365004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A060B91D-FD8C-6BF1-CFE5-D3B70BADE0CF}"/>
              </a:ext>
            </a:extLst>
          </p:cNvPr>
          <p:cNvCxnSpPr/>
          <p:nvPr/>
        </p:nvCxnSpPr>
        <p:spPr>
          <a:xfrm>
            <a:off x="748016" y="5216331"/>
            <a:ext cx="3602312" cy="0"/>
          </a:xfrm>
          <a:prstGeom prst="line">
            <a:avLst/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7108DAB8-F052-665B-23C5-AB103FA8AE35}"/>
              </a:ext>
            </a:extLst>
          </p:cNvPr>
          <p:cNvCxnSpPr/>
          <p:nvPr/>
        </p:nvCxnSpPr>
        <p:spPr>
          <a:xfrm>
            <a:off x="748016" y="5677996"/>
            <a:ext cx="3602312" cy="0"/>
          </a:xfrm>
          <a:prstGeom prst="line">
            <a:avLst/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D9609157-04CF-0152-3B62-23184E20CE3D}"/>
              </a:ext>
            </a:extLst>
          </p:cNvPr>
          <p:cNvCxnSpPr>
            <a:cxnSpLocks/>
          </p:cNvCxnSpPr>
          <p:nvPr/>
        </p:nvCxnSpPr>
        <p:spPr>
          <a:xfrm>
            <a:off x="748016" y="6139661"/>
            <a:ext cx="4248857" cy="0"/>
          </a:xfrm>
          <a:prstGeom prst="line">
            <a:avLst/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Imagem 28" descr="Fundo preto com letras brancas&#10;&#10;O conteúdo gerado por IA pode estar incorreto.">
            <a:extLst>
              <a:ext uri="{FF2B5EF4-FFF2-40B4-BE49-F238E27FC236}">
                <a16:creationId xmlns:a16="http://schemas.microsoft.com/office/drawing/2014/main" id="{3D77E6EE-48A4-A13F-9B80-780D6A96C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608" y="1077816"/>
            <a:ext cx="3939159" cy="590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4977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3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5135728" y="3292707"/>
            <a:ext cx="6179256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horizonte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uma linha imaginária situada entre o céu e o solo ou a água</a:t>
            </a:r>
            <a:endParaRPr lang="pt-BR" sz="2400" dirty="0"/>
          </a:p>
        </p:txBody>
      </p:sp>
      <p:pic>
        <p:nvPicPr>
          <p:cNvPr id="16" name="Imagem 1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57346E9-89CC-8960-B2D1-75D03DDD3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1"/>
          <a:stretch/>
        </p:blipFill>
        <p:spPr>
          <a:xfrm>
            <a:off x="1432503" y="1848840"/>
            <a:ext cx="3450648" cy="420182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711DF078-29BB-BBFD-CDCA-7D368ABC5D88}"/>
              </a:ext>
            </a:extLst>
          </p:cNvPr>
          <p:cNvSpPr txBox="1"/>
          <p:nvPr/>
        </p:nvSpPr>
        <p:spPr>
          <a:xfrm>
            <a:off x="719860" y="4085006"/>
            <a:ext cx="1425285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Horizonte</a:t>
            </a:r>
            <a:endParaRPr lang="pt-BR" sz="2400" dirty="0">
              <a:solidFill>
                <a:schemeClr val="bg1"/>
              </a:solidFill>
              <a:highlight>
                <a:srgbClr val="E95331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4621323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4448496" y="3428999"/>
            <a:ext cx="6641074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zênite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uma linha imaginária situada exatamente acima da cabeça do observador.</a:t>
            </a:r>
            <a:endParaRPr lang="pt-BR" sz="2400" dirty="0"/>
          </a:p>
        </p:txBody>
      </p:sp>
      <p:pic>
        <p:nvPicPr>
          <p:cNvPr id="15" name="Imagem 14" descr="Placa branca com letras pretas&#10;&#10;O conteúdo gerado por IA pode estar incorreto.">
            <a:extLst>
              <a:ext uri="{FF2B5EF4-FFF2-40B4-BE49-F238E27FC236}">
                <a16:creationId xmlns:a16="http://schemas.microsoft.com/office/drawing/2014/main" id="{AE8495E5-4E1D-3B87-F7F5-6E670E871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0"/>
          <a:stretch/>
        </p:blipFill>
        <p:spPr>
          <a:xfrm>
            <a:off x="870888" y="1777361"/>
            <a:ext cx="3451730" cy="4075831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4AC27A01-40AC-D2B4-4E21-F330B60468C8}"/>
              </a:ext>
            </a:extLst>
          </p:cNvPr>
          <p:cNvSpPr txBox="1"/>
          <p:nvPr/>
        </p:nvSpPr>
        <p:spPr>
          <a:xfrm>
            <a:off x="2119364" y="3022983"/>
            <a:ext cx="954778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Zênite</a:t>
            </a:r>
            <a:endParaRPr lang="pt-BR" sz="2400" dirty="0">
              <a:solidFill>
                <a:schemeClr val="bg1"/>
              </a:solidFill>
              <a:highlight>
                <a:srgbClr val="E95331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8157079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7" y="2298756"/>
            <a:ext cx="6641074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 Qual a definição para latitude? </a:t>
            </a:r>
            <a:endParaRPr lang="pt-BR" sz="2400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92838423-BED6-FD15-877B-C2AC6DC86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1156">
            <a:off x="217880" y="742558"/>
            <a:ext cx="2611824" cy="1741216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2AF9B333-EA48-1C04-6ABC-5DACA25834D3}"/>
              </a:ext>
            </a:extLst>
          </p:cNvPr>
          <p:cNvSpPr/>
          <p:nvPr/>
        </p:nvSpPr>
        <p:spPr>
          <a:xfrm>
            <a:off x="748015" y="5209398"/>
            <a:ext cx="6945876" cy="868251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17DCF76-5CEF-6097-2FAD-9CD960C1C372}"/>
              </a:ext>
            </a:extLst>
          </p:cNvPr>
          <p:cNvSpPr txBox="1"/>
          <p:nvPr/>
        </p:nvSpPr>
        <p:spPr>
          <a:xfrm>
            <a:off x="748016" y="2871695"/>
            <a:ext cx="6881219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É a distância, medida em graus, de qualquer ponto da Terra até o meridiano de Greenwich.</a:t>
            </a:r>
            <a:endParaRPr lang="pt-BR" sz="24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33EA72E-AF68-DEB3-EAAF-EE61EF8E14F9}"/>
              </a:ext>
            </a:extLst>
          </p:cNvPr>
          <p:cNvSpPr txBox="1"/>
          <p:nvPr/>
        </p:nvSpPr>
        <p:spPr>
          <a:xfrm>
            <a:off x="748016" y="3788647"/>
            <a:ext cx="6881219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É a distância entre a linha do Equador e o meridiano de Greenwich.</a:t>
            </a:r>
            <a:endParaRPr lang="pt-BR" sz="24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F7A8E1B-03FB-48ED-0B7C-48DB5BA4D808}"/>
              </a:ext>
            </a:extLst>
          </p:cNvPr>
          <p:cNvSpPr txBox="1"/>
          <p:nvPr/>
        </p:nvSpPr>
        <p:spPr>
          <a:xfrm>
            <a:off x="748016" y="4681248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É a medida entre paralelos e meridianos.</a:t>
            </a:r>
            <a:endParaRPr lang="pt-BR" sz="24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E65DDAA-BC27-8377-D29C-74B91C5CA60A}"/>
              </a:ext>
            </a:extLst>
          </p:cNvPr>
          <p:cNvSpPr txBox="1"/>
          <p:nvPr/>
        </p:nvSpPr>
        <p:spPr>
          <a:xfrm>
            <a:off x="748015" y="5209398"/>
            <a:ext cx="6881219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É a distância, medida em graus, de qualquer ponto da Terra até a linha do Equador.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4488198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6" y="2608059"/>
            <a:ext cx="7684783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Das linhas paralelas, a principal é a linha do __________, e dos meridianos, é o meridiano de __________.</a:t>
            </a:r>
            <a:endParaRPr lang="pt-BR" sz="2400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92838423-BED6-FD15-877B-C2AC6DC86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1156">
            <a:off x="217880" y="742558"/>
            <a:ext cx="2611824" cy="1741216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2AF9B333-EA48-1C04-6ABC-5DACA25834D3}"/>
              </a:ext>
            </a:extLst>
          </p:cNvPr>
          <p:cNvSpPr/>
          <p:nvPr/>
        </p:nvSpPr>
        <p:spPr>
          <a:xfrm>
            <a:off x="748015" y="4373011"/>
            <a:ext cx="3297512" cy="443520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17DCF76-5CEF-6097-2FAD-9CD960C1C372}"/>
              </a:ext>
            </a:extLst>
          </p:cNvPr>
          <p:cNvSpPr txBox="1"/>
          <p:nvPr/>
        </p:nvSpPr>
        <p:spPr>
          <a:xfrm>
            <a:off x="748016" y="3480878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Japão e Greenwich.</a:t>
            </a:r>
            <a:endParaRPr lang="pt-BR" sz="24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33EA72E-AF68-DEB3-EAAF-EE61EF8E14F9}"/>
              </a:ext>
            </a:extLst>
          </p:cNvPr>
          <p:cNvSpPr txBox="1"/>
          <p:nvPr/>
        </p:nvSpPr>
        <p:spPr>
          <a:xfrm>
            <a:off x="748016" y="3912165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Brasil e Portugal.</a:t>
            </a:r>
            <a:endParaRPr lang="pt-BR" sz="24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F7A8E1B-03FB-48ED-0B7C-48DB5BA4D808}"/>
              </a:ext>
            </a:extLst>
          </p:cNvPr>
          <p:cNvSpPr txBox="1"/>
          <p:nvPr/>
        </p:nvSpPr>
        <p:spPr>
          <a:xfrm>
            <a:off x="748016" y="4343792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C) Equador e Greenwich.</a:t>
            </a:r>
            <a:endParaRPr lang="pt-BR" sz="24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E65DDAA-BC27-8377-D29C-74B91C5CA60A}"/>
              </a:ext>
            </a:extLst>
          </p:cNvPr>
          <p:cNvSpPr txBox="1"/>
          <p:nvPr/>
        </p:nvSpPr>
        <p:spPr>
          <a:xfrm>
            <a:off x="748015" y="4775419"/>
            <a:ext cx="2715621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Equador e Cuba.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7216016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  <p:bldP spid="15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8770D95-0AA4-1352-858B-6D1D62A9C744}"/>
              </a:ext>
            </a:extLst>
          </p:cNvPr>
          <p:cNvSpPr/>
          <p:nvPr/>
        </p:nvSpPr>
        <p:spPr>
          <a:xfrm>
            <a:off x="4078384" y="3102135"/>
            <a:ext cx="4035232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201007044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8B456-8BD5-3344-475B-B75BCB731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68BD80C-316C-23CF-520D-09297F654D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ED5CAC14-3A05-AB46-A5A5-C75E8F8A0C0E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322661B-DA5F-C447-F198-FDF83C40E176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920AA15D-7AA8-99A4-BA7C-66012454FFEB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2F71420-8916-83D0-FC3C-409BD68ADBAD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07083231-1F01-47BD-FD93-E99B836DD455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47AA70C-FB01-87E1-3C2B-153227010661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0BB5CCB9-8451-FE02-CA11-33E5921C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09DC43C0-825E-08FC-AE8D-48A48F6C9311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9990A61F-6BD5-73F5-3BD2-2FE0962AB7B4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17">
            <a:extLst>
              <a:ext uri="{FF2B5EF4-FFF2-40B4-BE49-F238E27FC236}">
                <a16:creationId xmlns:a16="http://schemas.microsoft.com/office/drawing/2014/main" id="{2A15F0F7-4DF8-DD57-AC89-31CD2D83673A}"/>
              </a:ext>
            </a:extLst>
          </p:cNvPr>
          <p:cNvSpPr txBox="1"/>
          <p:nvPr/>
        </p:nvSpPr>
        <p:spPr>
          <a:xfrm>
            <a:off x="1462458" y="2996847"/>
            <a:ext cx="9267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</a:t>
            </a: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Vanessa. Superação! Ciencias:6° Ano: </a:t>
            </a:r>
          </a:p>
          <a:p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Manual do professor/Vanessa </a:t>
            </a:r>
            <a:r>
              <a:rPr lang="pt-BR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</a:t>
            </a: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Elisangela Andrade. –1. ed. – São Paulo: Moderna, 2022.</a:t>
            </a:r>
          </a:p>
        </p:txBody>
      </p:sp>
      <p:sp>
        <p:nvSpPr>
          <p:cNvPr id="14" name="CaixaDeTexto 21">
            <a:extLst>
              <a:ext uri="{FF2B5EF4-FFF2-40B4-BE49-F238E27FC236}">
                <a16:creationId xmlns:a16="http://schemas.microsoft.com/office/drawing/2014/main" id="{8EE1E3F0-2A86-3276-9D92-FBFA329DB759}"/>
              </a:ext>
            </a:extLst>
          </p:cNvPr>
          <p:cNvSpPr txBox="1"/>
          <p:nvPr/>
        </p:nvSpPr>
        <p:spPr>
          <a:xfrm>
            <a:off x="1462458" y="2291492"/>
            <a:ext cx="4977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Referencias bibliográficas </a:t>
            </a:r>
          </a:p>
        </p:txBody>
      </p:sp>
    </p:spTree>
    <p:extLst>
      <p:ext uri="{BB962C8B-B14F-4D97-AF65-F5344CB8AC3E}">
        <p14:creationId xmlns:p14="http://schemas.microsoft.com/office/powerpoint/2010/main" val="137171402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6" y="2745369"/>
            <a:ext cx="57217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cada dia somos mais dependentes das tecnologias. Há pouco tempo utilizávamos </a:t>
            </a: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bússolas e mapas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quando íamos para um lugar diferente. Agora, quem tem acesso ao </a:t>
            </a: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GPS não consegue mais ficar sem ele.</a:t>
            </a:r>
          </a:p>
          <a:p>
            <a:pPr lvl="0"/>
            <a:r>
              <a:rPr lang="pt-BR" sz="2400" b="0" i="0" u="none" strike="noStrike" cap="none" dirty="0">
                <a:solidFill>
                  <a:schemeClr val="bg1"/>
                </a:solidFill>
                <a:highlight>
                  <a:srgbClr val="00B050"/>
                </a:highlight>
                <a:latin typeface="Calibri"/>
                <a:ea typeface="Calibri"/>
                <a:cs typeface="Calibri"/>
                <a:sym typeface="Calibri"/>
              </a:rPr>
              <a:t>Mas, como será que o GPS funciona?</a:t>
            </a:r>
            <a:endParaRPr lang="pt-BR" sz="2400" dirty="0">
              <a:solidFill>
                <a:schemeClr val="bg1"/>
              </a:solidFill>
              <a:highlight>
                <a:srgbClr val="00B050"/>
              </a:highlight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3551326-B6EA-95BE-09DB-3EE2B82BE0D9}"/>
              </a:ext>
            </a:extLst>
          </p:cNvPr>
          <p:cNvSpPr/>
          <p:nvPr/>
        </p:nvSpPr>
        <p:spPr>
          <a:xfrm>
            <a:off x="748016" y="1150577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pic>
        <p:nvPicPr>
          <p:cNvPr id="17" name="Imagem 16" descr="Livro com capa de disco de vinil&#10;&#10;O conteúdo gerado por IA pode estar incorreto.">
            <a:extLst>
              <a:ext uri="{FF2B5EF4-FFF2-40B4-BE49-F238E27FC236}">
                <a16:creationId xmlns:a16="http://schemas.microsoft.com/office/drawing/2014/main" id="{0B8093CF-B406-8717-2776-832DEC78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465" y="1150577"/>
            <a:ext cx="3312543" cy="49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284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7" y="2249326"/>
            <a:ext cx="62911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sistema GPS não usa satélites geoestacionários </a:t>
            </a: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(que giram em sincronia com a Terra, e por isso estão sempre sobre o mesmo ponto dela),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os que transmitem TV e internet.</a:t>
            </a:r>
          </a:p>
          <a:p>
            <a:pPr lvl="0"/>
            <a:endParaRPr lang="pt-BR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 é formado por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satélites de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“órbita média”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se movem mais rápido que a terra. Cada satélite dá uma volta completa no planeta a cada 11h58min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3551326-B6EA-95BE-09DB-3EE2B82BE0D9}"/>
              </a:ext>
            </a:extLst>
          </p:cNvPr>
          <p:cNvSpPr/>
          <p:nvPr/>
        </p:nvSpPr>
        <p:spPr>
          <a:xfrm>
            <a:off x="748017" y="1150577"/>
            <a:ext cx="2443758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satélites</a:t>
            </a:r>
          </a:p>
        </p:txBody>
      </p:sp>
      <p:pic>
        <p:nvPicPr>
          <p:cNvPr id="16" name="Imagem 15" descr="Foto em preto e branco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87BD331F-A382-17C6-EA05-AF6B4074B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15" y="1150577"/>
            <a:ext cx="3585712" cy="53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417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7" y="3135802"/>
            <a:ext cx="5718100" cy="126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compreender diversos fenômenos que acontecem no céu, é muito importante considerar a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posição de quem os observa.</a:t>
            </a:r>
            <a:endParaRPr lang="pt-BR" sz="2400" b="1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B6CD4A5-83C1-C343-DA14-891ACDCE2BEE}"/>
              </a:ext>
            </a:extLst>
          </p:cNvPr>
          <p:cNvSpPr/>
          <p:nvPr/>
        </p:nvSpPr>
        <p:spPr>
          <a:xfrm>
            <a:off x="748017" y="2153458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pic>
        <p:nvPicPr>
          <p:cNvPr id="22" name="Imagem 21" descr="Desenho de um urso de pelúcia&#10;&#10;O conteúdo gerado por IA pode estar incorreto.">
            <a:extLst>
              <a:ext uri="{FF2B5EF4-FFF2-40B4-BE49-F238E27FC236}">
                <a16:creationId xmlns:a16="http://schemas.microsoft.com/office/drawing/2014/main" id="{2D77C88F-BAA3-C075-7CAA-B14FCA759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994" y="705557"/>
            <a:ext cx="5823830" cy="582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2389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3079215" y="2072668"/>
            <a:ext cx="6896057" cy="126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Normalmente, utilizamos as coordenadas de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latitude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de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como referências para determinar um posicionamento no planeta.</a:t>
            </a:r>
            <a:endParaRPr lang="pt-BR" sz="24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1CD83D0-E3D9-7C01-127F-3E928743490D}"/>
              </a:ext>
            </a:extLst>
          </p:cNvPr>
          <p:cNvSpPr txBox="1"/>
          <p:nvPr/>
        </p:nvSpPr>
        <p:spPr>
          <a:xfrm>
            <a:off x="5529713" y="3873902"/>
            <a:ext cx="5718100" cy="16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107000"/>
              </a:lnSpc>
            </a:pP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Latitude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à distância de um ponto qualquer na superfície terrestre em relação à linha do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Equador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qual divide a Terra em dois hemisférios: norte e sul.</a:t>
            </a:r>
            <a:endParaRPr lang="pt-BR" sz="240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B6CD4A5-83C1-C343-DA14-891ACDCE2BEE}"/>
              </a:ext>
            </a:extLst>
          </p:cNvPr>
          <p:cNvSpPr/>
          <p:nvPr/>
        </p:nvSpPr>
        <p:spPr>
          <a:xfrm>
            <a:off x="748017" y="1150577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pic>
        <p:nvPicPr>
          <p:cNvPr id="2" name="Google Shape;284;p7" descr="Latitude e Longitude - como foram criadas, utilização, mapas ...">
            <a:extLst>
              <a:ext uri="{FF2B5EF4-FFF2-40B4-BE49-F238E27FC236}">
                <a16:creationId xmlns:a16="http://schemas.microsoft.com/office/drawing/2014/main" id="{0C457777-2F19-8471-EB04-02FCA5690C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2609"/>
          <a:stretch/>
        </p:blipFill>
        <p:spPr>
          <a:xfrm>
            <a:off x="3079216" y="3720400"/>
            <a:ext cx="1839685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85;p7" descr="Latitude e Longitude - como foram criadas, utilização, mapas ...">
            <a:extLst>
              <a:ext uri="{FF2B5EF4-FFF2-40B4-BE49-F238E27FC236}">
                <a16:creationId xmlns:a16="http://schemas.microsoft.com/office/drawing/2014/main" id="{91984541-764E-DBB9-A7DC-D7F3A388F73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1400" r="1" b="2605"/>
          <a:stretch/>
        </p:blipFill>
        <p:spPr>
          <a:xfrm>
            <a:off x="944187" y="2132920"/>
            <a:ext cx="1886594" cy="22790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153102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4698754" y="3177174"/>
            <a:ext cx="5963185" cy="126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Latitude também é conhecida como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paralelos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 se tratar de linhas horizontais que circundam o planeta.</a:t>
            </a:r>
            <a:endParaRPr lang="pt-BR" sz="240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B6CD4A5-83C1-C343-DA14-891ACDCE2BEE}"/>
              </a:ext>
            </a:extLst>
          </p:cNvPr>
          <p:cNvSpPr/>
          <p:nvPr/>
        </p:nvSpPr>
        <p:spPr>
          <a:xfrm>
            <a:off x="748017" y="1150577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pic>
        <p:nvPicPr>
          <p:cNvPr id="19" name="Imagem 18" descr="Forma, Círculo&#10;&#10;O conteúdo gerado por IA pode estar incorreto.">
            <a:extLst>
              <a:ext uri="{FF2B5EF4-FFF2-40B4-BE49-F238E27FC236}">
                <a16:creationId xmlns:a16="http://schemas.microsoft.com/office/drawing/2014/main" id="{D6C071A9-DF90-4A0E-2437-0F39A2D70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5" y="2009353"/>
            <a:ext cx="4142509" cy="414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6885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3426450" y="2479275"/>
            <a:ext cx="5963185" cy="126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a distância de um ponto qualquer na superfície terrestre em relação ao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meridiano de Greenwich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pt-BR" sz="240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B6CD4A5-83C1-C343-DA14-891ACDCE2BEE}"/>
              </a:ext>
            </a:extLst>
          </p:cNvPr>
          <p:cNvSpPr/>
          <p:nvPr/>
        </p:nvSpPr>
        <p:spPr>
          <a:xfrm>
            <a:off x="748017" y="1150577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grpSp>
        <p:nvGrpSpPr>
          <p:cNvPr id="2" name="Google Shape;307;p10">
            <a:extLst>
              <a:ext uri="{FF2B5EF4-FFF2-40B4-BE49-F238E27FC236}">
                <a16:creationId xmlns:a16="http://schemas.microsoft.com/office/drawing/2014/main" id="{7ABF4A4C-D35D-49ED-E5AD-521041BFE734}"/>
              </a:ext>
            </a:extLst>
          </p:cNvPr>
          <p:cNvGrpSpPr/>
          <p:nvPr/>
        </p:nvGrpSpPr>
        <p:grpSpPr>
          <a:xfrm>
            <a:off x="843848" y="2039454"/>
            <a:ext cx="2249227" cy="2341256"/>
            <a:chOff x="6200775" y="1464468"/>
            <a:chExt cx="1978819" cy="2059781"/>
          </a:xfrm>
        </p:grpSpPr>
        <p:pic>
          <p:nvPicPr>
            <p:cNvPr id="15" name="Google Shape;308;p10">
              <a:extLst>
                <a:ext uri="{FF2B5EF4-FFF2-40B4-BE49-F238E27FC236}">
                  <a16:creationId xmlns:a16="http://schemas.microsoft.com/office/drawing/2014/main" id="{A74D2C04-3F29-15DF-2A3F-795DFEA45B4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008144" y="2047874"/>
              <a:ext cx="171450" cy="1476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309;p10">
              <a:extLst>
                <a:ext uri="{FF2B5EF4-FFF2-40B4-BE49-F238E27FC236}">
                  <a16:creationId xmlns:a16="http://schemas.microsoft.com/office/drawing/2014/main" id="{7B9A8149-6D95-991D-53BE-51CECD8D105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00775" y="1464468"/>
              <a:ext cx="1800225" cy="20574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Google Shape;315;p11">
            <a:extLst>
              <a:ext uri="{FF2B5EF4-FFF2-40B4-BE49-F238E27FC236}">
                <a16:creationId xmlns:a16="http://schemas.microsoft.com/office/drawing/2014/main" id="{802D7B7E-01BF-DB87-D48E-2D3CC2D741D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5938" y="3814209"/>
            <a:ext cx="2515487" cy="25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FC552ED-B40D-372C-D93D-1C5A9289E65C}"/>
              </a:ext>
            </a:extLst>
          </p:cNvPr>
          <p:cNvSpPr txBox="1"/>
          <p:nvPr/>
        </p:nvSpPr>
        <p:spPr>
          <a:xfrm>
            <a:off x="1866962" y="4597986"/>
            <a:ext cx="6565601" cy="126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Longitude também é conhecida como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meridianos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 se tratar de linhas verticais traçados do polo norte ao polo sul.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5502080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1/2​ Exemplo:Agrupar 15">
            <a:extLst>
              <a:ext uri="{FF2B5EF4-FFF2-40B4-BE49-F238E27FC236}">
                <a16:creationId xmlns:a16="http://schemas.microsoft.com/office/drawing/2014/main" id="{CF143520-B115-6A2E-30A0-F91EBBD78B8E}"/>
              </a:ext>
            </a:extLst>
          </p:cNvPr>
          <p:cNvGrpSpPr/>
          <p:nvPr/>
        </p:nvGrpSpPr>
        <p:grpSpPr>
          <a:xfrm>
            <a:off x="5930604" y="2431043"/>
            <a:ext cx="5451552" cy="2933025"/>
            <a:chOff x="333375" y="352425"/>
            <a:chExt cx="11525250" cy="6200775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4818B383-C4A6-2277-D27A-165725A8E18D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216AFEE-FA7E-D88C-5404-E28A95A87B81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86969E90-EB2C-5FBA-8056-CA254FEA78D7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4B9B49A8-73FD-BAFC-E7CF-91911C403286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43C8853-5793-E7E4-3145-21EDCC59BDCD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7" name="Imagem 26" descr="Ícone&#10;&#10;Descrição gerada automaticamente">
              <a:extLst>
                <a:ext uri="{FF2B5EF4-FFF2-40B4-BE49-F238E27FC236}">
                  <a16:creationId xmlns:a16="http://schemas.microsoft.com/office/drawing/2014/main" id="{0EED196C-6135-BAD1-78C2-3DE775585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339DDFF5-F879-C781-22A9-2E2D42ADC361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AD797BB8-F968-CF1C-DE2E-54FEA4C877B1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6146965" y="3157407"/>
            <a:ext cx="4946271" cy="16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Agora, quando temos dois pontos na superfície terrestre que se encontram, a latitude e a longitude, aí temos uma </a:t>
            </a: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coordenada geográfica</a:t>
            </a: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pt-BR" sz="240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B6CD4A5-83C1-C343-DA14-891ACDCE2BEE}"/>
              </a:ext>
            </a:extLst>
          </p:cNvPr>
          <p:cNvSpPr/>
          <p:nvPr/>
        </p:nvSpPr>
        <p:spPr>
          <a:xfrm>
            <a:off x="748017" y="1150577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pic>
        <p:nvPicPr>
          <p:cNvPr id="20" name="Imagem 19" descr="Desenho de rosto de pessoa&#10;&#10;O conteúdo gerado por IA pode estar incorreto.">
            <a:extLst>
              <a:ext uri="{FF2B5EF4-FFF2-40B4-BE49-F238E27FC236}">
                <a16:creationId xmlns:a16="http://schemas.microsoft.com/office/drawing/2014/main" id="{E75CDAE8-E147-4EAE-AA0B-B9143EC4B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09" y="1834325"/>
            <a:ext cx="4426527" cy="4426527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6105910A-2EC6-F172-3178-66B73D57FD60}"/>
              </a:ext>
            </a:extLst>
          </p:cNvPr>
          <p:cNvSpPr txBox="1"/>
          <p:nvPr/>
        </p:nvSpPr>
        <p:spPr>
          <a:xfrm>
            <a:off x="472029" y="3983301"/>
            <a:ext cx="122478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Latitude</a:t>
            </a:r>
            <a:endParaRPr lang="pt-BR" sz="2400" dirty="0">
              <a:solidFill>
                <a:schemeClr val="bg1"/>
              </a:solidFill>
              <a:highlight>
                <a:srgbClr val="E95331"/>
              </a:highlight>
            </a:endParaRPr>
          </a:p>
        </p:txBody>
      </p:sp>
      <p:sp>
        <p:nvSpPr>
          <p:cNvPr id="31" name="Arco 30">
            <a:extLst>
              <a:ext uri="{FF2B5EF4-FFF2-40B4-BE49-F238E27FC236}">
                <a16:creationId xmlns:a16="http://schemas.microsoft.com/office/drawing/2014/main" id="{86EBF5B0-FDC4-8F3C-F480-8C8B3DC83BBB}"/>
              </a:ext>
            </a:extLst>
          </p:cNvPr>
          <p:cNvSpPr/>
          <p:nvPr/>
        </p:nvSpPr>
        <p:spPr>
          <a:xfrm flipH="1">
            <a:off x="1712009" y="3983301"/>
            <a:ext cx="942109" cy="942109"/>
          </a:xfrm>
          <a:prstGeom prst="arc">
            <a:avLst>
              <a:gd name="adj1" fmla="val 18401620"/>
              <a:gd name="adj2" fmla="val 2305437"/>
            </a:avLst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highlight>
                <a:srgbClr val="E95331"/>
              </a:highlight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9DC5C89-5465-BD47-C285-049E5520EA44}"/>
              </a:ext>
            </a:extLst>
          </p:cNvPr>
          <p:cNvSpPr txBox="1"/>
          <p:nvPr/>
        </p:nvSpPr>
        <p:spPr>
          <a:xfrm>
            <a:off x="3879853" y="4955547"/>
            <a:ext cx="1703635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Merid. De </a:t>
            </a:r>
            <a:r>
              <a:rPr lang="pt-BR" sz="2400" dirty="0" err="1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Greewich</a:t>
            </a:r>
            <a:endParaRPr lang="pt-BR" sz="2400" dirty="0">
              <a:solidFill>
                <a:schemeClr val="bg1"/>
              </a:solidFill>
              <a:highlight>
                <a:srgbClr val="E95331"/>
              </a:highlight>
            </a:endParaRP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C650C333-493A-C8FA-E54C-ACC5F45F5A9D}"/>
              </a:ext>
            </a:extLst>
          </p:cNvPr>
          <p:cNvCxnSpPr>
            <a:cxnSpLocks/>
          </p:cNvCxnSpPr>
          <p:nvPr/>
        </p:nvCxnSpPr>
        <p:spPr>
          <a:xfrm>
            <a:off x="3783613" y="4946565"/>
            <a:ext cx="157769" cy="226053"/>
          </a:xfrm>
          <a:prstGeom prst="line">
            <a:avLst/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Arco 38">
            <a:extLst>
              <a:ext uri="{FF2B5EF4-FFF2-40B4-BE49-F238E27FC236}">
                <a16:creationId xmlns:a16="http://schemas.microsoft.com/office/drawing/2014/main" id="{E006C6B4-0C4E-4E49-DD22-F0FA45D76046}"/>
              </a:ext>
            </a:extLst>
          </p:cNvPr>
          <p:cNvSpPr/>
          <p:nvPr/>
        </p:nvSpPr>
        <p:spPr>
          <a:xfrm rot="15300000" flipH="1">
            <a:off x="2503262" y="2000975"/>
            <a:ext cx="942109" cy="942109"/>
          </a:xfrm>
          <a:prstGeom prst="arc">
            <a:avLst>
              <a:gd name="adj1" fmla="val 21488990"/>
              <a:gd name="adj2" fmla="val 2305437"/>
            </a:avLst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highlight>
                <a:srgbClr val="E95331"/>
              </a:highlight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21B3CFA-BBFD-BA10-A4DF-FD4D24E897F4}"/>
              </a:ext>
            </a:extLst>
          </p:cNvPr>
          <p:cNvSpPr txBox="1"/>
          <p:nvPr/>
        </p:nvSpPr>
        <p:spPr>
          <a:xfrm>
            <a:off x="3328987" y="2372803"/>
            <a:ext cx="1464686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lang="pt-BR" sz="2400" dirty="0">
              <a:solidFill>
                <a:schemeClr val="bg1"/>
              </a:solidFill>
              <a:highlight>
                <a:srgbClr val="E95331"/>
              </a:highlight>
            </a:endParaRPr>
          </a:p>
        </p:txBody>
      </p:sp>
      <p:sp>
        <p:nvSpPr>
          <p:cNvPr id="43" name="Arco 42">
            <a:extLst>
              <a:ext uri="{FF2B5EF4-FFF2-40B4-BE49-F238E27FC236}">
                <a16:creationId xmlns:a16="http://schemas.microsoft.com/office/drawing/2014/main" id="{2AB5ADCB-D1F4-76D1-D5F1-FC33E518CCA2}"/>
              </a:ext>
            </a:extLst>
          </p:cNvPr>
          <p:cNvSpPr/>
          <p:nvPr/>
        </p:nvSpPr>
        <p:spPr>
          <a:xfrm rot="15300000" flipH="1">
            <a:off x="3701401" y="2909305"/>
            <a:ext cx="942109" cy="942109"/>
          </a:xfrm>
          <a:prstGeom prst="arc">
            <a:avLst>
              <a:gd name="adj1" fmla="val 21488990"/>
              <a:gd name="adj2" fmla="val 2305437"/>
            </a:avLst>
          </a:prstGeom>
          <a:ln>
            <a:solidFill>
              <a:srgbClr val="E95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highlight>
                <a:srgbClr val="E95331"/>
              </a:highlight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BE5D0D5-2037-4C86-0066-809C17216528}"/>
              </a:ext>
            </a:extLst>
          </p:cNvPr>
          <p:cNvSpPr txBox="1"/>
          <p:nvPr/>
        </p:nvSpPr>
        <p:spPr>
          <a:xfrm>
            <a:off x="4422187" y="3393946"/>
            <a:ext cx="1464686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bg1"/>
                </a:solidFill>
                <a:highlight>
                  <a:srgbClr val="E95331"/>
                </a:highlight>
                <a:latin typeface="Calibri"/>
                <a:ea typeface="Calibri"/>
                <a:cs typeface="Calibri"/>
                <a:sym typeface="Calibri"/>
              </a:rPr>
              <a:t>Equador</a:t>
            </a:r>
            <a:endParaRPr lang="pt-BR" sz="2400" dirty="0">
              <a:solidFill>
                <a:schemeClr val="bg1"/>
              </a:solidFill>
              <a:highlight>
                <a:srgbClr val="E95331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9206740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30" grpId="0"/>
      <p:bldP spid="31" grpId="0" animBg="1"/>
      <p:bldP spid="32" grpId="0"/>
      <p:bldP spid="39" grpId="0" animBg="1"/>
      <p:bldP spid="40" grpId="0"/>
      <p:bldP spid="43" grpId="0" animBg="1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EC2596-D562-1B75-AC54-A62A298AA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1/2​ Exemplo:Agrupar 15">
            <a:extLst>
              <a:ext uri="{FF2B5EF4-FFF2-40B4-BE49-F238E27FC236}">
                <a16:creationId xmlns:a16="http://schemas.microsoft.com/office/drawing/2014/main" id="{41FBBD54-E77F-80DA-E59D-43B43AF36288}"/>
              </a:ext>
            </a:extLst>
          </p:cNvPr>
          <p:cNvGrpSpPr/>
          <p:nvPr/>
        </p:nvGrpSpPr>
        <p:grpSpPr>
          <a:xfrm>
            <a:off x="333375" y="328612"/>
            <a:ext cx="11525250" cy="6200775"/>
            <a:chOff x="333375" y="352425"/>
            <a:chExt cx="11525250" cy="620077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D970D06-1F59-7514-CD6E-6A408C52BA54}"/>
                </a:ext>
              </a:extLst>
            </p:cNvPr>
            <p:cNvSpPr/>
            <p:nvPr/>
          </p:nvSpPr>
          <p:spPr>
            <a:xfrm>
              <a:off x="333375" y="352425"/>
              <a:ext cx="11525250" cy="6200775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250D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07AAFC-118B-1EFE-4FDF-232A153061DC}"/>
                </a:ext>
              </a:extLst>
            </p:cNvPr>
            <p:cNvSpPr/>
            <p:nvPr/>
          </p:nvSpPr>
          <p:spPr>
            <a:xfrm>
              <a:off x="333375" y="352425"/>
              <a:ext cx="11525250" cy="376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572A886-E352-0134-75BC-B3579DF56F15}"/>
                </a:ext>
              </a:extLst>
            </p:cNvPr>
            <p:cNvSpPr/>
            <p:nvPr/>
          </p:nvSpPr>
          <p:spPr>
            <a:xfrm>
              <a:off x="10912121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0BBD3A1-36E9-CC3C-D035-EDFD015370BC}"/>
                </a:ext>
              </a:extLst>
            </p:cNvPr>
            <p:cNvSpPr/>
            <p:nvPr/>
          </p:nvSpPr>
          <p:spPr>
            <a:xfrm>
              <a:off x="11201969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8886D29-D19D-9A97-BF2B-2AA01CB45605}"/>
                </a:ext>
              </a:extLst>
            </p:cNvPr>
            <p:cNvSpPr/>
            <p:nvPr/>
          </p:nvSpPr>
          <p:spPr>
            <a:xfrm>
              <a:off x="11491817" y="439708"/>
              <a:ext cx="226032" cy="202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759C55A-00BE-689D-4284-2F93440B1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2577" y="458641"/>
              <a:ext cx="164511" cy="164511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868B376-92E7-2C12-14F9-D9A550BE2CE0}"/>
                </a:ext>
              </a:extLst>
            </p:cNvPr>
            <p:cNvSpPr/>
            <p:nvPr/>
          </p:nvSpPr>
          <p:spPr>
            <a:xfrm>
              <a:off x="11247813" y="475547"/>
              <a:ext cx="134343" cy="1343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C391360-9E60-59A1-1A81-4539F5985F4D}"/>
                </a:ext>
              </a:extLst>
            </p:cNvPr>
            <p:cNvSpPr/>
            <p:nvPr/>
          </p:nvSpPr>
          <p:spPr>
            <a:xfrm>
              <a:off x="10955227" y="518036"/>
              <a:ext cx="134343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343679-9790-B59B-2775-7D7A6806EC87}"/>
              </a:ext>
            </a:extLst>
          </p:cNvPr>
          <p:cNvSpPr txBox="1"/>
          <p:nvPr/>
        </p:nvSpPr>
        <p:spPr>
          <a:xfrm>
            <a:off x="748016" y="3429000"/>
            <a:ext cx="4516711" cy="86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a relação entre a coordenada geográfica e o GPS?</a:t>
            </a:r>
            <a:endParaRPr lang="pt-BR" sz="2400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3551326-B6EA-95BE-09DB-3EE2B82BE0D9}"/>
              </a:ext>
            </a:extLst>
          </p:cNvPr>
          <p:cNvSpPr/>
          <p:nvPr/>
        </p:nvSpPr>
        <p:spPr>
          <a:xfrm>
            <a:off x="748016" y="2446657"/>
            <a:ext cx="4153819" cy="653731"/>
          </a:xfrm>
          <a:prstGeom prst="roundRect">
            <a:avLst/>
          </a:prstGeom>
          <a:solidFill>
            <a:srgbClr val="FF595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Latitude e Longitude</a:t>
            </a:r>
          </a:p>
        </p:txBody>
      </p:sp>
      <p:pic>
        <p:nvPicPr>
          <p:cNvPr id="17" name="Imagem 16" descr="Livro com capa de disco de vinil&#10;&#10;O conteúdo gerado por IA pode estar incorreto.">
            <a:extLst>
              <a:ext uri="{FF2B5EF4-FFF2-40B4-BE49-F238E27FC236}">
                <a16:creationId xmlns:a16="http://schemas.microsoft.com/office/drawing/2014/main" id="{0B8093CF-B406-8717-2776-832DEC78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946" y="1378717"/>
            <a:ext cx="3312543" cy="49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1632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567</Words>
  <Application>Microsoft Office PowerPoint</Application>
  <PresentationFormat>Widescreen</PresentationFormat>
  <Paragraphs>55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Joao Helio mulato da silva</cp:lastModifiedBy>
  <cp:revision>5</cp:revision>
  <dcterms:created xsi:type="dcterms:W3CDTF">2025-10-20T11:44:31Z</dcterms:created>
  <dcterms:modified xsi:type="dcterms:W3CDTF">2026-03-03T22:56:26Z</dcterms:modified>
</cp:coreProperties>
</file>