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06" r:id="rId1"/>
    <p:sldMasterId id="2147483694" r:id="rId2"/>
    <p:sldMasterId id="2147483718" r:id="rId3"/>
  </p:sldMasterIdLst>
  <p:notesMasterIdLst>
    <p:notesMasterId r:id="rId37"/>
  </p:notesMasterIdLst>
  <p:sldIdLst>
    <p:sldId id="396" r:id="rId4"/>
    <p:sldId id="371" r:id="rId5"/>
    <p:sldId id="263" r:id="rId6"/>
    <p:sldId id="372" r:id="rId7"/>
    <p:sldId id="374" r:id="rId8"/>
    <p:sldId id="375" r:id="rId9"/>
    <p:sldId id="376" r:id="rId10"/>
    <p:sldId id="377" r:id="rId11"/>
    <p:sldId id="379" r:id="rId12"/>
    <p:sldId id="380" r:id="rId13"/>
    <p:sldId id="389" r:id="rId14"/>
    <p:sldId id="381" r:id="rId15"/>
    <p:sldId id="384" r:id="rId16"/>
    <p:sldId id="398" r:id="rId17"/>
    <p:sldId id="399" r:id="rId18"/>
    <p:sldId id="401" r:id="rId19"/>
    <p:sldId id="403" r:id="rId20"/>
    <p:sldId id="404" r:id="rId21"/>
    <p:sldId id="264" r:id="rId22"/>
    <p:sldId id="405" r:id="rId23"/>
    <p:sldId id="407" r:id="rId24"/>
    <p:sldId id="408" r:id="rId25"/>
    <p:sldId id="411" r:id="rId26"/>
    <p:sldId id="412" r:id="rId27"/>
    <p:sldId id="414" r:id="rId28"/>
    <p:sldId id="416" r:id="rId29"/>
    <p:sldId id="418" r:id="rId30"/>
    <p:sldId id="419" r:id="rId31"/>
    <p:sldId id="420" r:id="rId32"/>
    <p:sldId id="421" r:id="rId33"/>
    <p:sldId id="424" r:id="rId34"/>
    <p:sldId id="427" r:id="rId35"/>
    <p:sldId id="432" r:id="rId36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169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86" y="82"/>
      </p:cViewPr>
      <p:guideLst>
        <p:guide orient="horz" pos="2160"/>
        <p:guide pos="3863"/>
        <p:guide orient="horz" pos="162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Gilvan de Oliveira" userId="a8b573ad3aeabfa5" providerId="LiveId" clId="{7AA2071B-434B-403F-8269-48855FED4650}"/>
    <pc:docChg chg="delSld">
      <pc:chgData name="Francisco Gilvan de Oliveira" userId="a8b573ad3aeabfa5" providerId="LiveId" clId="{7AA2071B-434B-403F-8269-48855FED4650}" dt="2021-08-21T13:44:10.399" v="4" actId="47"/>
      <pc:docMkLst>
        <pc:docMk/>
      </pc:docMkLst>
      <pc:sldChg chg="del">
        <pc:chgData name="Francisco Gilvan de Oliveira" userId="a8b573ad3aeabfa5" providerId="LiveId" clId="{7AA2071B-434B-403F-8269-48855FED4650}" dt="2021-08-21T13:44:07.300" v="1" actId="47"/>
        <pc:sldMkLst>
          <pc:docMk/>
          <pc:sldMk cId="3316708226" sldId="257"/>
        </pc:sldMkLst>
      </pc:sldChg>
      <pc:sldChg chg="del">
        <pc:chgData name="Francisco Gilvan de Oliveira" userId="a8b573ad3aeabfa5" providerId="LiveId" clId="{7AA2071B-434B-403F-8269-48855FED4650}" dt="2021-08-21T13:44:06.928" v="0" actId="47"/>
        <pc:sldMkLst>
          <pc:docMk/>
          <pc:sldMk cId="1641886394" sldId="337"/>
        </pc:sldMkLst>
      </pc:sldChg>
      <pc:sldChg chg="del">
        <pc:chgData name="Francisco Gilvan de Oliveira" userId="a8b573ad3aeabfa5" providerId="LiveId" clId="{7AA2071B-434B-403F-8269-48855FED4650}" dt="2021-08-21T13:44:10.399" v="4" actId="47"/>
        <pc:sldMkLst>
          <pc:docMk/>
          <pc:sldMk cId="2591236990" sldId="339"/>
        </pc:sldMkLst>
      </pc:sldChg>
      <pc:sldChg chg="del">
        <pc:chgData name="Francisco Gilvan de Oliveira" userId="a8b573ad3aeabfa5" providerId="LiveId" clId="{7AA2071B-434B-403F-8269-48855FED4650}" dt="2021-08-21T13:44:10.201" v="3" actId="47"/>
        <pc:sldMkLst>
          <pc:docMk/>
          <pc:sldMk cId="38382803" sldId="391"/>
        </pc:sldMkLst>
      </pc:sldChg>
      <pc:sldChg chg="del">
        <pc:chgData name="Francisco Gilvan de Oliveira" userId="a8b573ad3aeabfa5" providerId="LiveId" clId="{7AA2071B-434B-403F-8269-48855FED4650}" dt="2021-08-21T13:44:10.013" v="2" actId="47"/>
        <pc:sldMkLst>
          <pc:docMk/>
          <pc:sldMk cId="3942635194" sldId="392"/>
        </pc:sldMkLst>
      </pc:sldChg>
      <pc:sldMasterChg chg="delSldLayout">
        <pc:chgData name="Francisco Gilvan de Oliveira" userId="a8b573ad3aeabfa5" providerId="LiveId" clId="{7AA2071B-434B-403F-8269-48855FED4650}" dt="2021-08-21T13:44:10.013" v="2" actId="47"/>
        <pc:sldMasterMkLst>
          <pc:docMk/>
          <pc:sldMasterMk cId="3579044490" sldId="2147483682"/>
        </pc:sldMasterMkLst>
        <pc:sldLayoutChg chg="del">
          <pc:chgData name="Francisco Gilvan de Oliveira" userId="a8b573ad3aeabfa5" providerId="LiveId" clId="{7AA2071B-434B-403F-8269-48855FED4650}" dt="2021-08-21T13:44:10.013" v="2" actId="47"/>
          <pc:sldLayoutMkLst>
            <pc:docMk/>
            <pc:sldMasterMk cId="3579044490" sldId="2147483682"/>
            <pc:sldLayoutMk cId="4238574855" sldId="214748371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CDCDB-2619-49C1-8DE6-EBF9A6D9D54A}" type="datetimeFigureOut">
              <a:rPr lang="pt-BR" smtClean="0"/>
              <a:t>20/02/2024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77B3A-9406-48A1-A3B4-B99139FA06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7688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Professor, reforce com seus alunos de que a adição entre duas matrizes só é possível se o número de linhas da primeira é igual ao número de linhas da segunda e o número de colunas da primeira é igual ao número de colunas da segunda. Se possível, faça um exemplo no quadro.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10FFE-58A9-8E44-BD43-E240704C8A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81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Professor, se possível, dê exemplos dessas matrizes no quadro.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10FFE-58A9-8E44-BD43-E240704C8A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77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7691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0047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0379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9431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5653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704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8405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5412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294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7057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12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3902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2030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242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8542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2626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0505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1548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0129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1681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973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524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6148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1097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5082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3643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14862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1904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4852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en-US" dirty="0"/>
          </a:p>
        </p:txBody>
      </p:sp>
      <p:sp>
        <p:nvSpPr>
          <p:cNvPr id="18" name="Google Shape;18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2519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en-US" dirty="0"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585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4" name="Google Shape;44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5" name="Google Shape;45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en-US" dirty="0"/>
          </a:p>
        </p:txBody>
      </p:sp>
      <p:sp>
        <p:nvSpPr>
          <p:cNvPr id="46" name="Google Shape;46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4343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0" name="Google Shape;50;p29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1" name="Google Shape;51;p2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2" name="Google Shape;52;p2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3" name="Google Shape;53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4" name="Google Shape;54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en-US" dirty="0"/>
          </a:p>
        </p:txBody>
      </p:sp>
      <p:sp>
        <p:nvSpPr>
          <p:cNvPr id="55" name="Google Shape;55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316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en-US" dirty="0"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5978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4" name="Google Shape;64;p3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en-US" dirty="0"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9979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70" name="Google Shape;70;p3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pt-BR"/>
              <a:t>Clique no ícone para adicionar uma imagem</a:t>
            </a:r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2" name="Google Shape;72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en-US" dirty="0"/>
          </a:p>
        </p:txBody>
      </p:sp>
      <p:sp>
        <p:nvSpPr>
          <p:cNvPr id="74" name="Google Shape;74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3856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8" name="Google Shape;78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en-US" dirty="0"/>
          </a:p>
        </p:txBody>
      </p:sp>
      <p:sp>
        <p:nvSpPr>
          <p:cNvPr id="80" name="Google Shape;80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3544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Título e texto verticai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4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4" name="Google Shape;84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5" name="Google Shape;85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en-US" dirty="0"/>
          </a:p>
        </p:txBody>
      </p:sp>
      <p:sp>
        <p:nvSpPr>
          <p:cNvPr id="86" name="Google Shape;86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1160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57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>
  <p:cSld name="1_Título e conteúd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42225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Texto 12"/>
          <p:cNvSpPr>
            <a:spLocks noGrp="1"/>
          </p:cNvSpPr>
          <p:nvPr>
            <p:ph type="body" sz="quarter" idx="23" hasCustomPrompt="1"/>
          </p:nvPr>
        </p:nvSpPr>
        <p:spPr>
          <a:xfrm>
            <a:off x="407780" y="1188720"/>
            <a:ext cx="5675520" cy="34971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350" b="1" i="0" baseline="0">
                <a:solidFill>
                  <a:srgbClr val="AE1B3E"/>
                </a:solidFill>
                <a:latin typeface="Calibri"/>
                <a:ea typeface="Helvetica Light" charset="0"/>
                <a:cs typeface="Calibri"/>
              </a:defRPr>
            </a:lvl1pPr>
            <a:lvl2pPr marL="0" indent="0">
              <a:buNone/>
              <a:defRPr sz="1350" b="0" i="0">
                <a:latin typeface="Calibri"/>
                <a:ea typeface="Helvetica Light" charset="0"/>
                <a:cs typeface="Calibri"/>
              </a:defRPr>
            </a:lvl2pPr>
            <a:lvl3pPr marL="0" indent="0">
              <a:buNone/>
              <a:defRPr sz="1350" b="0" i="0">
                <a:latin typeface="Calibri"/>
                <a:ea typeface="Helvetica" charset="0"/>
                <a:cs typeface="Calibri"/>
              </a:defRPr>
            </a:lvl3pPr>
            <a:lvl4pPr marL="405000" indent="-214313">
              <a:buClr>
                <a:srgbClr val="AE1B3E"/>
              </a:buClr>
              <a:buFont typeface="LucidaGrande" charset="0"/>
              <a:buChar char="●"/>
              <a:defRPr sz="1350" b="0" i="0">
                <a:latin typeface="Calibri"/>
                <a:ea typeface="Helvetica Light" charset="0"/>
                <a:cs typeface="Calibri"/>
              </a:defRPr>
            </a:lvl4pPr>
            <a:lvl5pPr marL="405000" indent="0">
              <a:buNone/>
              <a:defRPr sz="1350" b="0" i="0">
                <a:latin typeface="Calibri"/>
                <a:ea typeface="Helvetica Light" charset="0"/>
                <a:cs typeface="Calibri"/>
              </a:defRPr>
            </a:lvl5pPr>
          </a:lstStyle>
          <a:p>
            <a:pPr lvl="0"/>
            <a:r>
              <a:rPr lang="en-US" dirty="0" err="1"/>
              <a:t>Primeiro</a:t>
            </a:r>
            <a:r>
              <a:rPr lang="en-US" dirty="0"/>
              <a:t> </a:t>
            </a:r>
            <a:r>
              <a:rPr lang="en-US" dirty="0" err="1"/>
              <a:t>nível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nível</a:t>
            </a:r>
            <a:endParaRPr lang="en-US" dirty="0"/>
          </a:p>
          <a:p>
            <a:pPr lvl="2"/>
            <a:r>
              <a:rPr lang="en-US" dirty="0" err="1"/>
              <a:t>Terceiro</a:t>
            </a:r>
            <a:r>
              <a:rPr lang="en-US" dirty="0"/>
              <a:t> </a:t>
            </a:r>
            <a:r>
              <a:rPr lang="en-US" dirty="0" err="1"/>
              <a:t>nível</a:t>
            </a:r>
            <a:r>
              <a:rPr lang="en-US" dirty="0"/>
              <a:t>:</a:t>
            </a:r>
          </a:p>
          <a:p>
            <a:pPr lvl="3"/>
            <a:r>
              <a:rPr lang="en-US" dirty="0"/>
              <a:t>Quarto </a:t>
            </a:r>
            <a:r>
              <a:rPr lang="en-US" dirty="0" err="1"/>
              <a:t>nível</a:t>
            </a:r>
            <a:endParaRPr lang="en-US" dirty="0"/>
          </a:p>
          <a:p>
            <a:pPr lvl="4"/>
            <a:r>
              <a:rPr lang="en-US" dirty="0" err="1"/>
              <a:t>Quinto</a:t>
            </a:r>
            <a:r>
              <a:rPr lang="en-US" dirty="0"/>
              <a:t> </a:t>
            </a:r>
            <a:r>
              <a:rPr lang="en-US" dirty="0" err="1"/>
              <a:t>nível</a:t>
            </a:r>
            <a:endParaRPr lang="pt-BR" dirty="0"/>
          </a:p>
        </p:txBody>
      </p:sp>
      <p:sp>
        <p:nvSpPr>
          <p:cNvPr id="19" name="Espaço Reservado para Imagem 2"/>
          <p:cNvSpPr>
            <a:spLocks noGrp="1"/>
          </p:cNvSpPr>
          <p:nvPr>
            <p:ph type="pic" idx="13" hasCustomPrompt="1"/>
          </p:nvPr>
        </p:nvSpPr>
        <p:spPr>
          <a:xfrm>
            <a:off x="6083301" y="1188721"/>
            <a:ext cx="2791985" cy="29514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Calibri"/>
                <a:cs typeface="Calibri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dirty="0"/>
              <a:t>Grafismo </a:t>
            </a:r>
            <a:r>
              <a:rPr lang="pt-BR" dirty="0" err="1"/>
              <a:t>icone</a:t>
            </a:r>
            <a:r>
              <a:rPr lang="pt-BR" dirty="0"/>
              <a:t> ou </a:t>
            </a:r>
            <a:r>
              <a:rPr lang="pt-BR" dirty="0" err="1"/>
              <a:t>s</a:t>
            </a:r>
            <a:r>
              <a:rPr lang="en-US" dirty="0" err="1"/>
              <a:t>ímbolo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558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Texto 12"/>
          <p:cNvSpPr>
            <a:spLocks noGrp="1"/>
          </p:cNvSpPr>
          <p:nvPr>
            <p:ph type="body" sz="quarter" idx="23" hasCustomPrompt="1"/>
          </p:nvPr>
        </p:nvSpPr>
        <p:spPr>
          <a:xfrm>
            <a:off x="407780" y="1188720"/>
            <a:ext cx="5675520" cy="34971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350" b="1" i="0" baseline="0">
                <a:solidFill>
                  <a:srgbClr val="AE1B3E"/>
                </a:solidFill>
                <a:latin typeface="Calibri"/>
                <a:ea typeface="Helvetica Light" charset="0"/>
                <a:cs typeface="Calibri"/>
              </a:defRPr>
            </a:lvl1pPr>
            <a:lvl2pPr marL="0" indent="0">
              <a:buNone/>
              <a:defRPr sz="1350" b="0" i="0">
                <a:latin typeface="Calibri"/>
                <a:ea typeface="Helvetica Light" charset="0"/>
                <a:cs typeface="Calibri"/>
              </a:defRPr>
            </a:lvl2pPr>
            <a:lvl3pPr marL="0" indent="0">
              <a:buNone/>
              <a:defRPr sz="1350" b="0" i="0">
                <a:latin typeface="Calibri"/>
                <a:ea typeface="Helvetica" charset="0"/>
                <a:cs typeface="Calibri"/>
              </a:defRPr>
            </a:lvl3pPr>
            <a:lvl4pPr marL="405000" indent="-214313">
              <a:buClr>
                <a:srgbClr val="AE1B3E"/>
              </a:buClr>
              <a:buFont typeface="LucidaGrande" charset="0"/>
              <a:buChar char="●"/>
              <a:defRPr sz="1350" b="0" i="0">
                <a:latin typeface="Calibri"/>
                <a:ea typeface="Helvetica Light" charset="0"/>
                <a:cs typeface="Calibri"/>
              </a:defRPr>
            </a:lvl4pPr>
            <a:lvl5pPr marL="405000" indent="0">
              <a:buNone/>
              <a:defRPr sz="1350" b="0" i="0">
                <a:latin typeface="Calibri"/>
                <a:ea typeface="Helvetica Light" charset="0"/>
                <a:cs typeface="Calibri"/>
              </a:defRPr>
            </a:lvl5pPr>
          </a:lstStyle>
          <a:p>
            <a:pPr lvl="0"/>
            <a:r>
              <a:rPr lang="en-US" dirty="0" err="1"/>
              <a:t>Primeiro</a:t>
            </a:r>
            <a:r>
              <a:rPr lang="en-US" dirty="0"/>
              <a:t> </a:t>
            </a:r>
            <a:r>
              <a:rPr lang="en-US" dirty="0" err="1"/>
              <a:t>nível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nível</a:t>
            </a:r>
            <a:endParaRPr lang="en-US" dirty="0"/>
          </a:p>
          <a:p>
            <a:pPr lvl="2"/>
            <a:r>
              <a:rPr lang="en-US" dirty="0" err="1"/>
              <a:t>Terceiro</a:t>
            </a:r>
            <a:r>
              <a:rPr lang="en-US" dirty="0"/>
              <a:t> </a:t>
            </a:r>
            <a:r>
              <a:rPr lang="en-US" dirty="0" err="1"/>
              <a:t>nível</a:t>
            </a:r>
            <a:r>
              <a:rPr lang="en-US" dirty="0"/>
              <a:t>:</a:t>
            </a:r>
          </a:p>
          <a:p>
            <a:pPr lvl="3"/>
            <a:r>
              <a:rPr lang="en-US" dirty="0"/>
              <a:t>Quarto </a:t>
            </a:r>
            <a:r>
              <a:rPr lang="en-US" dirty="0" err="1"/>
              <a:t>nível</a:t>
            </a:r>
            <a:endParaRPr lang="en-US" dirty="0"/>
          </a:p>
          <a:p>
            <a:pPr lvl="4"/>
            <a:r>
              <a:rPr lang="en-US" dirty="0" err="1"/>
              <a:t>Quinto</a:t>
            </a:r>
            <a:r>
              <a:rPr lang="en-US" dirty="0"/>
              <a:t> </a:t>
            </a:r>
            <a:r>
              <a:rPr lang="en-US" dirty="0" err="1"/>
              <a:t>nível</a:t>
            </a:r>
            <a:endParaRPr lang="pt-BR" dirty="0"/>
          </a:p>
        </p:txBody>
      </p:sp>
      <p:sp>
        <p:nvSpPr>
          <p:cNvPr id="19" name="Espaço Reservado para Imagem 2"/>
          <p:cNvSpPr>
            <a:spLocks noGrp="1"/>
          </p:cNvSpPr>
          <p:nvPr>
            <p:ph type="pic" idx="13" hasCustomPrompt="1"/>
          </p:nvPr>
        </p:nvSpPr>
        <p:spPr>
          <a:xfrm>
            <a:off x="6083301" y="1188721"/>
            <a:ext cx="2791985" cy="29514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Calibri"/>
                <a:cs typeface="Calibri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dirty="0"/>
              <a:t>Grafismo </a:t>
            </a:r>
            <a:r>
              <a:rPr lang="pt-BR" dirty="0" err="1"/>
              <a:t>icone</a:t>
            </a:r>
            <a:r>
              <a:rPr lang="pt-BR" dirty="0"/>
              <a:t> ou </a:t>
            </a:r>
            <a:r>
              <a:rPr lang="pt-BR" dirty="0" err="1"/>
              <a:t>s</a:t>
            </a:r>
            <a:r>
              <a:rPr lang="en-US" dirty="0" err="1"/>
              <a:t>ímbolo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85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43430-0160-44C3-94D7-668E02EEEF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448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65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  <a:endParaRPr lang="en-US" dirty="0"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2167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684" r:id="rId10"/>
    <p:sldLayoutId id="2147483728" r:id="rId11"/>
    <p:sldLayoutId id="2147483729" r:id="rId12"/>
    <p:sldLayoutId id="2147483730" r:id="rId13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nAfAXgdM90" TargetMode="External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hyperlink" Target="https://matrixcalc.org/pt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60520" y="2213538"/>
            <a:ext cx="49264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Nunito" panose="00000500000000000000" pitchFamily="2" charset="0"/>
              </a:rPr>
              <a:t>MATRIZES </a:t>
            </a:r>
            <a:br>
              <a:rPr lang="pt-BR" sz="2800" b="1" dirty="0">
                <a:solidFill>
                  <a:schemeClr val="bg1"/>
                </a:solidFill>
                <a:latin typeface="Nunito" panose="00000500000000000000" pitchFamily="2" charset="0"/>
              </a:rPr>
            </a:br>
            <a:r>
              <a:rPr lang="pt-BR" sz="2800" b="1" dirty="0">
                <a:solidFill>
                  <a:schemeClr val="bg1"/>
                </a:solidFill>
                <a:latin typeface="Nunito" panose="00000500000000000000" pitchFamily="2" charset="0"/>
              </a:rPr>
              <a:t>ADIÇÃO E SUBTRAÇÃO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22548" y="4596822"/>
            <a:ext cx="907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  <a:latin typeface="Nunito" panose="00000500000000000000" pitchFamily="2" charset="0"/>
              </a:rPr>
              <a:t>AULA 05</a:t>
            </a:r>
          </a:p>
        </p:txBody>
      </p:sp>
    </p:spTree>
    <p:extLst>
      <p:ext uri="{BB962C8B-B14F-4D97-AF65-F5344CB8AC3E}">
        <p14:creationId xmlns:p14="http://schemas.microsoft.com/office/powerpoint/2010/main" val="1244823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51;p3"/>
          <p:cNvSpPr txBox="1"/>
          <p:nvPr/>
        </p:nvSpPr>
        <p:spPr>
          <a:xfrm>
            <a:off x="1705720" y="1261034"/>
            <a:ext cx="600140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Você já sabe adicionar com os números reais.</a:t>
            </a:r>
            <a:endParaRPr sz="1800" dirty="0">
              <a:latin typeface="Nunito" panose="00000500000000000000" pitchFamily="2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Mas como adicionamos matrizes?</a:t>
            </a:r>
            <a:endParaRPr sz="1800" dirty="0">
              <a:latin typeface="Nunito" panose="00000500000000000000" pitchFamily="2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i="0" u="none" strike="noStrike" cap="none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VAMOS PENSAR...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2745C272-9A08-490D-97DB-0AED7587A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23849" y="1798543"/>
            <a:ext cx="3766297" cy="376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40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407780" y="401168"/>
            <a:ext cx="6784756" cy="268928"/>
          </a:xfrm>
        </p:spPr>
        <p:txBody>
          <a:bodyPr>
            <a:noAutofit/>
          </a:bodyPr>
          <a:lstStyle/>
          <a:p>
            <a:r>
              <a:rPr lang="pt-BR" sz="2400" cap="none" dirty="0">
                <a:ea typeface="Arial"/>
                <a:sym typeface="Arial"/>
              </a:rPr>
              <a:t>CAPÍTULO  4 – MATRIZES E DETERMINANTES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23"/>
              </p:nvPr>
            </p:nvSpPr>
            <p:spPr>
              <a:xfrm>
                <a:off x="407780" y="1117470"/>
                <a:ext cx="8336959" cy="2700026"/>
              </a:xfrm>
            </p:spPr>
            <p:txBody>
              <a:bodyPr/>
              <a:lstStyle/>
              <a:p>
                <a:pPr lvl="0" algn="ctr">
                  <a:lnSpc>
                    <a:spcPct val="120000"/>
                  </a:lnSpc>
                </a:pPr>
                <a:r>
                  <a:rPr lang="pt-BR" dirty="0">
                    <a:ea typeface="Arial"/>
                    <a:sym typeface="Arial"/>
                  </a:rPr>
                  <a:t>Igualdade entre matrizes</a:t>
                </a:r>
                <a:endParaRPr lang="pt-BR" b="0" dirty="0">
                  <a:solidFill>
                    <a:srgbClr val="000000"/>
                  </a:solidFill>
                  <a:ea typeface="Arial"/>
                  <a:sym typeface="Arial"/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Duas matrizes, </a:t>
                </a:r>
                <a:r>
                  <a:rPr lang="pt-BR" b="0" i="1" dirty="0">
                    <a:solidFill>
                      <a:srgbClr val="000000"/>
                    </a:solidFill>
                    <a:ea typeface="Arial"/>
                    <a:sym typeface="Arial"/>
                  </a:rPr>
                  <a:t>A 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e</a:t>
                </a:r>
                <a:r>
                  <a:rPr lang="pt-BR" b="0" i="1" dirty="0">
                    <a:solidFill>
                      <a:srgbClr val="000000"/>
                    </a:solidFill>
                    <a:ea typeface="Arial"/>
                    <a:sym typeface="Arial"/>
                  </a:rPr>
                  <a:t> B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, são iguais se, e somente se, têm o mesmo tipo e seus elementos correspondentes são iguais</a:t>
                </a:r>
                <a:endParaRPr lang="en-US" dirty="0"/>
              </a:p>
              <a:p>
                <a:pPr lvl="0">
                  <a:lnSpc>
                    <a:spcPct val="120000"/>
                  </a:lnSpc>
                </a:pP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As matrizes   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pt-B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3</m:t>
                          </m:r>
                        </m:e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1</m:t>
                          </m:r>
                        </m:e>
                      </m:mr>
                      <m:mr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5</m:t>
                          </m:r>
                        </m:e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6</m:t>
                          </m:r>
                        </m:e>
                      </m:mr>
                    </m:m>
                  </m:oMath>
                </a14:m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     e    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pt-B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6</m:t>
                          </m:r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 :2</m:t>
                          </m:r>
                        </m:e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2−1</m:t>
                          </m:r>
                        </m:e>
                      </m:mr>
                      <m:mr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5 . 1</m:t>
                          </m:r>
                        </m:e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4+2</m:t>
                          </m:r>
                        </m:e>
                      </m:mr>
                    </m:m>
                  </m:oMath>
                </a14:m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     são iguais, pois ambas são do mesmo tipo (quadradas de ordem 2) e 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possuem os elementos correspondentes iguais. </a:t>
                </a:r>
              </a:p>
              <a:p>
                <a:pPr lvl="0" algn="ctr">
                  <a:lnSpc>
                    <a:spcPct val="120000"/>
                  </a:lnSpc>
                </a:pPr>
                <a:r>
                  <a:rPr lang="pt-BR" dirty="0">
                    <a:ea typeface="Arial"/>
                    <a:sym typeface="Arial"/>
                  </a:rPr>
                  <a:t>Adição de matrizes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Dadas duas matrizes, </a:t>
                </a:r>
                <a:r>
                  <a:rPr lang="pt-BR" b="0" i="1" dirty="0">
                    <a:solidFill>
                      <a:srgbClr val="000000"/>
                    </a:solidFill>
                    <a:ea typeface="Arial"/>
                    <a:sym typeface="Arial"/>
                  </a:rPr>
                  <a:t>A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 e </a:t>
                </a:r>
                <a:r>
                  <a:rPr lang="pt-BR" b="0" i="1" dirty="0" err="1">
                    <a:solidFill>
                      <a:srgbClr val="000000"/>
                    </a:solidFill>
                    <a:ea typeface="Arial"/>
                    <a:sym typeface="Arial"/>
                  </a:rPr>
                  <a:t>B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, do mesmo tipo, </a:t>
                </a:r>
                <a:r>
                  <a:rPr lang="pt-BR" b="0" i="1" dirty="0">
                    <a:solidFill>
                      <a:srgbClr val="000000"/>
                    </a:solidFill>
                    <a:ea typeface="Arial"/>
                    <a:sym typeface="Arial"/>
                  </a:rPr>
                  <a:t>m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 × </a:t>
                </a:r>
                <a:r>
                  <a:rPr lang="pt-BR" b="0" i="1" dirty="0" err="1">
                    <a:solidFill>
                      <a:srgbClr val="000000"/>
                    </a:solidFill>
                    <a:ea typeface="Arial"/>
                    <a:sym typeface="Arial"/>
                  </a:rPr>
                  <a:t>n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, denomina-se soma da matriz </a:t>
                </a:r>
                <a:r>
                  <a:rPr lang="pt-BR" b="0" i="1" dirty="0">
                    <a:solidFill>
                      <a:srgbClr val="000000"/>
                    </a:solidFill>
                    <a:ea typeface="Arial"/>
                    <a:sym typeface="Arial"/>
                  </a:rPr>
                  <a:t>A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 com a matriz </a:t>
                </a:r>
                <a:r>
                  <a:rPr lang="pt-BR" b="0" i="1" dirty="0" err="1">
                    <a:solidFill>
                      <a:srgbClr val="000000"/>
                    </a:solidFill>
                    <a:ea typeface="Arial"/>
                    <a:sym typeface="Arial"/>
                  </a:rPr>
                  <a:t>B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, que representamos por </a:t>
                </a:r>
                <a:r>
                  <a:rPr lang="pt-BR" b="0" i="1" dirty="0">
                    <a:solidFill>
                      <a:srgbClr val="000000"/>
                    </a:solidFill>
                    <a:ea typeface="Arial"/>
                    <a:sym typeface="Arial"/>
                  </a:rPr>
                  <a:t>A 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 + </a:t>
                </a:r>
                <a:r>
                  <a:rPr lang="pt-BR" b="0" i="1" dirty="0" err="1">
                    <a:solidFill>
                      <a:srgbClr val="000000"/>
                    </a:solidFill>
                    <a:ea typeface="Arial"/>
                    <a:sym typeface="Arial"/>
                  </a:rPr>
                  <a:t>B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, a matriz </a:t>
                </a:r>
                <a:r>
                  <a:rPr lang="pt-BR" b="0" i="1" dirty="0">
                    <a:solidFill>
                      <a:srgbClr val="000000"/>
                    </a:solidFill>
                    <a:ea typeface="Arial"/>
                    <a:sym typeface="Arial"/>
                  </a:rPr>
                  <a:t>C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 do tipo </a:t>
                </a:r>
                <a:r>
                  <a:rPr lang="pt-BR" b="0" i="1" dirty="0">
                    <a:solidFill>
                      <a:srgbClr val="000000"/>
                    </a:solidFill>
                    <a:ea typeface="Arial"/>
                    <a:sym typeface="Arial"/>
                  </a:rPr>
                  <a:t>m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 × </a:t>
                </a:r>
                <a:r>
                  <a:rPr lang="pt-BR" b="0" i="1" dirty="0" err="1">
                    <a:solidFill>
                      <a:srgbClr val="000000"/>
                    </a:solidFill>
                    <a:ea typeface="Arial"/>
                    <a:sym typeface="Arial"/>
                  </a:rPr>
                  <a:t>n</a:t>
                </a:r>
                <a:r>
                  <a:rPr lang="pt-BR" b="0" i="1" dirty="0">
                    <a:solidFill>
                      <a:srgbClr val="000000"/>
                    </a:solidFill>
                    <a:ea typeface="Arial"/>
                    <a:sym typeface="Arial"/>
                  </a:rPr>
                  <a:t> 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na qual cada elemento é obtido adicionando-se os elementos correspondentes de </a:t>
                </a:r>
                <a:r>
                  <a:rPr lang="pt-BR" b="0" i="1" dirty="0">
                    <a:solidFill>
                      <a:srgbClr val="000000"/>
                    </a:solidFill>
                    <a:ea typeface="Arial"/>
                    <a:sym typeface="Arial"/>
                  </a:rPr>
                  <a:t>A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 e </a:t>
                </a:r>
                <a:r>
                  <a:rPr lang="pt-BR" b="0" i="1" dirty="0">
                    <a:solidFill>
                      <a:srgbClr val="000000"/>
                    </a:solidFill>
                    <a:ea typeface="Arial"/>
                    <a:sym typeface="Arial"/>
                  </a:rPr>
                  <a:t>B</a:t>
                </a:r>
                <a:r>
                  <a:rPr lang="pt-BR" b="0" dirty="0">
                    <a:solidFill>
                      <a:srgbClr val="000000"/>
                    </a:solidFill>
                    <a:ea typeface="Arial"/>
                    <a:sym typeface="Arial"/>
                  </a:rPr>
                  <a:t>.</a:t>
                </a:r>
              </a:p>
              <a:p>
                <a:pPr>
                  <a:lnSpc>
                    <a:spcPct val="120000"/>
                  </a:lnSpc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3"/>
              </p:nvPr>
            </p:nvSpPr>
            <p:spPr>
              <a:xfrm>
                <a:off x="407780" y="1117470"/>
                <a:ext cx="8336959" cy="2700026"/>
              </a:xfrm>
              <a:blipFill>
                <a:blip r:embed="rId3"/>
                <a:stretch>
                  <a:fillRect l="-439" b="-67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407780" y="670096"/>
            <a:ext cx="5243720" cy="212045"/>
          </a:xfrm>
          <a:ln>
            <a:noFill/>
          </a:ln>
        </p:spPr>
        <p:txBody>
          <a:bodyPr>
            <a:normAutofit fontScale="25000" lnSpcReduction="20000"/>
          </a:bodyPr>
          <a:lstStyle/>
          <a:p>
            <a:pPr lvl="0"/>
            <a:r>
              <a:rPr lang="pt-BR" cap="none" dirty="0">
                <a:ea typeface="Arial"/>
                <a:sym typeface="Arial"/>
              </a:rPr>
              <a:t>IGUALDADE  E ADIÇÃO DE MATRIZES</a:t>
            </a:r>
          </a:p>
        </p:txBody>
      </p:sp>
      <p:pic>
        <p:nvPicPr>
          <p:cNvPr id="10" name="Shape 149"/>
          <p:cNvPicPr preferRelativeResize="0"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474" y="3638145"/>
            <a:ext cx="4937550" cy="98146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olchete duplo 15"/>
          <p:cNvSpPr/>
          <p:nvPr/>
        </p:nvSpPr>
        <p:spPr>
          <a:xfrm>
            <a:off x="1309255" y="1852552"/>
            <a:ext cx="596735" cy="480950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sp>
        <p:nvSpPr>
          <p:cNvPr id="17" name="Colchete duplo 16"/>
          <p:cNvSpPr/>
          <p:nvPr/>
        </p:nvSpPr>
        <p:spPr>
          <a:xfrm>
            <a:off x="2207305" y="1859977"/>
            <a:ext cx="1093526" cy="480950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</p:spTree>
    <p:extLst>
      <p:ext uri="{BB962C8B-B14F-4D97-AF65-F5344CB8AC3E}">
        <p14:creationId xmlns:p14="http://schemas.microsoft.com/office/powerpoint/2010/main" val="4151967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57;p4"/>
          <p:cNvSpPr/>
          <p:nvPr/>
        </p:nvSpPr>
        <p:spPr>
          <a:xfrm>
            <a:off x="560054" y="1399072"/>
            <a:ext cx="788288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Acompanhe a seguinte situação:</a:t>
            </a:r>
            <a:r>
              <a:rPr lang="pt-BR" sz="1600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 o gerente de vendas de uma loja tem à sua disposição as tabelas de vendas mensais, em reais, dos seus três vendedores, por produto vendido.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Veja a tabela dos meses de janeiro e fevereiro:</a:t>
            </a: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64;p4"/>
          <p:cNvSpPr txBox="1"/>
          <p:nvPr/>
        </p:nvSpPr>
        <p:spPr>
          <a:xfrm>
            <a:off x="332509" y="640178"/>
            <a:ext cx="84166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4F286D"/>
              </a:buClr>
              <a:buSzPts val="4000"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ADIÇÃO MATRIZES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422173"/>
              </p:ext>
            </p:extLst>
          </p:nvPr>
        </p:nvGraphicFramePr>
        <p:xfrm>
          <a:off x="637628" y="3006254"/>
          <a:ext cx="3586146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5382">
                  <a:extLst>
                    <a:ext uri="{9D8B030D-6E8A-4147-A177-3AD203B41FA5}">
                      <a16:colId xmlns:a16="http://schemas.microsoft.com/office/drawing/2014/main" val="3285370846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3324375687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24928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VENDEDOR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GELADEIRAS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FOGÕES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5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Paulo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23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12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7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Germano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27 000,00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10 000,00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Rodolfo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19 000,00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15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769232"/>
                  </a:ext>
                </a:extLst>
              </a:tr>
            </a:tbl>
          </a:graphicData>
        </a:graphic>
      </p:graphicFrame>
      <p:sp>
        <p:nvSpPr>
          <p:cNvPr id="7" name="Google Shape;317;p11"/>
          <p:cNvSpPr txBox="1"/>
          <p:nvPr/>
        </p:nvSpPr>
        <p:spPr>
          <a:xfrm>
            <a:off x="637626" y="2702162"/>
            <a:ext cx="339371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800"/>
              <a:buFont typeface="Calibri"/>
              <a:buNone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Vendas em janeiro (R$)</a:t>
            </a:r>
            <a:endParaRPr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756278"/>
              </p:ext>
            </p:extLst>
          </p:nvPr>
        </p:nvGraphicFramePr>
        <p:xfrm>
          <a:off x="4731968" y="3006254"/>
          <a:ext cx="371097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6991">
                  <a:extLst>
                    <a:ext uri="{9D8B030D-6E8A-4147-A177-3AD203B41FA5}">
                      <a16:colId xmlns:a16="http://schemas.microsoft.com/office/drawing/2014/main" val="3285370846"/>
                    </a:ext>
                  </a:extLst>
                </a:gridCol>
                <a:gridCol w="1236991">
                  <a:extLst>
                    <a:ext uri="{9D8B030D-6E8A-4147-A177-3AD203B41FA5}">
                      <a16:colId xmlns:a16="http://schemas.microsoft.com/office/drawing/2014/main" val="3324375687"/>
                    </a:ext>
                  </a:extLst>
                </a:gridCol>
                <a:gridCol w="1236991">
                  <a:extLst>
                    <a:ext uri="{9D8B030D-6E8A-4147-A177-3AD203B41FA5}">
                      <a16:colId xmlns:a16="http://schemas.microsoft.com/office/drawing/2014/main" val="24928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VENDEDOR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GELADEIRAS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FOGÕES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5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Paulo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21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10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7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Germano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16 000,00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6 000,00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Rodolfo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9 000,00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769232"/>
                  </a:ext>
                </a:extLst>
              </a:tr>
            </a:tbl>
          </a:graphicData>
        </a:graphic>
      </p:graphicFrame>
      <p:sp>
        <p:nvSpPr>
          <p:cNvPr id="11" name="Google Shape;317;p11"/>
          <p:cNvSpPr txBox="1"/>
          <p:nvPr/>
        </p:nvSpPr>
        <p:spPr>
          <a:xfrm>
            <a:off x="4731965" y="2702162"/>
            <a:ext cx="320278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800"/>
              <a:buFont typeface="Calibri"/>
              <a:buNone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Vendas em fevereiro (R$)</a:t>
            </a:r>
            <a:endParaRPr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540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7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65;p5"/>
          <p:cNvSpPr/>
          <p:nvPr/>
        </p:nvSpPr>
        <p:spPr>
          <a:xfrm>
            <a:off x="667958" y="1396521"/>
            <a:ext cx="765229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O gerente precisava saber as vendas do 1º bimestre, em reais por produto vendido, dos seus três vendedores. Nesse caso, ele somou os dados das duas tabelas (janeiro e fevereiro), obtendo a tabela dos dados do bimestre:</a:t>
            </a: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64;p4"/>
          <p:cNvSpPr txBox="1"/>
          <p:nvPr/>
        </p:nvSpPr>
        <p:spPr>
          <a:xfrm>
            <a:off x="332509" y="640178"/>
            <a:ext cx="84166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4F286D"/>
              </a:buClr>
              <a:buSzPts val="4000"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ADIÇÃO MATRIZES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81195"/>
              </p:ext>
            </p:extLst>
          </p:nvPr>
        </p:nvGraphicFramePr>
        <p:xfrm>
          <a:off x="2701033" y="2610758"/>
          <a:ext cx="3586146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5382">
                  <a:extLst>
                    <a:ext uri="{9D8B030D-6E8A-4147-A177-3AD203B41FA5}">
                      <a16:colId xmlns:a16="http://schemas.microsoft.com/office/drawing/2014/main" val="3285370846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3324375687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24928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VENDEDOR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GELADEIRAS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FOGÕES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5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Paulo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44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22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7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Germano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43 000,00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16 000,00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Rodolfo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39 000,00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24 000,00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769232"/>
                  </a:ext>
                </a:extLst>
              </a:tr>
            </a:tbl>
          </a:graphicData>
        </a:graphic>
      </p:graphicFrame>
      <p:sp>
        <p:nvSpPr>
          <p:cNvPr id="7" name="Google Shape;317;p11"/>
          <p:cNvSpPr txBox="1"/>
          <p:nvPr/>
        </p:nvSpPr>
        <p:spPr>
          <a:xfrm>
            <a:off x="2604078" y="2354751"/>
            <a:ext cx="339371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800"/>
              <a:buFont typeface="Calibri"/>
              <a:buNone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Vendas no 1º bimestre (R$)</a:t>
            </a:r>
            <a:endParaRPr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540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73;p6"/>
          <p:cNvSpPr txBox="1"/>
          <p:nvPr/>
        </p:nvSpPr>
        <p:spPr>
          <a:xfrm>
            <a:off x="610764" y="1377170"/>
            <a:ext cx="786012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Matricialmente, para descobrir o total de vendas no 1º bimestre, bastaria realizar a adição das duas matrizes, adicionando os elementos correspondentes de cada uma: </a:t>
            </a: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64;p4"/>
          <p:cNvSpPr txBox="1"/>
          <p:nvPr/>
        </p:nvSpPr>
        <p:spPr>
          <a:xfrm>
            <a:off x="332509" y="640178"/>
            <a:ext cx="84166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4F286D"/>
              </a:buClr>
              <a:buSzPts val="4000"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ADIÇÃO MATRIZES</a:t>
            </a:r>
          </a:p>
        </p:txBody>
      </p:sp>
      <p:sp>
        <p:nvSpPr>
          <p:cNvPr id="9" name="Google Shape;274;p6"/>
          <p:cNvSpPr txBox="1"/>
          <p:nvPr/>
        </p:nvSpPr>
        <p:spPr>
          <a:xfrm>
            <a:off x="1861318" y="2162536"/>
            <a:ext cx="4387224" cy="773615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1" name="Google Shape;275;p6"/>
          <p:cNvSpPr/>
          <p:nvPr/>
        </p:nvSpPr>
        <p:spPr>
          <a:xfrm>
            <a:off x="2222091" y="3065238"/>
            <a:ext cx="3945598" cy="720126"/>
          </a:xfrm>
          <a:prstGeom prst="rect">
            <a:avLst/>
          </a:prstGeom>
          <a:blipFill rotWithShape="1">
            <a:blip r:embed="rId3">
              <a:alphaModFix/>
            </a:blip>
            <a:srcRect/>
            <a:stretch>
              <a:fillRect r="-4807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2" name="Google Shape;275;p6"/>
          <p:cNvSpPr/>
          <p:nvPr/>
        </p:nvSpPr>
        <p:spPr>
          <a:xfrm>
            <a:off x="3965157" y="3914451"/>
            <a:ext cx="2054187" cy="727790"/>
          </a:xfrm>
          <a:prstGeom prst="rect">
            <a:avLst/>
          </a:prstGeom>
          <a:blipFill rotWithShape="1">
            <a:blip r:embed="rId3">
              <a:alphaModFix/>
            </a:blip>
            <a:srcRect/>
            <a:stretch>
              <a:fillRect l="-20588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7540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9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82546" y="1394840"/>
            <a:ext cx="8023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dirty="0">
                <a:latin typeface="Nunito" panose="00000500000000000000" pitchFamily="2" charset="0"/>
              </a:rPr>
              <a:t>Dadas duas matrizes, </a:t>
            </a:r>
            <a:r>
              <a:rPr lang="pt-BR" sz="1800" b="1" dirty="0">
                <a:latin typeface="Nunito" panose="00000500000000000000" pitchFamily="2" charset="0"/>
              </a:rPr>
              <a:t>A</a:t>
            </a:r>
            <a:r>
              <a:rPr lang="pt-BR" sz="1800" dirty="0">
                <a:latin typeface="Nunito" panose="00000500000000000000" pitchFamily="2" charset="0"/>
              </a:rPr>
              <a:t> e </a:t>
            </a:r>
            <a:r>
              <a:rPr lang="pt-BR" sz="1800" b="1" dirty="0">
                <a:latin typeface="Nunito" panose="00000500000000000000" pitchFamily="2" charset="0"/>
              </a:rPr>
              <a:t>B</a:t>
            </a:r>
            <a:r>
              <a:rPr lang="pt-BR" sz="1800" dirty="0">
                <a:latin typeface="Nunito" panose="00000500000000000000" pitchFamily="2" charset="0"/>
              </a:rPr>
              <a:t>, do </a:t>
            </a:r>
            <a:r>
              <a:rPr lang="pt-BR" sz="1800" b="1" dirty="0">
                <a:latin typeface="Nunito" panose="00000500000000000000" pitchFamily="2" charset="0"/>
              </a:rPr>
              <a:t>mesmo tipo</a:t>
            </a:r>
            <a:r>
              <a:rPr lang="pt-BR" sz="1800" dirty="0">
                <a:latin typeface="Nunito" panose="00000500000000000000" pitchFamily="2" charset="0"/>
              </a:rPr>
              <a:t> </a:t>
            </a:r>
            <a:r>
              <a:rPr lang="pt-BR" sz="1800" b="1" dirty="0" err="1">
                <a:latin typeface="Nunito" panose="00000500000000000000" pitchFamily="2" charset="0"/>
              </a:rPr>
              <a:t>mxn</a:t>
            </a:r>
            <a:r>
              <a:rPr lang="pt-BR" sz="1800" dirty="0">
                <a:latin typeface="Nunito" panose="00000500000000000000" pitchFamily="2" charset="0"/>
              </a:rPr>
              <a:t>, denomina-se soma da matriz A com a matriz B, que representamos por A + B, a matriz C do tipo </a:t>
            </a:r>
            <a:r>
              <a:rPr lang="pt-BR" sz="1800" dirty="0" err="1">
                <a:latin typeface="Nunito" panose="00000500000000000000" pitchFamily="2" charset="0"/>
              </a:rPr>
              <a:t>mxn</a:t>
            </a:r>
            <a:r>
              <a:rPr lang="pt-BR" sz="1800" dirty="0">
                <a:latin typeface="Nunito" panose="00000500000000000000" pitchFamily="2" charset="0"/>
              </a:rPr>
              <a:t> na qual cada elementos é obtido </a:t>
            </a:r>
            <a:r>
              <a:rPr lang="pt-BR" sz="1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</a:rPr>
              <a:t>adicionando-se os elementos correspondentes de A e B.</a:t>
            </a:r>
          </a:p>
        </p:txBody>
      </p:sp>
      <p:sp>
        <p:nvSpPr>
          <p:cNvPr id="4" name="Google Shape;264;p4"/>
          <p:cNvSpPr txBox="1"/>
          <p:nvPr/>
        </p:nvSpPr>
        <p:spPr>
          <a:xfrm>
            <a:off x="332509" y="640178"/>
            <a:ext cx="84166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4F286D"/>
              </a:buClr>
              <a:buSzPts val="4000"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ADIÇÃO MATRIZES</a:t>
            </a:r>
          </a:p>
        </p:txBody>
      </p:sp>
    </p:spTree>
    <p:extLst>
      <p:ext uri="{BB962C8B-B14F-4D97-AF65-F5344CB8AC3E}">
        <p14:creationId xmlns:p14="http://schemas.microsoft.com/office/powerpoint/2010/main" val="387540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87;p8"/>
          <p:cNvSpPr txBox="1"/>
          <p:nvPr/>
        </p:nvSpPr>
        <p:spPr>
          <a:xfrm>
            <a:off x="625883" y="1226411"/>
            <a:ext cx="761005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Uma equipe de criadores de jogos para celular acabou de lançar dois jogos, o “Avião Maluco” e o “Fura Bolo”, nas versões </a:t>
            </a:r>
            <a:r>
              <a:rPr lang="pt-BR" sz="18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 </a:t>
            </a: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 </a:t>
            </a:r>
            <a:r>
              <a:rPr lang="pt-BR" sz="18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</a:t>
            </a: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. As tabelas abaixo mostram o número de </a:t>
            </a:r>
            <a:r>
              <a:rPr lang="pt-BR" sz="1800" i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downloads </a:t>
            </a: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de cada jogo, em cada tipo de versão, por dia:</a:t>
            </a: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422022"/>
              </p:ext>
            </p:extLst>
          </p:nvPr>
        </p:nvGraphicFramePr>
        <p:xfrm>
          <a:off x="637628" y="3006254"/>
          <a:ext cx="3586146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5382">
                  <a:extLst>
                    <a:ext uri="{9D8B030D-6E8A-4147-A177-3AD203B41FA5}">
                      <a16:colId xmlns:a16="http://schemas.microsoft.com/office/drawing/2014/main" val="3285370846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3324375687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24928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JOGOS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VERSÃO A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VERSÃO B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5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Avião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Maluco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7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Fura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Bolo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7815"/>
                  </a:ext>
                </a:extLst>
              </a:tr>
            </a:tbl>
          </a:graphicData>
        </a:graphic>
      </p:graphicFrame>
      <p:sp>
        <p:nvSpPr>
          <p:cNvPr id="11" name="Google Shape;317;p11"/>
          <p:cNvSpPr txBox="1"/>
          <p:nvPr/>
        </p:nvSpPr>
        <p:spPr>
          <a:xfrm>
            <a:off x="637626" y="2702162"/>
            <a:ext cx="339371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800"/>
              <a:buFont typeface="Calibri"/>
              <a:buNone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Downloads em 23 de outubro</a:t>
            </a:r>
            <a:endParaRPr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330098"/>
              </p:ext>
            </p:extLst>
          </p:nvPr>
        </p:nvGraphicFramePr>
        <p:xfrm>
          <a:off x="4649793" y="3002610"/>
          <a:ext cx="3586146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5382">
                  <a:extLst>
                    <a:ext uri="{9D8B030D-6E8A-4147-A177-3AD203B41FA5}">
                      <a16:colId xmlns:a16="http://schemas.microsoft.com/office/drawing/2014/main" val="3285370846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3324375687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24928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JOGOS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VERSÃO A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VERSÃO B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5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Avião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Maluco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7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Fura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Bolo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7815"/>
                  </a:ext>
                </a:extLst>
              </a:tr>
            </a:tbl>
          </a:graphicData>
        </a:graphic>
      </p:graphicFrame>
      <p:sp>
        <p:nvSpPr>
          <p:cNvPr id="13" name="Google Shape;317;p11"/>
          <p:cNvSpPr txBox="1"/>
          <p:nvPr/>
        </p:nvSpPr>
        <p:spPr>
          <a:xfrm>
            <a:off x="4649791" y="2698518"/>
            <a:ext cx="339371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800"/>
              <a:buFont typeface="Calibri"/>
              <a:buNone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Downloads em 24 de outubro</a:t>
            </a:r>
            <a:endParaRPr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540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97;p9"/>
          <p:cNvSpPr txBox="1"/>
          <p:nvPr/>
        </p:nvSpPr>
        <p:spPr>
          <a:xfrm>
            <a:off x="613160" y="1256231"/>
            <a:ext cx="7660640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a)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Elabore a matriz </a:t>
            </a:r>
            <a:r>
              <a:rPr lang="pt-BR" sz="1600" i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, quadrada de ordem 2, com os dados da tabela do dia 23 de outubro.</a:t>
            </a:r>
            <a:endParaRPr sz="1600" dirty="0">
              <a:latin typeface="Nunito" panose="00000500000000000000" pitchFamily="2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b)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Elabore a matriz </a:t>
            </a:r>
            <a:r>
              <a:rPr lang="pt-BR" sz="1600" i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, quadrada de ordem 2, com os dados da tabela do dia 24 de outubro.</a:t>
            </a: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c)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Elabore a matriz </a:t>
            </a:r>
            <a:r>
              <a:rPr lang="pt-BR" sz="1600" i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+ </a:t>
            </a:r>
            <a:r>
              <a:rPr lang="pt-BR" sz="1600" i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 interprete os valores dessa matriz, de acordo  com o contexto do enunciado.</a:t>
            </a: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920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305;p10"/>
          <p:cNvSpPr/>
          <p:nvPr/>
        </p:nvSpPr>
        <p:spPr>
          <a:xfrm>
            <a:off x="397803" y="1382605"/>
            <a:ext cx="822900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a) </a:t>
            </a:r>
            <a:r>
              <a:rPr lang="pt-BR" sz="16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Elabore a matriz </a:t>
            </a:r>
            <a:r>
              <a:rPr lang="pt-BR" sz="1600" b="1" i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</a:t>
            </a:r>
            <a:r>
              <a:rPr lang="pt-BR" sz="16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, quadrada de ordem 2, com os dados da tabela do dia 23 de outubro.</a:t>
            </a:r>
            <a:endParaRPr sz="1600" b="1" dirty="0">
              <a:latin typeface="Nunito" panose="00000500000000000000" pitchFamily="2" charset="0"/>
            </a:endParaRPr>
          </a:p>
        </p:txBody>
      </p:sp>
      <p:sp>
        <p:nvSpPr>
          <p:cNvPr id="12" name="Google Shape;306;p10"/>
          <p:cNvSpPr txBox="1"/>
          <p:nvPr/>
        </p:nvSpPr>
        <p:spPr>
          <a:xfrm>
            <a:off x="613955" y="1889171"/>
            <a:ext cx="2100458" cy="453280"/>
          </a:xfrm>
          <a:prstGeom prst="rect">
            <a:avLst/>
          </a:prstGeom>
          <a:blipFill rotWithShape="1">
            <a:blip r:embed="rId2">
              <a:alphaModFix/>
              <a:biLevel thresh="75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600"/>
          </a:p>
        </p:txBody>
      </p:sp>
      <p:sp>
        <p:nvSpPr>
          <p:cNvPr id="7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 - RESOLUÇÃO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305;p10"/>
          <p:cNvSpPr/>
          <p:nvPr/>
        </p:nvSpPr>
        <p:spPr>
          <a:xfrm>
            <a:off x="437132" y="2852528"/>
            <a:ext cx="822900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b) </a:t>
            </a:r>
            <a:r>
              <a:rPr lang="pt-BR" sz="16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Elabore a matriz B, quadrada de ordem 2, com os dados da tabela do dia 24 de outubro.</a:t>
            </a:r>
          </a:p>
        </p:txBody>
      </p:sp>
      <p:sp>
        <p:nvSpPr>
          <p:cNvPr id="18" name="Google Shape;316;p11"/>
          <p:cNvSpPr txBox="1"/>
          <p:nvPr/>
        </p:nvSpPr>
        <p:spPr>
          <a:xfrm>
            <a:off x="613955" y="3349435"/>
            <a:ext cx="2148909" cy="519736"/>
          </a:xfrm>
          <a:prstGeom prst="rect">
            <a:avLst/>
          </a:prstGeom>
          <a:blipFill rotWithShape="1">
            <a:blip r:embed="rId3">
              <a:alphaModFix/>
              <a:biLevel thresh="75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920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7" grpId="0"/>
      <p:bldP spid="17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327;p12"/>
          <p:cNvSpPr txBox="1"/>
          <p:nvPr/>
        </p:nvSpPr>
        <p:spPr>
          <a:xfrm>
            <a:off x="2371897" y="2129578"/>
            <a:ext cx="4025318" cy="515683"/>
          </a:xfrm>
          <a:prstGeom prst="rect">
            <a:avLst/>
          </a:prstGeom>
          <a:blipFill rotWithShape="1">
            <a:blip r:embed="rId2">
              <a:alphaModFix/>
              <a:biLevel thresh="75000"/>
            </a:blip>
            <a:srcRect/>
            <a:stretch>
              <a:fillRect r="-3995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/>
              <p:cNvSpPr/>
              <p:nvPr/>
            </p:nvSpPr>
            <p:spPr>
              <a:xfrm>
                <a:off x="2242240" y="2683762"/>
                <a:ext cx="3576064" cy="5588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pt-B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pt-BR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pt-BR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3+67</m:t>
                                </m:r>
                              </m:e>
                              <m:e>
                                <m:r>
                                  <a:rPr lang="pt-BR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21+89</m:t>
                                </m:r>
                              </m:e>
                            </m:mr>
                            <m:mr>
                              <m:e>
                                <m:r>
                                  <a:rPr lang="pt-BR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28+122</m:t>
                                </m:r>
                              </m:e>
                              <m:e>
                                <m:r>
                                  <a:rPr lang="pt-BR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36+104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pt-BR" sz="1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240" y="2683762"/>
                <a:ext cx="3576064" cy="5588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tângulo Arredondado 18"/>
              <p:cNvSpPr/>
              <p:nvPr/>
            </p:nvSpPr>
            <p:spPr>
              <a:xfrm>
                <a:off x="2242240" y="3361683"/>
                <a:ext cx="2437138" cy="556464"/>
              </a:xfrm>
              <a:prstGeom prst="roundRect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pt-B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pt-B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pt-B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pt-B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110</m:t>
                                </m:r>
                              </m:e>
                            </m:mr>
                            <m:m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150</m:t>
                                </m:r>
                              </m:e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pt-BR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tângulo Arredondad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240" y="3361683"/>
                <a:ext cx="2437138" cy="55646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Google Shape;305;p10"/>
          <p:cNvSpPr/>
          <p:nvPr/>
        </p:nvSpPr>
        <p:spPr>
          <a:xfrm>
            <a:off x="397803" y="1382605"/>
            <a:ext cx="822900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c) </a:t>
            </a:r>
            <a:r>
              <a:rPr lang="pt-BR" sz="16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Elabore a matriz A + B e interprete o que são os valores dessa matriz, de acordo com o contexto do enunciado.</a:t>
            </a:r>
          </a:p>
        </p:txBody>
      </p:sp>
      <p:sp>
        <p:nvSpPr>
          <p:cNvPr id="8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 - RESOLUÇÃO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28;p12"/>
          <p:cNvSpPr txBox="1"/>
          <p:nvPr/>
        </p:nvSpPr>
        <p:spPr>
          <a:xfrm>
            <a:off x="1411220" y="4037197"/>
            <a:ext cx="620217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Total de </a:t>
            </a:r>
            <a:r>
              <a:rPr lang="pt-BR" b="1" i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downloads 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dos dois jogos nos dois dias.</a:t>
            </a:r>
            <a:endParaRPr b="1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353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  <p:bldP spid="19" grpId="0" animBg="1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36;p13"/>
          <p:cNvSpPr txBox="1"/>
          <p:nvPr/>
        </p:nvSpPr>
        <p:spPr>
          <a:xfrm>
            <a:off x="1076632" y="2281882"/>
            <a:ext cx="284133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0000"/>
            </a:pPr>
            <a:r>
              <a:rPr lang="pt-BR" sz="1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a) </a:t>
            </a: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 + B</a:t>
            </a:r>
            <a:endParaRPr lang="pt-BR" sz="1800" dirty="0">
              <a:latin typeface="Nunito" panose="00000500000000000000" pitchFamily="2" charset="0"/>
              <a:ea typeface="Calibri"/>
            </a:endParaRPr>
          </a:p>
        </p:txBody>
      </p:sp>
      <p:sp>
        <p:nvSpPr>
          <p:cNvPr id="6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811161" y="1326123"/>
                <a:ext cx="5773055" cy="4619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buSzPct val="80000"/>
                </a:pPr>
                <a:r>
                  <a:rPr lang="pt-BR" sz="1800" b="1" dirty="0">
                    <a:latin typeface="Nunito" panose="00000500000000000000" pitchFamily="2" charset="0"/>
                  </a:rPr>
                  <a:t>Dadas as matrizes A=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pt-BR" sz="1800" b="1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mr>
                          <m:mr>
                            <m:e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  <m:e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pt-BR" sz="1800" b="1" dirty="0">
                    <a:latin typeface="Nunito" panose="00000500000000000000" pitchFamily="2" charset="0"/>
                  </a:rPr>
                  <a:t> e B=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pt-BR" sz="1800" b="1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  <m:e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mr>
                          <m:mr>
                            <m:e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sz="1800" b="1" i="1" smtClean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pt-BR" sz="1800" b="1" dirty="0">
                    <a:latin typeface="Nunito" panose="00000500000000000000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161" y="1326123"/>
                <a:ext cx="5773055" cy="461986"/>
              </a:xfrm>
              <a:prstGeom prst="rect">
                <a:avLst/>
              </a:prstGeom>
              <a:blipFill>
                <a:blip r:embed="rId2"/>
                <a:stretch>
                  <a:fillRect l="-2429" b="-14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ângulo 2"/>
          <p:cNvSpPr/>
          <p:nvPr/>
        </p:nvSpPr>
        <p:spPr>
          <a:xfrm>
            <a:off x="4366456" y="2281841"/>
            <a:ext cx="1048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chemeClr val="dk1"/>
              </a:buClr>
              <a:buSzPct val="80000"/>
            </a:pPr>
            <a:r>
              <a:rPr lang="pt-BR" sz="1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b) </a:t>
            </a: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 + A</a:t>
            </a:r>
          </a:p>
        </p:txBody>
      </p:sp>
      <p:grpSp>
        <p:nvGrpSpPr>
          <p:cNvPr id="7" name="Agrupar 6"/>
          <p:cNvGrpSpPr/>
          <p:nvPr/>
        </p:nvGrpSpPr>
        <p:grpSpPr>
          <a:xfrm>
            <a:off x="4410262" y="2192971"/>
            <a:ext cx="4734995" cy="1637573"/>
            <a:chOff x="4551635" y="3285099"/>
            <a:chExt cx="4734995" cy="1637573"/>
          </a:xfrm>
        </p:grpSpPr>
        <p:sp>
          <p:nvSpPr>
            <p:cNvPr id="15" name="Retângulo 14"/>
            <p:cNvSpPr/>
            <p:nvPr/>
          </p:nvSpPr>
          <p:spPr>
            <a:xfrm>
              <a:off x="4551635" y="3285099"/>
              <a:ext cx="4011647" cy="16375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Google Shape;352;p15"/>
            <p:cNvSpPr txBox="1"/>
            <p:nvPr/>
          </p:nvSpPr>
          <p:spPr>
            <a:xfrm>
              <a:off x="4551635" y="3459259"/>
              <a:ext cx="4734995" cy="1463413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l="-1505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</p:grpSp>
      <p:grpSp>
        <p:nvGrpSpPr>
          <p:cNvPr id="5" name="Agrupar 4"/>
          <p:cNvGrpSpPr/>
          <p:nvPr/>
        </p:nvGrpSpPr>
        <p:grpSpPr>
          <a:xfrm>
            <a:off x="265385" y="2281841"/>
            <a:ext cx="4687026" cy="1637573"/>
            <a:chOff x="313315" y="3378450"/>
            <a:chExt cx="4687026" cy="1637573"/>
          </a:xfrm>
        </p:grpSpPr>
        <p:sp>
          <p:nvSpPr>
            <p:cNvPr id="4" name="Retângulo 3"/>
            <p:cNvSpPr/>
            <p:nvPr/>
          </p:nvSpPr>
          <p:spPr>
            <a:xfrm>
              <a:off x="313315" y="3378450"/>
              <a:ext cx="4011647" cy="16375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Google Shape;344;p14"/>
            <p:cNvSpPr txBox="1"/>
            <p:nvPr/>
          </p:nvSpPr>
          <p:spPr>
            <a:xfrm>
              <a:off x="446545" y="3467318"/>
              <a:ext cx="4553796" cy="145983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1580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1920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66167" y="1361095"/>
            <a:ext cx="80717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latin typeface="Nunito" panose="00000500000000000000" pitchFamily="2" charset="0"/>
              </a:rPr>
              <a:t>Dadas as matrizes: A, B e C, de mesma ordem: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Nunito" panose="00000500000000000000" pitchFamily="2" charset="0"/>
              </a:rPr>
              <a:t>A + B = B +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Nunito" panose="00000500000000000000" pitchFamily="2" charset="0"/>
              </a:rPr>
              <a:t>(A + B) + C = A + (B + 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Nunito" panose="00000500000000000000" pitchFamily="2" charset="0"/>
              </a:rPr>
              <a:t>A + 0 = 0 + A = A,  </a:t>
            </a:r>
          </a:p>
          <a:p>
            <a:r>
              <a:rPr lang="pt-BR" sz="1800" dirty="0">
                <a:latin typeface="Nunito" panose="00000500000000000000" pitchFamily="2" charset="0"/>
              </a:rPr>
              <a:t>sendo 0 a matriz nula de mesma ordem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Nunito" panose="00000500000000000000" pitchFamily="2" charset="0"/>
              </a:rPr>
              <a:t>A + (-A) = (-A) + A =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800" dirty="0">
              <a:latin typeface="Nunito" panose="00000500000000000000" pitchFamily="2" charset="0"/>
            </a:endParaRPr>
          </a:p>
          <a:p>
            <a:r>
              <a:rPr lang="pt-BR" sz="1800" dirty="0">
                <a:latin typeface="Nunito" panose="00000500000000000000" pitchFamily="2" charset="0"/>
              </a:rPr>
              <a:t>Lembrando que para que a soma de matrizes possa acontecer, essas matrizes precisam ser do mesmo tipo, isto é, do mesmo tamanho </a:t>
            </a:r>
            <a:r>
              <a:rPr lang="pt-BR" sz="1800" dirty="0" err="1">
                <a:latin typeface="Nunito" panose="00000500000000000000" pitchFamily="2" charset="0"/>
              </a:rPr>
              <a:t>mxn</a:t>
            </a:r>
            <a:r>
              <a:rPr lang="pt-BR" sz="1800" dirty="0">
                <a:latin typeface="Nunito" panose="00000500000000000000" pitchFamily="2" charset="0"/>
              </a:rPr>
              <a:t>.</a:t>
            </a:r>
          </a:p>
        </p:txBody>
      </p:sp>
      <p:sp>
        <p:nvSpPr>
          <p:cNvPr id="4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OBSERVAÇÃO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920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51;p3"/>
          <p:cNvSpPr txBox="1"/>
          <p:nvPr/>
        </p:nvSpPr>
        <p:spPr>
          <a:xfrm>
            <a:off x="1641464" y="1200211"/>
            <a:ext cx="6001407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Você já sabe subtrair com os números reais.</a:t>
            </a:r>
            <a:endParaRPr sz="1800" dirty="0">
              <a:latin typeface="Nunito" panose="00000500000000000000" pitchFamily="2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Mas como subtraímos matrizes?</a:t>
            </a:r>
            <a:endParaRPr sz="1800" dirty="0">
              <a:latin typeface="Nunito" panose="00000500000000000000" pitchFamily="2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i="0" u="none" strike="noStrike" cap="none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VAMOS PENSAR...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CA20DE9-9843-48DD-BEC0-53FAB4EA7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23849" y="1798543"/>
            <a:ext cx="3766297" cy="376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4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57;p4"/>
          <p:cNvSpPr/>
          <p:nvPr/>
        </p:nvSpPr>
        <p:spPr>
          <a:xfrm>
            <a:off x="637626" y="1402803"/>
            <a:ext cx="762972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Acompanhe a seguinte situação: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O gerente de vendas de uma loja tem à sua disposição as tabelas de vendas mensais, em reais, dos seus três vendedores, por produto vendido.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dirty="0">
              <a:solidFill>
                <a:srgbClr val="1A1A18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Veja:</a:t>
            </a: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64;p4"/>
          <p:cNvSpPr txBox="1"/>
          <p:nvPr/>
        </p:nvSpPr>
        <p:spPr>
          <a:xfrm>
            <a:off x="332509" y="640178"/>
            <a:ext cx="84166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4F286D"/>
              </a:buClr>
              <a:buSzPts val="4000"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SUBTRAÇÃO DE MATRIZES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335704"/>
              </p:ext>
            </p:extLst>
          </p:nvPr>
        </p:nvGraphicFramePr>
        <p:xfrm>
          <a:off x="637628" y="3030294"/>
          <a:ext cx="3586146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5382">
                  <a:extLst>
                    <a:ext uri="{9D8B030D-6E8A-4147-A177-3AD203B41FA5}">
                      <a16:colId xmlns:a16="http://schemas.microsoft.com/office/drawing/2014/main" val="3285370846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3324375687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24928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VENDEDOR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GELADEIRAS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FOGÕES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5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Paulo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23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12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7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Germano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27 000,00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10 000,00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Rodolfo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19 000,00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15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769232"/>
                  </a:ext>
                </a:extLst>
              </a:tr>
            </a:tbl>
          </a:graphicData>
        </a:graphic>
      </p:graphicFrame>
      <p:sp>
        <p:nvSpPr>
          <p:cNvPr id="11" name="Google Shape;317;p11"/>
          <p:cNvSpPr txBox="1"/>
          <p:nvPr/>
        </p:nvSpPr>
        <p:spPr>
          <a:xfrm>
            <a:off x="637626" y="2726202"/>
            <a:ext cx="339371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800"/>
              <a:buFont typeface="Calibri"/>
              <a:buNone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Vendas em janeiro (R$)</a:t>
            </a:r>
            <a:endParaRPr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037802"/>
              </p:ext>
            </p:extLst>
          </p:nvPr>
        </p:nvGraphicFramePr>
        <p:xfrm>
          <a:off x="4731968" y="3030294"/>
          <a:ext cx="3710973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6991">
                  <a:extLst>
                    <a:ext uri="{9D8B030D-6E8A-4147-A177-3AD203B41FA5}">
                      <a16:colId xmlns:a16="http://schemas.microsoft.com/office/drawing/2014/main" val="3285370846"/>
                    </a:ext>
                  </a:extLst>
                </a:gridCol>
                <a:gridCol w="1236991">
                  <a:extLst>
                    <a:ext uri="{9D8B030D-6E8A-4147-A177-3AD203B41FA5}">
                      <a16:colId xmlns:a16="http://schemas.microsoft.com/office/drawing/2014/main" val="3324375687"/>
                    </a:ext>
                  </a:extLst>
                </a:gridCol>
                <a:gridCol w="1236991">
                  <a:extLst>
                    <a:ext uri="{9D8B030D-6E8A-4147-A177-3AD203B41FA5}">
                      <a16:colId xmlns:a16="http://schemas.microsoft.com/office/drawing/2014/main" val="24928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VENDEDOR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GELADEIRAS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FOGÕES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5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Paulo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21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10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7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Germano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16 000,00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6 000,00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Rodolfo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9 000,00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769232"/>
                  </a:ext>
                </a:extLst>
              </a:tr>
            </a:tbl>
          </a:graphicData>
        </a:graphic>
      </p:graphicFrame>
      <p:sp>
        <p:nvSpPr>
          <p:cNvPr id="13" name="Google Shape;317;p11"/>
          <p:cNvSpPr txBox="1"/>
          <p:nvPr/>
        </p:nvSpPr>
        <p:spPr>
          <a:xfrm>
            <a:off x="4731965" y="2726202"/>
            <a:ext cx="320278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800"/>
              <a:buFont typeface="Calibri"/>
              <a:buNone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Vendas em fevereiro (R$)</a:t>
            </a:r>
            <a:endParaRPr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664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66;p5"/>
          <p:cNvSpPr/>
          <p:nvPr/>
        </p:nvSpPr>
        <p:spPr>
          <a:xfrm>
            <a:off x="575298" y="1377677"/>
            <a:ext cx="766064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O gerente precisava saber a evolução das vendas de janeiro para fevereiro: aumentaram? diminuíram? qual foi a diferença de faturamento entre janeiro e fevereiro? </a:t>
            </a:r>
          </a:p>
          <a:p>
            <a:pPr lvl="0" algn="just"/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Uma maneira de obter essas informações é calcular a </a:t>
            </a:r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diferença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 dos dados das duas primeiras tabelas (fevereiro e janeiro), obtendo a tabela da evolução das vendas de janeiro para fevereiro: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64;p4"/>
          <p:cNvSpPr txBox="1"/>
          <p:nvPr/>
        </p:nvSpPr>
        <p:spPr>
          <a:xfrm>
            <a:off x="332509" y="640178"/>
            <a:ext cx="84166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4F286D"/>
              </a:buClr>
              <a:buSzPts val="4000"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SUBTRAÇÃO DE MATRIZES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458730"/>
              </p:ext>
            </p:extLst>
          </p:nvPr>
        </p:nvGraphicFramePr>
        <p:xfrm>
          <a:off x="2612545" y="3089287"/>
          <a:ext cx="3586146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5382">
                  <a:extLst>
                    <a:ext uri="{9D8B030D-6E8A-4147-A177-3AD203B41FA5}">
                      <a16:colId xmlns:a16="http://schemas.microsoft.com/office/drawing/2014/main" val="3285370846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3324375687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24928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VENDEDOR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GELADEIRAS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FOGÕES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5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Paulo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-2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-2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7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Germano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- 11 000,00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-4 000,00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Rodolfo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</a:t>
                      </a:r>
                      <a:r>
                        <a:rPr lang="pt-BR" sz="1200" b="1" dirty="0">
                          <a:latin typeface="Nunito" panose="00000500000000000000" pitchFamily="2" charset="0"/>
                        </a:rPr>
                        <a:t>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-6 000,00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769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78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73;p6"/>
          <p:cNvSpPr txBox="1"/>
          <p:nvPr/>
        </p:nvSpPr>
        <p:spPr>
          <a:xfrm>
            <a:off x="555634" y="1751145"/>
            <a:ext cx="766064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Fazendo a diferença entre as vendas de janeiro e fevereiro, utilizando as matrizes fevereiro menos janeiro:</a:t>
            </a: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74;p6"/>
          <p:cNvSpPr txBox="1"/>
          <p:nvPr/>
        </p:nvSpPr>
        <p:spPr>
          <a:xfrm>
            <a:off x="2268034" y="2508884"/>
            <a:ext cx="3867325" cy="57568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1" name="Google Shape;275;p6"/>
          <p:cNvSpPr/>
          <p:nvPr/>
        </p:nvSpPr>
        <p:spPr>
          <a:xfrm>
            <a:off x="2418281" y="3199945"/>
            <a:ext cx="3566833" cy="602035"/>
          </a:xfrm>
          <a:prstGeom prst="rect">
            <a:avLst/>
          </a:prstGeom>
          <a:blipFill rotWithShape="1">
            <a:blip r:embed="rId3">
              <a:alphaModFix/>
            </a:blip>
            <a:srcRect/>
            <a:stretch>
              <a:fillRect r="-5264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2" name="Google Shape;275;p6"/>
          <p:cNvSpPr/>
          <p:nvPr/>
        </p:nvSpPr>
        <p:spPr>
          <a:xfrm>
            <a:off x="3182608" y="3903056"/>
            <a:ext cx="1802347" cy="580453"/>
          </a:xfrm>
          <a:prstGeom prst="roundRect">
            <a:avLst/>
          </a:prstGeom>
          <a:blipFill rotWithShape="1">
            <a:blip r:embed="rId3">
              <a:alphaModFix/>
            </a:blip>
            <a:srcRect/>
            <a:stretch>
              <a:fillRect l="-182198"/>
            </a:stretch>
          </a:blipFill>
          <a:ln w="28575">
            <a:solidFill>
              <a:srgbClr val="FF000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7" name="Google Shape;264;p4"/>
          <p:cNvSpPr txBox="1"/>
          <p:nvPr/>
        </p:nvSpPr>
        <p:spPr>
          <a:xfrm>
            <a:off x="332509" y="640178"/>
            <a:ext cx="84166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4F286D"/>
              </a:buClr>
              <a:buSzPts val="4000"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SUBTRAÇÃO DE MATRIZES</a:t>
            </a:r>
          </a:p>
        </p:txBody>
      </p:sp>
    </p:spTree>
    <p:extLst>
      <p:ext uri="{BB962C8B-B14F-4D97-AF65-F5344CB8AC3E}">
        <p14:creationId xmlns:p14="http://schemas.microsoft.com/office/powerpoint/2010/main" val="107925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 animBg="1"/>
      <p:bldP spid="12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8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87845" y="4218039"/>
            <a:ext cx="2924870" cy="6992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/>
          <p:cNvSpPr txBox="1"/>
          <p:nvPr/>
        </p:nvSpPr>
        <p:spPr>
          <a:xfrm>
            <a:off x="760097" y="1970172"/>
            <a:ext cx="7561460" cy="132802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latin typeface="Nunito" panose="00000500000000000000" pitchFamily="2" charset="0"/>
              </a:rPr>
              <a:t>Sendo A e B duas matrizes do tipo </a:t>
            </a:r>
            <a:r>
              <a:rPr lang="pt-BR" sz="1800" dirty="0" err="1">
                <a:latin typeface="Nunito" panose="00000500000000000000" pitchFamily="2" charset="0"/>
              </a:rPr>
              <a:t>mxn</a:t>
            </a:r>
            <a:r>
              <a:rPr lang="pt-BR" sz="1800" dirty="0">
                <a:latin typeface="Nunito" panose="00000500000000000000" pitchFamily="2" charset="0"/>
              </a:rPr>
              <a:t>, denomina-se diferença entre A e B (representada por A – B) a soma da matriz A com a matriz oposta de B, isto é, </a:t>
            </a:r>
          </a:p>
          <a:p>
            <a:pPr algn="ctr"/>
            <a:r>
              <a:rPr lang="pt-BR" sz="1800" b="1" dirty="0">
                <a:latin typeface="Nunito" panose="00000500000000000000" pitchFamily="2" charset="0"/>
              </a:rPr>
              <a:t>A – B = A + (- B)</a:t>
            </a:r>
          </a:p>
        </p:txBody>
      </p:sp>
      <p:sp>
        <p:nvSpPr>
          <p:cNvPr id="5" name="Google Shape;264;p4"/>
          <p:cNvSpPr txBox="1"/>
          <p:nvPr/>
        </p:nvSpPr>
        <p:spPr>
          <a:xfrm>
            <a:off x="332509" y="640178"/>
            <a:ext cx="84166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4F286D"/>
              </a:buClr>
              <a:buSzPts val="4000"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SUBTRAÇÃO DE MATRIZES</a:t>
            </a:r>
          </a:p>
        </p:txBody>
      </p:sp>
    </p:spTree>
    <p:extLst>
      <p:ext uri="{BB962C8B-B14F-4D97-AF65-F5344CB8AC3E}">
        <p14:creationId xmlns:p14="http://schemas.microsoft.com/office/powerpoint/2010/main" val="227435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407780" y="1162002"/>
            <a:ext cx="8336959" cy="698446"/>
          </a:xfrm>
        </p:spPr>
        <p:txBody>
          <a:bodyPr/>
          <a:lstStyle/>
          <a:p>
            <a:pPr lvl="0" algn="ctr"/>
            <a:r>
              <a:rPr lang="pt-BR" dirty="0"/>
              <a:t>Matriz oposta</a:t>
            </a:r>
            <a:endParaRPr lang="pt-BR" b="0" dirty="0">
              <a:solidFill>
                <a:srgbClr val="000000"/>
              </a:solidFill>
              <a:ea typeface="Arial"/>
              <a:sym typeface="Arial"/>
            </a:endParaRPr>
          </a:p>
          <a:p>
            <a:pPr lvl="0"/>
            <a:r>
              <a:rPr lang="pt-BR" b="0" dirty="0">
                <a:solidFill>
                  <a:srgbClr val="000000"/>
                </a:solidFill>
                <a:ea typeface="Arial"/>
                <a:sym typeface="Arial"/>
              </a:rPr>
              <a:t>Denomina-se </a:t>
            </a:r>
            <a:r>
              <a:rPr lang="pt-BR" b="0" dirty="0">
                <a:ea typeface="Arial"/>
                <a:sym typeface="Arial"/>
              </a:rPr>
              <a:t>matriz oposta </a:t>
            </a:r>
            <a:r>
              <a:rPr lang="pt-BR" b="0" dirty="0">
                <a:solidFill>
                  <a:srgbClr val="000000"/>
                </a:solidFill>
                <a:ea typeface="Arial"/>
                <a:sym typeface="Arial"/>
              </a:rPr>
              <a:t>de uma matriz </a:t>
            </a:r>
            <a:r>
              <a:rPr lang="pt-BR" b="0" i="1" dirty="0">
                <a:solidFill>
                  <a:srgbClr val="000000"/>
                </a:solidFill>
                <a:ea typeface="Arial"/>
                <a:sym typeface="Arial"/>
              </a:rPr>
              <a:t>A</a:t>
            </a:r>
            <a:r>
              <a:rPr lang="pt-BR" b="0" dirty="0">
                <a:solidFill>
                  <a:srgbClr val="000000"/>
                </a:solidFill>
                <a:ea typeface="Arial"/>
                <a:sym typeface="Arial"/>
              </a:rPr>
              <a:t> (representa-se por − </a:t>
            </a:r>
            <a:r>
              <a:rPr lang="pt-BR" b="0" i="1" dirty="0">
                <a:solidFill>
                  <a:srgbClr val="000000"/>
                </a:solidFill>
                <a:ea typeface="Arial"/>
                <a:sym typeface="Arial"/>
              </a:rPr>
              <a:t>A</a:t>
            </a:r>
            <a:r>
              <a:rPr lang="pt-BR" b="0" dirty="0">
                <a:solidFill>
                  <a:srgbClr val="000000"/>
                </a:solidFill>
                <a:ea typeface="Arial"/>
                <a:sym typeface="Arial"/>
              </a:rPr>
              <a:t>) a matriz que somada com </a:t>
            </a:r>
            <a:r>
              <a:rPr lang="pt-BR" b="0" i="1" dirty="0">
                <a:solidFill>
                  <a:srgbClr val="000000"/>
                </a:solidFill>
                <a:ea typeface="Arial"/>
                <a:sym typeface="Arial"/>
              </a:rPr>
              <a:t>A</a:t>
            </a:r>
            <a:r>
              <a:rPr lang="pt-BR" b="0" dirty="0">
                <a:solidFill>
                  <a:srgbClr val="000000"/>
                </a:solidFill>
                <a:ea typeface="Arial"/>
                <a:sym typeface="Arial"/>
              </a:rPr>
              <a:t> resulta em uma matriz nula.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359659" y="539539"/>
            <a:ext cx="6141994" cy="558917"/>
          </a:xfrm>
          <a:ln>
            <a:noFill/>
          </a:ln>
        </p:spPr>
        <p:txBody>
          <a:bodyPr>
            <a:noAutofit/>
          </a:bodyPr>
          <a:lstStyle/>
          <a:p>
            <a:pPr lvl="0"/>
            <a:r>
              <a:rPr lang="pt-BR" sz="1600" cap="none" dirty="0">
                <a:latin typeface="Nunito" pitchFamily="2" charset="0"/>
                <a:ea typeface="Arial"/>
                <a:sym typeface="Arial"/>
              </a:rPr>
              <a:t>MATRIZ OPOSTA  E SUBRTRAÇÃO DE UMA MATRIZES</a:t>
            </a:r>
            <a:endParaRPr lang="pt-BR" sz="1600" i="1" cap="none" dirty="0">
              <a:latin typeface="Nunito" pitchFamily="2" charset="0"/>
              <a:ea typeface="Arial"/>
              <a:sym typeface="Arial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407780" y="2610802"/>
            <a:ext cx="8336959" cy="2476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 baseline="0">
                <a:solidFill>
                  <a:srgbClr val="AE1B3E"/>
                </a:solidFill>
                <a:latin typeface="Calibri"/>
                <a:ea typeface="Helvetica Light" charset="0"/>
                <a:cs typeface="Calibri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2">
                    <a:lumMod val="25000"/>
                  </a:schemeClr>
                </a:solidFill>
                <a:latin typeface="Calibri"/>
                <a:ea typeface="Helvetica Light" charset="0"/>
                <a:cs typeface="Calibri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2">
                    <a:lumMod val="25000"/>
                  </a:schemeClr>
                </a:solidFill>
                <a:latin typeface="Calibri"/>
                <a:ea typeface="Helvetica" charset="0"/>
                <a:cs typeface="Calibri"/>
              </a:defRPr>
            </a:lvl3pPr>
            <a:lvl4pPr marL="54000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E1B3E"/>
              </a:buClr>
              <a:buFont typeface="LucidaGrande" charset="0"/>
              <a:buChar char="●"/>
              <a:defRPr sz="1800" b="0" i="0" kern="1200">
                <a:solidFill>
                  <a:schemeClr val="bg2">
                    <a:lumMod val="25000"/>
                  </a:schemeClr>
                </a:solidFill>
                <a:latin typeface="Calibri"/>
                <a:ea typeface="Helvetica Light" charset="0"/>
                <a:cs typeface="Calibri"/>
              </a:defRPr>
            </a:lvl4pPr>
            <a:lvl5pPr marL="540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2">
                    <a:lumMod val="25000"/>
                  </a:schemeClr>
                </a:solidFill>
                <a:latin typeface="Calibri"/>
                <a:ea typeface="Helvetica Light" charset="0"/>
                <a:cs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pt-BR" sz="1350" dirty="0"/>
              <a:t>Subtração de matrizes</a:t>
            </a:r>
          </a:p>
        </p:txBody>
      </p:sp>
      <p:sp>
        <p:nvSpPr>
          <p:cNvPr id="12" name="Shape 159"/>
          <p:cNvSpPr txBox="1"/>
          <p:nvPr/>
        </p:nvSpPr>
        <p:spPr>
          <a:xfrm>
            <a:off x="484383" y="2963237"/>
            <a:ext cx="8260355" cy="533875"/>
          </a:xfrm>
          <a:prstGeom prst="rect">
            <a:avLst/>
          </a:prstGeom>
          <a:solidFill>
            <a:schemeClr val="accent3">
              <a:lumMod val="50000"/>
              <a:alpha val="16000"/>
            </a:schemeClr>
          </a:solidFill>
          <a:ln>
            <a:solidFill>
              <a:srgbClr val="AE1B3E"/>
            </a:solidFill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Sendo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 e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B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 duas matrizes do tipo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m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 x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n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, denomina-se diferença entre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 e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B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 (representada por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 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−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B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) a soma da matriz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 com a matriz oposta de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B, isto é, A − B 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=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A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 + (− </a:t>
            </a:r>
            <a:r>
              <a:rPr lang="pt-BR" sz="1350" i="1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B</a:t>
            </a:r>
            <a:r>
              <a:rPr lang="pt-BR" sz="1350" dirty="0">
                <a:solidFill>
                  <a:srgbClr val="000000"/>
                </a:solidFill>
                <a:latin typeface="Calibri"/>
                <a:ea typeface="Arial"/>
                <a:cs typeface="Calibri"/>
                <a:sym typeface="Arial"/>
              </a:rPr>
              <a:t>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hape 156"/>
              <p:cNvSpPr txBox="1"/>
              <p:nvPr/>
            </p:nvSpPr>
            <p:spPr>
              <a:xfrm>
                <a:off x="484382" y="2047479"/>
                <a:ext cx="4325124" cy="4997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8569" tIns="34275" rIns="68569" bIns="34275" anchor="t" anchorCtr="0">
                <a:noAutofit/>
              </a:bodyPr>
              <a:lstStyle/>
              <a:p>
                <a:pPr lvl="0">
                  <a:buClr>
                    <a:srgbClr val="000000"/>
                  </a:buClr>
                  <a:buSzPct val="25000"/>
                </a:pPr>
                <a:r>
                  <a:rPr lang="pt-BR" sz="1350" dirty="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Arial"/>
                  </a:rPr>
                  <a:t>Se </a:t>
                </a:r>
                <a:r>
                  <a:rPr lang="pt-BR" sz="1350" i="1" dirty="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Arial"/>
                  </a:rPr>
                  <a:t>A</a:t>
                </a:r>
                <a:r>
                  <a:rPr lang="pt-BR" sz="1350" dirty="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Arial"/>
                  </a:rPr>
                  <a:t> =   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pt-BR" sz="1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pt-BR" sz="1350" i="1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3</m:t>
                          </m:r>
                        </m:e>
                        <m:e>
                          <m:r>
                            <a:rPr lang="pt-BR" sz="1350" i="1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6</m:t>
                          </m:r>
                        </m:e>
                      </m:mr>
                      <m:mr>
                        <m:e>
                          <m:r>
                            <a:rPr lang="pt-BR" sz="1350" i="1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−2</m:t>
                          </m:r>
                        </m:e>
                        <m:e>
                          <m:r>
                            <a:rPr lang="pt-BR" sz="1350" i="1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1</m:t>
                          </m:r>
                        </m:e>
                      </m:mr>
                    </m:m>
                  </m:oMath>
                </a14:m>
                <a:r>
                  <a:rPr lang="pt-BR" sz="1350" dirty="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Arial"/>
                  </a:rPr>
                  <a:t>  , então a matriz oposta de </a:t>
                </a:r>
                <a:r>
                  <a:rPr lang="pt-BR" sz="1350" i="1" dirty="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Arial"/>
                  </a:rPr>
                  <a:t>A</a:t>
                </a:r>
                <a:r>
                  <a:rPr lang="pt-BR" sz="1350" dirty="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Arial"/>
                  </a:rPr>
                  <a:t> é   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pt-BR" sz="10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pt-BR" sz="1050" i="1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−</m:t>
                          </m:r>
                          <m:r>
                            <a:rPr lang="pt-BR" sz="1050" i="1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3</m:t>
                          </m:r>
                        </m:e>
                        <m:e>
                          <m:r>
                            <a:rPr lang="pt-BR" sz="1050" i="1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−6</m:t>
                          </m:r>
                        </m:e>
                      </m:mr>
                      <m:mr>
                        <m:e>
                          <m:r>
                            <a:rPr lang="pt-BR" sz="1050" i="1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2</m:t>
                          </m:r>
                        </m:e>
                        <m:e>
                          <m:r>
                            <a:rPr lang="pt-BR" sz="1050" i="1">
                              <a:solidFill>
                                <a:srgbClr val="000000"/>
                              </a:solidFill>
                              <a:latin typeface="Cambria Math"/>
                              <a:sym typeface="Arial"/>
                            </a:rPr>
                            <m:t>−1</m:t>
                          </m:r>
                        </m:e>
                      </m:mr>
                    </m:m>
                  </m:oMath>
                </a14:m>
                <a:r>
                  <a:rPr lang="pt-BR" sz="1350" dirty="0">
                    <a:solidFill>
                      <a:srgbClr val="000000"/>
                    </a:solidFill>
                    <a:latin typeface="Calibri"/>
                    <a:ea typeface="Arial"/>
                    <a:cs typeface="Calibri"/>
                    <a:sym typeface="Arial"/>
                  </a:rPr>
                  <a:t>   .</a:t>
                </a:r>
              </a:p>
            </p:txBody>
          </p:sp>
        </mc:Choice>
        <mc:Fallback xmlns="">
          <p:sp>
            <p:nvSpPr>
              <p:cNvPr id="13" name="Shape 1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382" y="2047479"/>
                <a:ext cx="4325124" cy="499778"/>
              </a:xfrm>
              <a:prstGeom prst="rect">
                <a:avLst/>
              </a:prstGeom>
              <a:blipFill>
                <a:blip r:embed="rId3"/>
                <a:stretch>
                  <a:fillRect l="-8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olchete duplo 18"/>
          <p:cNvSpPr/>
          <p:nvPr/>
        </p:nvSpPr>
        <p:spPr>
          <a:xfrm>
            <a:off x="1077688" y="2029666"/>
            <a:ext cx="596735" cy="480950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sp>
        <p:nvSpPr>
          <p:cNvPr id="21" name="Colchete duplo 20"/>
          <p:cNvSpPr/>
          <p:nvPr/>
        </p:nvSpPr>
        <p:spPr>
          <a:xfrm>
            <a:off x="3876034" y="2009354"/>
            <a:ext cx="756338" cy="480950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grpSp>
        <p:nvGrpSpPr>
          <p:cNvPr id="6" name="Grupo 5"/>
          <p:cNvGrpSpPr/>
          <p:nvPr/>
        </p:nvGrpSpPr>
        <p:grpSpPr>
          <a:xfrm>
            <a:off x="940159" y="3725753"/>
            <a:ext cx="7006775" cy="511489"/>
            <a:chOff x="1191494" y="4827269"/>
            <a:chExt cx="9342365" cy="6819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aixaDeTexto 3"/>
                <p:cNvSpPr txBox="1"/>
                <p:nvPr/>
              </p:nvSpPr>
              <p:spPr>
                <a:xfrm>
                  <a:off x="1374866" y="4924905"/>
                  <a:ext cx="9096935" cy="4867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pt-BR" sz="1050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pt-BR" sz="1050" i="1">
                                <a:latin typeface="Cambria Math"/>
                              </a:rPr>
                              <m:t>3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−2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5</m:t>
                            </m:r>
                          </m:e>
                        </m:mr>
                        <m:mr>
                          <m:e>
                            <m:r>
                              <a:rPr lang="pt-BR" sz="1050" i="1">
                                <a:latin typeface="Cambria Math"/>
                              </a:rPr>
                              <m:t>10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0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−1</m:t>
                            </m:r>
                          </m:e>
                        </m:mr>
                      </m:m>
                    </m:oMath>
                  </a14:m>
                  <a:r>
                    <a:rPr lang="pt-BR" sz="1050" dirty="0"/>
                    <a:t>      -           </a:t>
                  </a:r>
                  <a14:m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pt-BR" sz="1050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pt-BR" sz="1050" i="1">
                                <a:latin typeface="Cambria Math"/>
                              </a:rPr>
                              <m:t>2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−3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6</m:t>
                            </m:r>
                          </m:e>
                        </m:mr>
                        <m:mr>
                          <m:e>
                            <m:r>
                              <a:rPr lang="pt-BR" sz="1050" i="1">
                                <a:latin typeface="Cambria Math"/>
                              </a:rPr>
                              <m:t>−4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5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1</m:t>
                            </m:r>
                          </m:e>
                        </m:mr>
                      </m:m>
                    </m:oMath>
                  </a14:m>
                  <a:r>
                    <a:rPr lang="pt-BR" sz="1050" dirty="0"/>
                    <a:t>        =         </a:t>
                  </a:r>
                  <a14:m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pt-BR" sz="1050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pt-BR" sz="1050" i="1">
                                <a:latin typeface="Cambria Math"/>
                              </a:rPr>
                              <m:t>3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−2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5</m:t>
                            </m:r>
                          </m:e>
                        </m:mr>
                        <m:mr>
                          <m:e>
                            <m:r>
                              <a:rPr lang="pt-BR" sz="1050" i="1">
                                <a:latin typeface="Cambria Math"/>
                              </a:rPr>
                              <m:t>10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0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−1</m:t>
                            </m:r>
                          </m:e>
                        </m:mr>
                      </m:m>
                    </m:oMath>
                  </a14:m>
                  <a:r>
                    <a:rPr lang="pt-BR" sz="1050" dirty="0"/>
                    <a:t>      +         </a:t>
                  </a:r>
                  <a14:m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pt-BR" sz="1050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pt-BR" sz="1050" i="1">
                                <a:latin typeface="Cambria Math"/>
                              </a:rPr>
                              <m:t>−</m:t>
                            </m:r>
                            <m:r>
                              <a:rPr lang="pt-BR" sz="1050" i="1">
                                <a:latin typeface="Cambria Math"/>
                              </a:rPr>
                              <m:t>2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3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−6</m:t>
                            </m:r>
                          </m:e>
                        </m:mr>
                        <m:mr>
                          <m:e>
                            <m:r>
                              <a:rPr lang="pt-BR" sz="1050" i="1">
                                <a:latin typeface="Cambria Math"/>
                              </a:rPr>
                              <m:t>4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−5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−1</m:t>
                            </m:r>
                          </m:e>
                        </m:mr>
                      </m:m>
                    </m:oMath>
                  </a14:m>
                  <a:r>
                    <a:rPr lang="pt-BR" sz="1050" dirty="0"/>
                    <a:t>          =          </a:t>
                  </a:r>
                  <a14:m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pt-BR" sz="1050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pt-BR" sz="1050" i="1">
                                <a:latin typeface="Cambria Math"/>
                              </a:rPr>
                              <m:t>1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1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−1</m:t>
                            </m:r>
                          </m:e>
                        </m:mr>
                        <m:mr>
                          <m:e>
                            <m:r>
                              <a:rPr lang="pt-BR" sz="1050" i="1">
                                <a:latin typeface="Cambria Math"/>
                              </a:rPr>
                              <m:t>14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−5</m:t>
                            </m:r>
                          </m:e>
                          <m:e>
                            <m:r>
                              <a:rPr lang="pt-BR" sz="1050" i="1">
                                <a:latin typeface="Cambria Math"/>
                              </a:rPr>
                              <m:t>−2</m:t>
                            </m:r>
                          </m:e>
                        </m:mr>
                      </m:m>
                    </m:oMath>
                  </a14:m>
                  <a:endParaRPr lang="pt-BR" sz="1050" dirty="0"/>
                </a:p>
              </p:txBody>
            </p:sp>
          </mc:Choice>
          <mc:Fallback xmlns="">
            <p:sp>
              <p:nvSpPr>
                <p:cNvPr id="4" name="CaixaDeTexto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4866" y="4924905"/>
                  <a:ext cx="9096935" cy="48671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Colchete duplo 21"/>
            <p:cNvSpPr/>
            <p:nvPr/>
          </p:nvSpPr>
          <p:spPr>
            <a:xfrm>
              <a:off x="1191494" y="4827269"/>
              <a:ext cx="1480454" cy="641267"/>
            </a:xfrm>
            <a:prstGeom prst="bracketPair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1050"/>
            </a:p>
          </p:txBody>
        </p:sp>
        <p:sp>
          <p:nvSpPr>
            <p:cNvPr id="23" name="Colchete duplo 22"/>
            <p:cNvSpPr/>
            <p:nvPr/>
          </p:nvSpPr>
          <p:spPr>
            <a:xfrm>
              <a:off x="3137068" y="4867987"/>
              <a:ext cx="1387431" cy="641267"/>
            </a:xfrm>
            <a:prstGeom prst="bracketPair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1050"/>
            </a:p>
          </p:txBody>
        </p:sp>
        <p:sp>
          <p:nvSpPr>
            <p:cNvPr id="24" name="Colchete duplo 23"/>
            <p:cNvSpPr/>
            <p:nvPr/>
          </p:nvSpPr>
          <p:spPr>
            <a:xfrm>
              <a:off x="4978555" y="4827269"/>
              <a:ext cx="1434120" cy="641267"/>
            </a:xfrm>
            <a:prstGeom prst="bracketPair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1050"/>
            </a:p>
          </p:txBody>
        </p:sp>
        <p:sp>
          <p:nvSpPr>
            <p:cNvPr id="25" name="Colchete duplo 24"/>
            <p:cNvSpPr/>
            <p:nvPr/>
          </p:nvSpPr>
          <p:spPr>
            <a:xfrm>
              <a:off x="6971628" y="4867987"/>
              <a:ext cx="1519227" cy="641267"/>
            </a:xfrm>
            <a:prstGeom prst="bracketPair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1050"/>
            </a:p>
          </p:txBody>
        </p:sp>
        <p:sp>
          <p:nvSpPr>
            <p:cNvPr id="28" name="Colchete duplo 27"/>
            <p:cNvSpPr/>
            <p:nvPr/>
          </p:nvSpPr>
          <p:spPr>
            <a:xfrm>
              <a:off x="9014632" y="4867987"/>
              <a:ext cx="1519227" cy="641267"/>
            </a:xfrm>
            <a:prstGeom prst="bracketPair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1050"/>
            </a:p>
          </p:txBody>
        </p:sp>
      </p:grpSp>
    </p:spTree>
    <p:extLst>
      <p:ext uri="{BB962C8B-B14F-4D97-AF65-F5344CB8AC3E}">
        <p14:creationId xmlns:p14="http://schemas.microsoft.com/office/powerpoint/2010/main" val="3510105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88;p8"/>
          <p:cNvSpPr txBox="1"/>
          <p:nvPr/>
        </p:nvSpPr>
        <p:spPr>
          <a:xfrm>
            <a:off x="496640" y="1341946"/>
            <a:ext cx="76606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Uma equipe de criadores de jogos para celular acabou de lançar dois jogos, o “Avião Maluco” e o “Fura Bolo”, nas versões </a:t>
            </a:r>
            <a:r>
              <a:rPr lang="pt-BR" sz="16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 </a:t>
            </a:r>
            <a:r>
              <a:rPr lang="pt-BR" sz="16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. As tabelas abaixo mostram o número de </a:t>
            </a:r>
            <a:r>
              <a:rPr lang="pt-BR" sz="1600" i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downloads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de cada jogo, em cada tipo de versão, por dia:</a:t>
            </a: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989662"/>
              </p:ext>
            </p:extLst>
          </p:nvPr>
        </p:nvGraphicFramePr>
        <p:xfrm>
          <a:off x="558969" y="2760448"/>
          <a:ext cx="3586146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5382">
                  <a:extLst>
                    <a:ext uri="{9D8B030D-6E8A-4147-A177-3AD203B41FA5}">
                      <a16:colId xmlns:a16="http://schemas.microsoft.com/office/drawing/2014/main" val="3285370846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3324375687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24928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JOGOS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VERSÃO A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VERSÃO B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5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Avião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Maluco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7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Fura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Bolo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7815"/>
                  </a:ext>
                </a:extLst>
              </a:tr>
            </a:tbl>
          </a:graphicData>
        </a:graphic>
      </p:graphicFrame>
      <p:sp>
        <p:nvSpPr>
          <p:cNvPr id="14" name="Google Shape;317;p11"/>
          <p:cNvSpPr txBox="1"/>
          <p:nvPr/>
        </p:nvSpPr>
        <p:spPr>
          <a:xfrm>
            <a:off x="558967" y="2456356"/>
            <a:ext cx="339371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800"/>
              <a:buFont typeface="Calibri"/>
              <a:buNone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Downloads em 23 de outubro</a:t>
            </a:r>
            <a:endParaRPr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543358"/>
              </p:ext>
            </p:extLst>
          </p:nvPr>
        </p:nvGraphicFramePr>
        <p:xfrm>
          <a:off x="4571134" y="2756804"/>
          <a:ext cx="3586146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5382">
                  <a:extLst>
                    <a:ext uri="{9D8B030D-6E8A-4147-A177-3AD203B41FA5}">
                      <a16:colId xmlns:a16="http://schemas.microsoft.com/office/drawing/2014/main" val="3285370846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3324375687"/>
                    </a:ext>
                  </a:extLst>
                </a:gridCol>
                <a:gridCol w="1195382">
                  <a:extLst>
                    <a:ext uri="{9D8B030D-6E8A-4147-A177-3AD203B41FA5}">
                      <a16:colId xmlns:a16="http://schemas.microsoft.com/office/drawing/2014/main" val="24928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JOGOS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VERSÃO A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VERSÃO B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5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Avião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Maluco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7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Fura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Bolo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7815"/>
                  </a:ext>
                </a:extLst>
              </a:tr>
            </a:tbl>
          </a:graphicData>
        </a:graphic>
      </p:graphicFrame>
      <p:sp>
        <p:nvSpPr>
          <p:cNvPr id="16" name="Google Shape;317;p11"/>
          <p:cNvSpPr txBox="1"/>
          <p:nvPr/>
        </p:nvSpPr>
        <p:spPr>
          <a:xfrm>
            <a:off x="4571132" y="2452712"/>
            <a:ext cx="339371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800"/>
              <a:buFont typeface="Calibri"/>
              <a:buNone/>
            </a:pP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Downloads em 24 de outubro</a:t>
            </a:r>
            <a:endParaRPr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91;p8"/>
          <p:cNvSpPr/>
          <p:nvPr/>
        </p:nvSpPr>
        <p:spPr>
          <a:xfrm>
            <a:off x="439347" y="3985398"/>
            <a:ext cx="806725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De acordo com os dados das tabelas,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elaborem a matriz </a:t>
            </a:r>
            <a:r>
              <a:rPr lang="pt-BR" sz="1600" i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 – A 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 interpretem o que são os valores dessa matriz, de acordo com o contexto do enunciado.</a:t>
            </a: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162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14" grpId="0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99;p9"/>
          <p:cNvSpPr txBox="1"/>
          <p:nvPr/>
        </p:nvSpPr>
        <p:spPr>
          <a:xfrm>
            <a:off x="1412240" y="2745415"/>
            <a:ext cx="5998116" cy="668345"/>
          </a:xfrm>
          <a:prstGeom prst="rect">
            <a:avLst/>
          </a:prstGeom>
          <a:blipFill rotWithShape="1">
            <a:blip r:embed="rId2">
              <a:alphaModFix/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2" name="Google Shape;300;p9"/>
          <p:cNvSpPr/>
          <p:nvPr/>
        </p:nvSpPr>
        <p:spPr>
          <a:xfrm>
            <a:off x="776360" y="3758546"/>
            <a:ext cx="759548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Possível resposta:</a:t>
            </a:r>
            <a:endParaRPr sz="1800" b="1" dirty="0">
              <a:latin typeface="Nunito" panose="000005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quantidade de </a:t>
            </a:r>
            <a:r>
              <a:rPr lang="pt-BR" sz="1800" i="1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downloads </a:t>
            </a:r>
            <a:r>
              <a:rPr lang="pt-BR" sz="1800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que foi feita a mais no dia 24 de outubro.</a:t>
            </a:r>
            <a:endParaRPr sz="1800" dirty="0">
              <a:latin typeface="Nunito" panose="00000500000000000000" pitchFamily="2" charset="0"/>
            </a:endParaRPr>
          </a:p>
        </p:txBody>
      </p:sp>
      <p:sp>
        <p:nvSpPr>
          <p:cNvPr id="7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764" y="1293601"/>
            <a:ext cx="5985027" cy="110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5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08;p10"/>
          <p:cNvSpPr txBox="1"/>
          <p:nvPr/>
        </p:nvSpPr>
        <p:spPr>
          <a:xfrm>
            <a:off x="792480" y="1664742"/>
            <a:ext cx="2251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pt-BR" sz="1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a) </a:t>
            </a: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 – B</a:t>
            </a: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pt-BR" sz="1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b) </a:t>
            </a: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 – A </a:t>
            </a: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792480" y="1154848"/>
                <a:ext cx="6699591" cy="4619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1800" dirty="0">
                    <a:latin typeface="Nunito" panose="00000500000000000000" pitchFamily="2" charset="0"/>
                  </a:rPr>
                  <a:t>Dadas as matrizes A=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pt-BR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  <m:mr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pt-BR" sz="1800" dirty="0">
                    <a:latin typeface="Nunito" panose="00000500000000000000" pitchFamily="2" charset="0"/>
                  </a:rPr>
                  <a:t> e B=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pt-BR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e>
                              <m:r>
                                <a:rPr lang="pt-BR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pt-BR" sz="1800" dirty="0">
                    <a:latin typeface="Nunito" panose="00000500000000000000" pitchFamily="2" charset="0"/>
                  </a:rPr>
                  <a:t> calcular: 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" y="1154848"/>
                <a:ext cx="6699591" cy="461986"/>
              </a:xfrm>
              <a:prstGeom prst="rect">
                <a:avLst/>
              </a:prstGeom>
              <a:blipFill>
                <a:blip r:embed="rId2"/>
                <a:stretch>
                  <a:fillRect l="-2093" r="-1183" b="-144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16;p11"/>
          <p:cNvSpPr txBox="1"/>
          <p:nvPr/>
        </p:nvSpPr>
        <p:spPr>
          <a:xfrm>
            <a:off x="844826" y="2703871"/>
            <a:ext cx="3992645" cy="1477912"/>
          </a:xfrm>
          <a:prstGeom prst="rect">
            <a:avLst/>
          </a:prstGeom>
          <a:blipFill rotWithShape="1">
            <a:blip r:embed="rId3">
              <a:alphaModFix/>
            </a:blip>
            <a:srcRect/>
            <a:stretch>
              <a:fillRect l="-666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3" name="Google Shape;323;p12"/>
          <p:cNvSpPr txBox="1"/>
          <p:nvPr/>
        </p:nvSpPr>
        <p:spPr>
          <a:xfrm>
            <a:off x="4512365" y="2703871"/>
            <a:ext cx="4480766" cy="1477912"/>
          </a:xfrm>
          <a:prstGeom prst="rect">
            <a:avLst/>
          </a:prstGeom>
          <a:blipFill rotWithShape="1">
            <a:blip r:embed="rId4">
              <a:alphaModFix/>
            </a:blip>
            <a:srcRect/>
            <a:stretch>
              <a:fillRect l="578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191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7" grpId="0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24;p12"/>
          <p:cNvSpPr/>
          <p:nvPr/>
        </p:nvSpPr>
        <p:spPr>
          <a:xfrm>
            <a:off x="1197985" y="1542322"/>
            <a:ext cx="6707299" cy="673917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Observando os resultados de a e de b, que conclusão você pode chegar? </a:t>
            </a:r>
            <a:endParaRPr sz="1600" b="1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855406" y="2534757"/>
                <a:ext cx="3415726" cy="1169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lphaLcParenR"/>
                </a:pPr>
                <a:r>
                  <a:rPr lang="pt-BR" sz="1600" dirty="0">
                    <a:solidFill>
                      <a:schemeClr val="tx1"/>
                    </a:solidFill>
                  </a:rPr>
                  <a:t>A – B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pt-BR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−5</m:t>
                              </m:r>
                            </m:e>
                            <m:e>
                              <m: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−9</m:t>
                              </m:r>
                            </m:e>
                          </m:mr>
                          <m:mr>
                            <m:e>
                              <m: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−6</m:t>
                              </m:r>
                            </m:e>
                            <m:e>
                              <m: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pt-BR" sz="1600" dirty="0">
                  <a:solidFill>
                    <a:schemeClr val="tx1"/>
                  </a:solidFill>
                </a:endParaRPr>
              </a:p>
              <a:p>
                <a:pPr marL="342900" indent="-342900">
                  <a:buAutoNum type="alphaLcParenR"/>
                </a:pPr>
                <a:endParaRPr lang="pt-BR" sz="1600" dirty="0">
                  <a:solidFill>
                    <a:schemeClr val="tx1"/>
                  </a:solidFill>
                </a:endParaRPr>
              </a:p>
              <a:p>
                <a:pPr marL="342900" indent="-342900">
                  <a:buAutoNum type="alphaLcParenR"/>
                </a:pPr>
                <a:r>
                  <a:rPr lang="pt-BR" sz="1600" dirty="0">
                    <a:solidFill>
                      <a:schemeClr val="tx1"/>
                    </a:solidFill>
                  </a:rPr>
                  <a:t>B - A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pt-BR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pt-BR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pt-BR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pt-BR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BR" sz="1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pt-BR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406" y="2534757"/>
                <a:ext cx="3415726" cy="1169807"/>
              </a:xfrm>
              <a:prstGeom prst="rect">
                <a:avLst/>
              </a:prstGeom>
              <a:blipFill>
                <a:blip r:embed="rId2"/>
                <a:stretch>
                  <a:fillRect l="-713" b="-10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Youtube free vector icons designed by Freepik | App icon, Iphone icon,  Youtube logo">
            <a:hlinkClick r:id="rId3"/>
            <a:extLst>
              <a:ext uri="{FF2B5EF4-FFF2-40B4-BE49-F238E27FC236}">
                <a16:creationId xmlns:a16="http://schemas.microsoft.com/office/drawing/2014/main" id="{D5C6552F-6DCD-4940-82E7-2C8370590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834" y="4528969"/>
            <a:ext cx="523221" cy="52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7B56244-00DC-4D70-B7F1-C7815F47B443}"/>
              </a:ext>
            </a:extLst>
          </p:cNvPr>
          <p:cNvSpPr txBox="1"/>
          <p:nvPr/>
        </p:nvSpPr>
        <p:spPr>
          <a:xfrm>
            <a:off x="7647423" y="4005749"/>
            <a:ext cx="1566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Saiba mais assistindo!</a:t>
            </a:r>
          </a:p>
        </p:txBody>
      </p:sp>
    </p:spTree>
    <p:extLst>
      <p:ext uri="{BB962C8B-B14F-4D97-AF65-F5344CB8AC3E}">
        <p14:creationId xmlns:p14="http://schemas.microsoft.com/office/powerpoint/2010/main" val="400764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6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30;p13"/>
          <p:cNvSpPr txBox="1"/>
          <p:nvPr/>
        </p:nvSpPr>
        <p:spPr>
          <a:xfrm>
            <a:off x="545801" y="1289801"/>
            <a:ext cx="76606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Denomina-se </a:t>
            </a:r>
            <a:r>
              <a:rPr lang="pt-B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matriz oposta </a:t>
            </a: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uma matriz </a:t>
            </a:r>
            <a:r>
              <a:rPr lang="pt-BR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(representa-se por –</a:t>
            </a:r>
            <a:r>
              <a:rPr lang="pt-BR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a matriz que somada com </a:t>
            </a:r>
            <a:r>
              <a:rPr lang="pt-BR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 em uma matriz nula.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32;p13"/>
          <p:cNvSpPr txBox="1"/>
          <p:nvPr/>
        </p:nvSpPr>
        <p:spPr>
          <a:xfrm>
            <a:off x="616594" y="2137709"/>
            <a:ext cx="6118062" cy="746278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143" t="-439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050"/>
          </a:p>
        </p:txBody>
      </p:sp>
      <p:sp>
        <p:nvSpPr>
          <p:cNvPr id="13" name="Google Shape;333;p13"/>
          <p:cNvSpPr txBox="1"/>
          <p:nvPr/>
        </p:nvSpPr>
        <p:spPr>
          <a:xfrm>
            <a:off x="894735" y="3182778"/>
            <a:ext cx="3566252" cy="61400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58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900"/>
          </a:p>
        </p:txBody>
      </p:sp>
      <p:sp>
        <p:nvSpPr>
          <p:cNvPr id="3" name="Chave Direita 2"/>
          <p:cNvSpPr/>
          <p:nvPr/>
        </p:nvSpPr>
        <p:spPr>
          <a:xfrm rot="5400000">
            <a:off x="1318224" y="3442121"/>
            <a:ext cx="185379" cy="894705"/>
          </a:xfrm>
          <a:prstGeom prst="righ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4" name="Chave Direita 13"/>
          <p:cNvSpPr/>
          <p:nvPr/>
        </p:nvSpPr>
        <p:spPr>
          <a:xfrm rot="5400000">
            <a:off x="2511421" y="3456683"/>
            <a:ext cx="185379" cy="894705"/>
          </a:xfrm>
          <a:prstGeom prst="righ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5" name="Chave Direita 14"/>
          <p:cNvSpPr/>
          <p:nvPr/>
        </p:nvSpPr>
        <p:spPr>
          <a:xfrm rot="5400000">
            <a:off x="3718095" y="3442121"/>
            <a:ext cx="185379" cy="894705"/>
          </a:xfrm>
          <a:prstGeom prst="righ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4" name="CaixaDeTexto 3"/>
          <p:cNvSpPr txBox="1"/>
          <p:nvPr/>
        </p:nvSpPr>
        <p:spPr>
          <a:xfrm>
            <a:off x="1259136" y="4095575"/>
            <a:ext cx="4363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A                         -A                   MATRIZ NULA</a:t>
            </a:r>
          </a:p>
        </p:txBody>
      </p:sp>
      <p:sp>
        <p:nvSpPr>
          <p:cNvPr id="12" name="Google Shape;264;p4"/>
          <p:cNvSpPr txBox="1"/>
          <p:nvPr/>
        </p:nvSpPr>
        <p:spPr>
          <a:xfrm>
            <a:off x="332509" y="640178"/>
            <a:ext cx="84166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4F286D"/>
              </a:buClr>
              <a:buSzPts val="4000"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MATRIZ OPOSTA</a:t>
            </a:r>
          </a:p>
        </p:txBody>
      </p:sp>
      <p:sp>
        <p:nvSpPr>
          <p:cNvPr id="16" name="Google Shape;334;p13"/>
          <p:cNvSpPr/>
          <p:nvPr/>
        </p:nvSpPr>
        <p:spPr>
          <a:xfrm>
            <a:off x="5012757" y="3085605"/>
            <a:ext cx="3736388" cy="105556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Observação</a:t>
            </a:r>
            <a:r>
              <a:rPr lang="pt-BR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: Os elementos correspondentes de </a:t>
            </a:r>
            <a:r>
              <a:rPr lang="pt-BR" i="1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 </a:t>
            </a:r>
            <a:r>
              <a:rPr lang="pt-BR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 </a:t>
            </a:r>
            <a:r>
              <a:rPr lang="pt-BR" i="1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–A </a:t>
            </a:r>
            <a:r>
              <a:rPr lang="pt-BR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são números opostos. Obtemos </a:t>
            </a:r>
            <a:r>
              <a:rPr lang="pt-BR" i="1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–A </a:t>
            </a:r>
            <a:r>
              <a:rPr lang="pt-BR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mudando os sinais de todos os elementos de </a:t>
            </a:r>
            <a:r>
              <a:rPr lang="pt-BR" i="1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</a:t>
            </a:r>
            <a:r>
              <a:rPr lang="pt-BR" dirty="0">
                <a:solidFill>
                  <a:srgbClr val="1A1A18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.</a:t>
            </a:r>
            <a:endParaRPr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15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 animBg="1"/>
      <p:bldP spid="3" grpId="0" animBg="1"/>
      <p:bldP spid="14" grpId="0" animBg="1"/>
      <p:bldP spid="15" grpId="0" animBg="1"/>
      <p:bldP spid="4" grpId="0"/>
      <p:bldP spid="12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689462" y="1248695"/>
                <a:ext cx="8066439" cy="4619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1800" dirty="0">
                    <a:latin typeface="Nunito" panose="00000500000000000000" pitchFamily="2" charset="0"/>
                  </a:rPr>
                  <a:t>Dadas as matrizes A=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pt-BR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pt-BR" sz="1800" dirty="0">
                    <a:latin typeface="Nunito" panose="00000500000000000000" pitchFamily="2" charset="0"/>
                  </a:rPr>
                  <a:t> e B=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pt-BR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pt-BR" sz="1800" dirty="0">
                    <a:latin typeface="Nunito" panose="00000500000000000000" pitchFamily="2" charset="0"/>
                  </a:rPr>
                  <a:t>, obter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pt-BR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t-BR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pt-BR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1800" dirty="0">
                    <a:latin typeface="Nunito" panose="00000500000000000000" pitchFamily="2" charset="0"/>
                  </a:rPr>
                  <a:t> de modo que A + x = B: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462" y="1248695"/>
                <a:ext cx="8066439" cy="461986"/>
              </a:xfrm>
              <a:prstGeom prst="rect">
                <a:avLst/>
              </a:prstGeom>
              <a:blipFill>
                <a:blip r:embed="rId2"/>
                <a:stretch>
                  <a:fillRect l="-1738" r="-1738" b="-131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Google Shape;348;p15"/>
          <p:cNvSpPr txBox="1"/>
          <p:nvPr/>
        </p:nvSpPr>
        <p:spPr>
          <a:xfrm>
            <a:off x="1336807" y="2233174"/>
            <a:ext cx="383032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Usando a matriz oposta para obter a matriz nula no 1º membro e o princípio aditivo: </a:t>
            </a:r>
            <a:endParaRPr b="1" dirty="0"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49;p15"/>
          <p:cNvSpPr txBox="1"/>
          <p:nvPr/>
        </p:nvSpPr>
        <p:spPr>
          <a:xfrm>
            <a:off x="1719057" y="2853236"/>
            <a:ext cx="358969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            A + X = B</a:t>
            </a:r>
            <a:endParaRPr sz="1800" dirty="0">
              <a:latin typeface="Nunito" panose="000005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(–A) + A + X = (–A) + B</a:t>
            </a:r>
            <a:endParaRPr sz="1800" dirty="0">
              <a:latin typeface="Nunito" panose="000005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      0</a:t>
            </a:r>
            <a:r>
              <a:rPr lang="pt-BR" sz="1800" baseline="-25000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2 x 2</a:t>
            </a:r>
            <a:r>
              <a:rPr lang="pt-BR" sz="1800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 + X = B – A </a:t>
            </a:r>
            <a:endParaRPr sz="1800" dirty="0">
              <a:latin typeface="Nunito" panose="000005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                  X = B – A   </a:t>
            </a:r>
            <a:endParaRPr sz="1800" dirty="0"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50;p15"/>
          <p:cNvSpPr txBox="1"/>
          <p:nvPr/>
        </p:nvSpPr>
        <p:spPr>
          <a:xfrm>
            <a:off x="5167127" y="2724962"/>
            <a:ext cx="358877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Assim:</a:t>
            </a:r>
            <a:endParaRPr sz="1800" dirty="0"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51;p15"/>
          <p:cNvSpPr txBox="1"/>
          <p:nvPr/>
        </p:nvSpPr>
        <p:spPr>
          <a:xfrm>
            <a:off x="5288609" y="3139870"/>
            <a:ext cx="2142008" cy="376376"/>
          </a:xfrm>
          <a:prstGeom prst="rect">
            <a:avLst/>
          </a:prstGeom>
          <a:blipFill rotWithShape="1">
            <a:blip r:embed="rId3">
              <a:alphaModFix/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 l="-2667" b="-258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Nunito" panose="00000500000000000000" pitchFamily="2" charset="0"/>
                <a:ea typeface="Calibri"/>
                <a:cs typeface="Calibri"/>
                <a:sym typeface="Calibri"/>
              </a:rPr>
              <a:t> </a:t>
            </a:r>
            <a:endParaRPr sz="1800">
              <a:latin typeface="Nunito" panose="00000500000000000000" pitchFamily="2" charset="0"/>
            </a:endParaRPr>
          </a:p>
        </p:txBody>
      </p:sp>
      <p:sp>
        <p:nvSpPr>
          <p:cNvPr id="13" name="Google Shape;352;p15"/>
          <p:cNvSpPr txBox="1"/>
          <p:nvPr/>
        </p:nvSpPr>
        <p:spPr>
          <a:xfrm>
            <a:off x="5288609" y="3561863"/>
            <a:ext cx="1520334" cy="376376"/>
          </a:xfrm>
          <a:prstGeom prst="roundRect">
            <a:avLst/>
          </a:prstGeom>
          <a:blipFill rotWithShape="1">
            <a:blip r:embed="rId4">
              <a:alphaModFix/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 l="-3758" b="-2585"/>
            </a:stretch>
          </a:blipFill>
          <a:ln w="38100">
            <a:solidFill>
              <a:srgbClr val="00B05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Nunito" panose="00000500000000000000" pitchFamily="2" charset="0"/>
                <a:ea typeface="Calibri"/>
                <a:cs typeface="Calibri"/>
                <a:sym typeface="Calibri"/>
              </a:rPr>
              <a:t> </a:t>
            </a:r>
            <a:endParaRPr sz="1800">
              <a:latin typeface="Nunito" panose="00000500000000000000" pitchFamily="2" charset="0"/>
            </a:endParaRPr>
          </a:p>
        </p:txBody>
      </p:sp>
      <p:sp>
        <p:nvSpPr>
          <p:cNvPr id="15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108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1" grpId="0"/>
      <p:bldP spid="12" grpId="0" animBg="1"/>
      <p:bldP spid="13" grpId="0" animBg="1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760097" y="2072336"/>
            <a:ext cx="7561460" cy="132802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latin typeface="Nunito" panose="00000500000000000000" pitchFamily="2" charset="0"/>
              </a:rPr>
              <a:t>Sendo A e B duas matrizes do tipo </a:t>
            </a:r>
            <a:r>
              <a:rPr lang="pt-BR" sz="1800" b="1" dirty="0" err="1">
                <a:latin typeface="Nunito" panose="00000500000000000000" pitchFamily="2" charset="0"/>
              </a:rPr>
              <a:t>mxn</a:t>
            </a:r>
            <a:r>
              <a:rPr lang="pt-BR" sz="1800" b="1" dirty="0">
                <a:latin typeface="Nunito" panose="00000500000000000000" pitchFamily="2" charset="0"/>
              </a:rPr>
              <a:t>,</a:t>
            </a:r>
            <a:r>
              <a:rPr lang="pt-BR" sz="1800" dirty="0">
                <a:latin typeface="Nunito" panose="00000500000000000000" pitchFamily="2" charset="0"/>
              </a:rPr>
              <a:t> denomina-se diferença entre A e B (representada por A – B) a soma da matriz A com a matriz oposta de B, isto é, </a:t>
            </a:r>
          </a:p>
          <a:p>
            <a:pPr algn="ctr"/>
            <a:r>
              <a:rPr lang="pt-BR" sz="1800" b="1" dirty="0">
                <a:latin typeface="Nunito" panose="00000500000000000000" pitchFamily="2" charset="0"/>
              </a:rPr>
              <a:t>A – B = A + (- B)</a:t>
            </a:r>
          </a:p>
        </p:txBody>
      </p:sp>
      <p:sp>
        <p:nvSpPr>
          <p:cNvPr id="6" name="Google Shape;264;p4"/>
          <p:cNvSpPr txBox="1"/>
          <p:nvPr/>
        </p:nvSpPr>
        <p:spPr>
          <a:xfrm>
            <a:off x="332509" y="640178"/>
            <a:ext cx="84166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4F286D"/>
              </a:buClr>
              <a:buSzPts val="4000"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SUBTRAÇÃO COM MATRIZES</a:t>
            </a:r>
          </a:p>
        </p:txBody>
      </p:sp>
    </p:spTree>
    <p:extLst>
      <p:ext uri="{BB962C8B-B14F-4D97-AF65-F5344CB8AC3E}">
        <p14:creationId xmlns:p14="http://schemas.microsoft.com/office/powerpoint/2010/main" val="240394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"/>
          <p:cNvSpPr txBox="1"/>
          <p:nvPr/>
        </p:nvSpPr>
        <p:spPr>
          <a:xfrm>
            <a:off x="1845899" y="1615537"/>
            <a:ext cx="600140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Como utilizar as operações de adição e subtração de matrizes na resolução de problemas?</a:t>
            </a: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i="0" u="none" strike="noStrike" cap="none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VAMOS PENSAR...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879039D6-14C1-4482-B832-4D9D6122D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23849" y="1798543"/>
            <a:ext cx="3766297" cy="376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7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"/>
          <p:cNvSpPr txBox="1"/>
          <p:nvPr/>
        </p:nvSpPr>
        <p:spPr>
          <a:xfrm>
            <a:off x="914846" y="2900135"/>
            <a:ext cx="74430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SUBTRAÇÃO DE MATRIZES</a:t>
            </a:r>
          </a:p>
        </p:txBody>
      </p:sp>
      <p:sp>
        <p:nvSpPr>
          <p:cNvPr id="258" name="Google Shape;258;p4"/>
          <p:cNvSpPr txBox="1"/>
          <p:nvPr/>
        </p:nvSpPr>
        <p:spPr>
          <a:xfrm>
            <a:off x="855407" y="774661"/>
            <a:ext cx="744301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ADIÇÃO DE MATRIZES</a:t>
            </a:r>
          </a:p>
        </p:txBody>
      </p:sp>
      <p:sp>
        <p:nvSpPr>
          <p:cNvPr id="2" name="Retângulo Arredondado 1"/>
          <p:cNvSpPr/>
          <p:nvPr/>
        </p:nvSpPr>
        <p:spPr>
          <a:xfrm>
            <a:off x="481781" y="1297858"/>
            <a:ext cx="8091948" cy="1102457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  <a:latin typeface="Nunito" panose="00000500000000000000" pitchFamily="2" charset="0"/>
              </a:rPr>
              <a:t>Dadas duas matrizes, A e B, do mesmo tipo, </a:t>
            </a:r>
            <a:r>
              <a:rPr lang="pt-BR" sz="1600" b="1" dirty="0" err="1">
                <a:solidFill>
                  <a:schemeClr val="tx1"/>
                </a:solidFill>
                <a:latin typeface="Nunito" panose="00000500000000000000" pitchFamily="2" charset="0"/>
              </a:rPr>
              <a:t>mxn</a:t>
            </a:r>
            <a:r>
              <a:rPr lang="pt-BR" sz="1600" b="1" dirty="0">
                <a:solidFill>
                  <a:schemeClr val="tx1"/>
                </a:solidFill>
                <a:latin typeface="Nunito" panose="00000500000000000000" pitchFamily="2" charset="0"/>
              </a:rPr>
              <a:t>, denomina-se soma da matriz A com a matriz B, que representamos por A + B, a matriz C tipo  </a:t>
            </a:r>
            <a:r>
              <a:rPr lang="pt-BR" sz="1600" b="1" dirty="0" err="1">
                <a:solidFill>
                  <a:schemeClr val="tx1"/>
                </a:solidFill>
                <a:latin typeface="Nunito" panose="00000500000000000000" pitchFamily="2" charset="0"/>
              </a:rPr>
              <a:t>mxn</a:t>
            </a:r>
            <a:r>
              <a:rPr lang="pt-BR" sz="1600" b="1" dirty="0">
                <a:solidFill>
                  <a:schemeClr val="tx1"/>
                </a:solidFill>
                <a:latin typeface="Nunito" panose="00000500000000000000" pitchFamily="2" charset="0"/>
              </a:rPr>
              <a:t> na qual cada elemento é obtido adicionando-se os elementos correspondentes de A e B.</a:t>
            </a:r>
          </a:p>
        </p:txBody>
      </p:sp>
      <p:sp>
        <p:nvSpPr>
          <p:cNvPr id="3" name="Retângulo Arredondado 2"/>
          <p:cNvSpPr/>
          <p:nvPr/>
        </p:nvSpPr>
        <p:spPr>
          <a:xfrm>
            <a:off x="526461" y="3423315"/>
            <a:ext cx="8121445" cy="825909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  <a:latin typeface="Nunito" panose="00000500000000000000" pitchFamily="2" charset="0"/>
              </a:rPr>
              <a:t>Sendo A e B duas matrizes do tipo </a:t>
            </a:r>
            <a:r>
              <a:rPr lang="pt-BR" sz="1600" b="1" dirty="0" err="1">
                <a:solidFill>
                  <a:schemeClr val="tx1"/>
                </a:solidFill>
                <a:latin typeface="Nunito" panose="00000500000000000000" pitchFamily="2" charset="0"/>
              </a:rPr>
              <a:t>mxn</a:t>
            </a:r>
            <a:r>
              <a:rPr lang="pt-BR" sz="1600" b="1" dirty="0">
                <a:solidFill>
                  <a:schemeClr val="tx1"/>
                </a:solidFill>
                <a:latin typeface="Nunito" panose="00000500000000000000" pitchFamily="2" charset="0"/>
              </a:rPr>
              <a:t>, denomina-se diferença entre A e B (representada por A – B), a soma da matriz A com a matriz oposta da B, isto é, </a:t>
            </a:r>
            <a:br>
              <a:rPr lang="pt-BR" sz="1600" b="1" dirty="0">
                <a:solidFill>
                  <a:schemeClr val="tx1"/>
                </a:solidFill>
                <a:latin typeface="Nunito" panose="00000500000000000000" pitchFamily="2" charset="0"/>
              </a:rPr>
            </a:br>
            <a:r>
              <a:rPr lang="pt-BR" sz="1600" b="1" dirty="0">
                <a:solidFill>
                  <a:schemeClr val="tx1"/>
                </a:solidFill>
                <a:latin typeface="Nunito" panose="00000500000000000000" pitchFamily="2" charset="0"/>
              </a:rPr>
              <a:t>A – B = A + (-B).</a:t>
            </a:r>
          </a:p>
        </p:txBody>
      </p:sp>
    </p:spTree>
    <p:extLst>
      <p:ext uri="{BB962C8B-B14F-4D97-AF65-F5344CB8AC3E}">
        <p14:creationId xmlns:p14="http://schemas.microsoft.com/office/powerpoint/2010/main" val="140973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0"/>
      <p:bldP spid="258" grpId="0"/>
      <p:bldP spid="2" grpId="0" animBg="1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"/>
          <p:cNvSpPr/>
          <p:nvPr/>
        </p:nvSpPr>
        <p:spPr>
          <a:xfrm>
            <a:off x="393289" y="1099042"/>
            <a:ext cx="848523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221F1F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O dono de uma rede de floriculturas mantém registrado cada tipo de ornamento vendido em três de suas lojas, para controlar a compra de suprimentos sem precisar manter um estoque elevado.</a:t>
            </a:r>
            <a:endParaRPr sz="1600" dirty="0">
              <a:latin typeface="Nunito" panose="000005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rgbClr val="221F1F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As tabelas abaixo mostram as vendas em duas semanas:</a:t>
            </a:r>
            <a:endParaRPr sz="1600" b="1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5"/>
          <p:cNvSpPr txBox="1"/>
          <p:nvPr/>
        </p:nvSpPr>
        <p:spPr>
          <a:xfrm>
            <a:off x="335749" y="4061159"/>
            <a:ext cx="85428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262626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Escreva as matrizes correspondentes a cada semana e calcule o total e a diferença nas vendas de cada tipo de ornamento em cada loja nas duas semanas.</a:t>
            </a:r>
            <a:endParaRPr sz="1600" dirty="0">
              <a:solidFill>
                <a:srgbClr val="262626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985908"/>
              </p:ext>
            </p:extLst>
          </p:nvPr>
        </p:nvGraphicFramePr>
        <p:xfrm>
          <a:off x="1360372" y="2277546"/>
          <a:ext cx="2851356" cy="1386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1">
                  <a:extLst>
                    <a:ext uri="{9D8B030D-6E8A-4147-A177-3AD203B41FA5}">
                      <a16:colId xmlns:a16="http://schemas.microsoft.com/office/drawing/2014/main" val="1358740987"/>
                    </a:ext>
                  </a:extLst>
                </a:gridCol>
                <a:gridCol w="668593">
                  <a:extLst>
                    <a:ext uri="{9D8B030D-6E8A-4147-A177-3AD203B41FA5}">
                      <a16:colId xmlns:a16="http://schemas.microsoft.com/office/drawing/2014/main" val="627759473"/>
                    </a:ext>
                  </a:extLst>
                </a:gridCol>
                <a:gridCol w="639097">
                  <a:extLst>
                    <a:ext uri="{9D8B030D-6E8A-4147-A177-3AD203B41FA5}">
                      <a16:colId xmlns:a16="http://schemas.microsoft.com/office/drawing/2014/main" val="1785419204"/>
                    </a:ext>
                  </a:extLst>
                </a:gridCol>
                <a:gridCol w="629265">
                  <a:extLst>
                    <a:ext uri="{9D8B030D-6E8A-4147-A177-3AD203B41FA5}">
                      <a16:colId xmlns:a16="http://schemas.microsoft.com/office/drawing/2014/main" val="41071205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Semana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1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Loja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Loja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Loja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29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Arranjo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120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290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230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374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Cesta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49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40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37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672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Buquê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130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89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77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24106925"/>
                  </a:ext>
                </a:extLst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54633"/>
              </p:ext>
            </p:extLst>
          </p:nvPr>
        </p:nvGraphicFramePr>
        <p:xfrm>
          <a:off x="4635909" y="2287324"/>
          <a:ext cx="2851356" cy="1386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1">
                  <a:extLst>
                    <a:ext uri="{9D8B030D-6E8A-4147-A177-3AD203B41FA5}">
                      <a16:colId xmlns:a16="http://schemas.microsoft.com/office/drawing/2014/main" val="1358740987"/>
                    </a:ext>
                  </a:extLst>
                </a:gridCol>
                <a:gridCol w="668593">
                  <a:extLst>
                    <a:ext uri="{9D8B030D-6E8A-4147-A177-3AD203B41FA5}">
                      <a16:colId xmlns:a16="http://schemas.microsoft.com/office/drawing/2014/main" val="627759473"/>
                    </a:ext>
                  </a:extLst>
                </a:gridCol>
                <a:gridCol w="639097">
                  <a:extLst>
                    <a:ext uri="{9D8B030D-6E8A-4147-A177-3AD203B41FA5}">
                      <a16:colId xmlns:a16="http://schemas.microsoft.com/office/drawing/2014/main" val="1785419204"/>
                    </a:ext>
                  </a:extLst>
                </a:gridCol>
                <a:gridCol w="629265">
                  <a:extLst>
                    <a:ext uri="{9D8B030D-6E8A-4147-A177-3AD203B41FA5}">
                      <a16:colId xmlns:a16="http://schemas.microsoft.com/office/drawing/2014/main" val="41071205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Semana</a:t>
                      </a:r>
                      <a:r>
                        <a:rPr lang="pt-BR" sz="1200" b="1" baseline="0" dirty="0">
                          <a:latin typeface="Nunito" panose="00000500000000000000" pitchFamily="2" charset="0"/>
                        </a:rPr>
                        <a:t> 2</a:t>
                      </a:r>
                      <a:endParaRPr lang="pt-BR" sz="1200" b="1" dirty="0">
                        <a:latin typeface="Nunito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Loja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Loja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Loja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29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Arranjo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90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270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98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374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Cesta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76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44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53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672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bg1"/>
                          </a:solidFill>
                          <a:latin typeface="Nunito" panose="00000500000000000000" pitchFamily="2" charset="0"/>
                        </a:rPr>
                        <a:t>Buquê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123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76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Nunito" panose="00000500000000000000" pitchFamily="2" charset="0"/>
                        </a:rPr>
                        <a:t>90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24106925"/>
                  </a:ext>
                </a:extLst>
              </a:tr>
            </a:tbl>
          </a:graphicData>
        </a:graphic>
      </p:graphicFrame>
      <p:sp>
        <p:nvSpPr>
          <p:cNvPr id="8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165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"/>
          <p:cNvSpPr txBox="1"/>
          <p:nvPr/>
        </p:nvSpPr>
        <p:spPr>
          <a:xfrm>
            <a:off x="2577193" y="2595485"/>
            <a:ext cx="2035278" cy="733728"/>
          </a:xfrm>
          <a:prstGeom prst="rect">
            <a:avLst/>
          </a:prstGeom>
          <a:blipFill rotWithShape="1">
            <a:blip r:embed="rId3">
              <a:alphaModFix/>
              <a:biLevel thresh="75000"/>
            </a:blip>
            <a:srcRect/>
            <a:stretch>
              <a:fillRect r="857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latin typeface="Nunito" panose="00000500000000000000" pitchFamily="2" charset="0"/>
                <a:ea typeface="Calibri"/>
                <a:cs typeface="Calibri"/>
                <a:sym typeface="Calibri"/>
              </a:rPr>
              <a:t> </a:t>
            </a:r>
            <a:endParaRPr sz="1050">
              <a:latin typeface="Nunito" panose="00000500000000000000" pitchFamily="2" charset="0"/>
            </a:endParaRPr>
          </a:p>
        </p:txBody>
      </p:sp>
      <p:sp>
        <p:nvSpPr>
          <p:cNvPr id="275" name="Google Shape;275;p6"/>
          <p:cNvSpPr txBox="1"/>
          <p:nvPr/>
        </p:nvSpPr>
        <p:spPr>
          <a:xfrm>
            <a:off x="1286077" y="2623845"/>
            <a:ext cx="147018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Semana 1 =</a:t>
            </a:r>
            <a:endParaRPr sz="1600" b="1" dirty="0"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6"/>
          <p:cNvSpPr txBox="1"/>
          <p:nvPr/>
        </p:nvSpPr>
        <p:spPr>
          <a:xfrm>
            <a:off x="4767363" y="2613439"/>
            <a:ext cx="153267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Semana 2 =</a:t>
            </a:r>
            <a:endParaRPr sz="1600" b="1" dirty="0"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6"/>
          <p:cNvSpPr txBox="1"/>
          <p:nvPr/>
        </p:nvSpPr>
        <p:spPr>
          <a:xfrm>
            <a:off x="6005072" y="2585089"/>
            <a:ext cx="1677132" cy="720828"/>
          </a:xfrm>
          <a:prstGeom prst="rect">
            <a:avLst/>
          </a:prstGeom>
          <a:blipFill rotWithShape="1">
            <a:blip r:embed="rId4">
              <a:alphaModFix/>
              <a:biLevel thresh="75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latin typeface="Nunito" panose="00000500000000000000" pitchFamily="2" charset="0"/>
                <a:ea typeface="Calibri"/>
                <a:cs typeface="Calibri"/>
                <a:sym typeface="Calibri"/>
              </a:rPr>
              <a:t> </a:t>
            </a:r>
            <a:endParaRPr sz="1050">
              <a:latin typeface="Nunito" panose="00000500000000000000" pitchFamily="2" charset="0"/>
            </a:endParaRPr>
          </a:p>
        </p:txBody>
      </p:sp>
      <p:sp>
        <p:nvSpPr>
          <p:cNvPr id="8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 - RESOLUÇÃO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3543" y="1171859"/>
            <a:ext cx="3977189" cy="1211566"/>
          </a:xfrm>
          <a:prstGeom prst="rect">
            <a:avLst/>
          </a:prstGeom>
        </p:spPr>
      </p:pic>
      <p:sp>
        <p:nvSpPr>
          <p:cNvPr id="12" name="Google Shape;285;p7"/>
          <p:cNvSpPr txBox="1"/>
          <p:nvPr/>
        </p:nvSpPr>
        <p:spPr>
          <a:xfrm>
            <a:off x="387058" y="3507582"/>
            <a:ext cx="845082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latin typeface="Nunito" panose="00000500000000000000" pitchFamily="2" charset="0"/>
                <a:ea typeface="Calibri"/>
                <a:cs typeface="Calibri"/>
                <a:sym typeface="Calibri"/>
              </a:rPr>
              <a:t>Para descobrir o total de vendas basta adicionar as duas matrizes:</a:t>
            </a:r>
            <a:endParaRPr sz="1600" b="1" dirty="0"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grpSp>
        <p:nvGrpSpPr>
          <p:cNvPr id="3" name="Agrupar 2"/>
          <p:cNvGrpSpPr/>
          <p:nvPr/>
        </p:nvGrpSpPr>
        <p:grpSpPr>
          <a:xfrm>
            <a:off x="1780156" y="3950548"/>
            <a:ext cx="5974414" cy="698093"/>
            <a:chOff x="200244" y="3738506"/>
            <a:chExt cx="9772145" cy="1266116"/>
          </a:xfrm>
        </p:grpSpPr>
        <p:sp>
          <p:nvSpPr>
            <p:cNvPr id="13" name="Google Shape;284;p7"/>
            <p:cNvSpPr txBox="1"/>
            <p:nvPr/>
          </p:nvSpPr>
          <p:spPr>
            <a:xfrm>
              <a:off x="200244" y="3738506"/>
              <a:ext cx="6789176" cy="1231747"/>
            </a:xfrm>
            <a:prstGeom prst="rect">
              <a:avLst/>
            </a:prstGeom>
            <a:blipFill rotWithShape="1">
              <a:blip r:embed="rId6">
                <a:alphaModFix/>
                <a:biLevel thresh="75000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14" name="Google Shape;286;p7"/>
            <p:cNvSpPr txBox="1"/>
            <p:nvPr/>
          </p:nvSpPr>
          <p:spPr>
            <a:xfrm>
              <a:off x="6300040" y="3738506"/>
              <a:ext cx="3672349" cy="1266116"/>
            </a:xfrm>
            <a:prstGeom prst="rect">
              <a:avLst/>
            </a:prstGeom>
            <a:blipFill rotWithShape="1">
              <a:blip r:embed="rId7">
                <a:alphaModFix/>
                <a:biLevel thresh="75000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</p:grpSp>
      <p:sp>
        <p:nvSpPr>
          <p:cNvPr id="16" name="Google Shape;296;p8"/>
          <p:cNvSpPr/>
          <p:nvPr/>
        </p:nvSpPr>
        <p:spPr>
          <a:xfrm>
            <a:off x="6507640" y="552386"/>
            <a:ext cx="2330245" cy="77891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Para refletir:</a:t>
            </a:r>
            <a:endParaRPr b="1" dirty="0">
              <a:latin typeface="Nunito" panose="00000500000000000000" pitchFamily="2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O que indica o sinal negativo no resultado?</a:t>
            </a:r>
            <a:endParaRPr b="1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Vetor PNG E SVG Transparente De Doodle De Seta De Linha Curv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23400">
            <a:off x="6795236" y="1546177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33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" grpId="0" animBg="1"/>
      <p:bldP spid="275" grpId="0"/>
      <p:bldP spid="276" grpId="0"/>
      <p:bldP spid="277" grpId="0" animBg="1"/>
      <p:bldP spid="8" grpId="0"/>
      <p:bldP spid="12" grpId="0"/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/>
              <p:cNvSpPr/>
              <p:nvPr/>
            </p:nvSpPr>
            <p:spPr>
              <a:xfrm>
                <a:off x="879170" y="1235289"/>
                <a:ext cx="6191182" cy="5029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1600" dirty="0">
                    <a:latin typeface="Nunito" panose="00000500000000000000" pitchFamily="2" charset="0"/>
                    <a:cs typeface="Calibri"/>
                    <a:sym typeface="Calibri"/>
                  </a:rPr>
                  <a:t>Se A=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BR" sz="1600" i="1" smtClean="0"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pt-BR" sz="1600" i="1">
                                <a:latin typeface="Cambria Math" panose="02040503050406030204" pitchFamily="18" charset="0"/>
                                <a:cs typeface="Calibri"/>
                                <a:sym typeface="Calibri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pt-BR" sz="1600" b="0" i="1">
                                  <a:latin typeface="Cambria Math" panose="02040503050406030204" pitchFamily="18" charset="0"/>
                                  <a:cs typeface="Calibri"/>
                                  <a:sym typeface="Calibri"/>
                                </a:rPr>
                                <m:t>2</m:t>
                              </m:r>
                            </m:e>
                            <m:e>
                              <m:r>
                                <a:rPr lang="pt-BR" sz="1600" b="0" i="1">
                                  <a:latin typeface="Cambria Math" panose="02040503050406030204" pitchFamily="18" charset="0"/>
                                  <a:cs typeface="Calibri"/>
                                  <a:sym typeface="Calibri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  <a:cs typeface="Calibri"/>
                                  <a:sym typeface="Calibri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  <a:cs typeface="Calibri"/>
                                  <a:sym typeface="Calibri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pt-BR" sz="1600" dirty="0">
                    <a:latin typeface="Nunito" panose="00000500000000000000" pitchFamily="2" charset="0"/>
                  </a:rPr>
                  <a:t> e B=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BR" sz="1600" i="1">
                            <a:latin typeface="Cambria Math" panose="02040503050406030204" pitchFamily="18" charset="0"/>
                            <a:cs typeface="Calibri"/>
                            <a:sym typeface="Calibri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pt-BR" sz="1600" i="1">
                                <a:latin typeface="Cambria Math" panose="02040503050406030204" pitchFamily="18" charset="0"/>
                                <a:cs typeface="Calibri"/>
                                <a:sym typeface="Calibri"/>
                              </a:rPr>
                            </m:ctrlPr>
                          </m:mPr>
                          <m:m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  <a:cs typeface="Calibri"/>
                                  <a:sym typeface="Calibri"/>
                                </a:rPr>
                                <m:t>3</m:t>
                              </m:r>
                            </m:e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  <a:cs typeface="Calibri"/>
                                  <a:sym typeface="Calibri"/>
                                </a:rPr>
                                <m:t>−2</m:t>
                              </m:r>
                            </m:e>
                          </m:mr>
                          <m:m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  <a:cs typeface="Calibri"/>
                                  <a:sym typeface="Calibri"/>
                                </a:rPr>
                                <m:t>6</m:t>
                              </m:r>
                            </m:e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  <a:cs typeface="Calibri"/>
                                  <a:sym typeface="Calibri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pt-BR" sz="1600" dirty="0">
                    <a:latin typeface="Nunito" panose="00000500000000000000" pitchFamily="2" charset="0"/>
                  </a:rPr>
                  <a:t> , determine a matriz X em cada caso:</a:t>
                </a:r>
              </a:p>
            </p:txBody>
          </p:sp>
        </mc:Choice>
        <mc:Fallback xmlns=""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170" y="1235289"/>
                <a:ext cx="6191182" cy="502958"/>
              </a:xfrm>
              <a:prstGeom prst="rect">
                <a:avLst/>
              </a:prstGeom>
              <a:blipFill>
                <a:blip r:embed="rId3"/>
                <a:stretch>
                  <a:fillRect l="-492" b="-365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ângulo 2"/>
          <p:cNvSpPr/>
          <p:nvPr/>
        </p:nvSpPr>
        <p:spPr>
          <a:xfrm>
            <a:off x="980426" y="1812895"/>
            <a:ext cx="1261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</a:rPr>
              <a:t>a)</a:t>
            </a:r>
            <a:r>
              <a:rPr lang="pt-BR" sz="1600" dirty="0">
                <a:latin typeface="Nunito" panose="00000500000000000000" pitchFamily="2" charset="0"/>
              </a:rPr>
              <a:t> A + x = B</a:t>
            </a:r>
          </a:p>
        </p:txBody>
      </p:sp>
      <p:sp>
        <p:nvSpPr>
          <p:cNvPr id="8" name="Google Shape;310;p10"/>
          <p:cNvSpPr txBox="1"/>
          <p:nvPr/>
        </p:nvSpPr>
        <p:spPr>
          <a:xfrm>
            <a:off x="879170" y="2279264"/>
            <a:ext cx="298900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(–A) + A + X = (–A) + B </a:t>
            </a:r>
            <a:endParaRPr sz="1200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           0</a:t>
            </a:r>
            <a:r>
              <a:rPr lang="pt-BR" sz="1200" baseline="-250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2</a:t>
            </a:r>
            <a:r>
              <a:rPr lang="pt-BR" sz="12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 + X = B – A </a:t>
            </a:r>
            <a:endParaRPr sz="1200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                   X = B – A </a:t>
            </a:r>
            <a:endParaRPr sz="1200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11;p10"/>
          <p:cNvSpPr txBox="1"/>
          <p:nvPr/>
        </p:nvSpPr>
        <p:spPr>
          <a:xfrm>
            <a:off x="932918" y="2914889"/>
            <a:ext cx="13569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Assim,</a:t>
            </a:r>
            <a:endParaRPr sz="1200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312;p10"/>
          <p:cNvSpPr txBox="1"/>
          <p:nvPr/>
        </p:nvSpPr>
        <p:spPr>
          <a:xfrm>
            <a:off x="1082160" y="3191848"/>
            <a:ext cx="2320299" cy="1103233"/>
          </a:xfrm>
          <a:prstGeom prst="rect">
            <a:avLst/>
          </a:prstGeom>
          <a:blipFill rotWithShape="1">
            <a:blip r:embed="rId4">
              <a:alphaModFix/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 l="-2064" t="-229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 </a:t>
            </a:r>
            <a:endParaRPr sz="120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522841" y="1843672"/>
            <a:ext cx="13115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</a:rPr>
              <a:t>b)</a:t>
            </a:r>
            <a:r>
              <a:rPr lang="pt-BR" sz="1600" dirty="0">
                <a:latin typeface="Nunito" panose="00000500000000000000" pitchFamily="2" charset="0"/>
              </a:rPr>
              <a:t> X + B = A</a:t>
            </a:r>
          </a:p>
        </p:txBody>
      </p:sp>
      <p:sp>
        <p:nvSpPr>
          <p:cNvPr id="12" name="Google Shape;313;p10"/>
          <p:cNvSpPr/>
          <p:nvPr/>
        </p:nvSpPr>
        <p:spPr>
          <a:xfrm>
            <a:off x="108155" y="2556388"/>
            <a:ext cx="872272" cy="496982"/>
          </a:xfrm>
          <a:prstGeom prst="wedgeRoundRectCallout">
            <a:avLst>
              <a:gd name="adj1" fmla="val 90670"/>
              <a:gd name="adj2" fmla="val -40685"/>
              <a:gd name="adj3" fmla="val 16667"/>
            </a:avLst>
          </a:prstGeom>
          <a:noFill/>
          <a:ln>
            <a:solidFill>
              <a:schemeClr val="accent6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0</a:t>
            </a:r>
            <a:r>
              <a:rPr lang="pt-BR" sz="900" b="1" baseline="-250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2</a:t>
            </a:r>
            <a:r>
              <a:rPr lang="pt-BR" sz="9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 é a matriz nula de ordem 2.</a:t>
            </a:r>
            <a:endParaRPr sz="900" b="1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21;p11"/>
          <p:cNvSpPr txBox="1"/>
          <p:nvPr/>
        </p:nvSpPr>
        <p:spPr>
          <a:xfrm>
            <a:off x="4611327" y="2320446"/>
            <a:ext cx="298900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X + B + (–B) = A + (–B) </a:t>
            </a:r>
            <a:endParaRPr sz="1200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           X + 0</a:t>
            </a:r>
            <a:r>
              <a:rPr lang="pt-BR" sz="1200" baseline="-250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2</a:t>
            </a:r>
            <a:r>
              <a:rPr lang="pt-BR" sz="12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 = A – B </a:t>
            </a:r>
            <a:endParaRPr sz="1200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                   X = A – B </a:t>
            </a:r>
            <a:endParaRPr sz="1200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322;p11"/>
          <p:cNvSpPr txBox="1"/>
          <p:nvPr/>
        </p:nvSpPr>
        <p:spPr>
          <a:xfrm>
            <a:off x="4611327" y="2995716"/>
            <a:ext cx="135685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Assim,</a:t>
            </a:r>
            <a:endParaRPr sz="1200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23;p11"/>
          <p:cNvSpPr txBox="1"/>
          <p:nvPr/>
        </p:nvSpPr>
        <p:spPr>
          <a:xfrm>
            <a:off x="4798140" y="3272675"/>
            <a:ext cx="2615379" cy="885540"/>
          </a:xfrm>
          <a:prstGeom prst="rect">
            <a:avLst/>
          </a:prstGeom>
          <a:blipFill rotWithShape="1">
            <a:blip r:embed="rId5">
              <a:alphaModFix/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 l="-2064" t="-2596" b="-649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accent6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Google Shape;313;p10"/>
          <p:cNvSpPr/>
          <p:nvPr/>
        </p:nvSpPr>
        <p:spPr>
          <a:xfrm>
            <a:off x="5608277" y="4158215"/>
            <a:ext cx="1235934" cy="496982"/>
          </a:xfrm>
          <a:prstGeom prst="wedgeRoundRectCallout">
            <a:avLst>
              <a:gd name="adj1" fmla="val -77610"/>
              <a:gd name="adj2" fmla="val -58491"/>
              <a:gd name="adj3" fmla="val 16667"/>
            </a:avLst>
          </a:prstGeom>
          <a:noFill/>
          <a:ln>
            <a:solidFill>
              <a:schemeClr val="accent6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Compartilhe sua resposta!</a:t>
            </a:r>
            <a:endParaRPr sz="900" b="1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888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8" grpId="0"/>
      <p:bldP spid="9" grpId="0"/>
      <p:bldP spid="10" grpId="0" animBg="1"/>
      <p:bldP spid="4" grpId="0"/>
      <p:bldP spid="12" grpId="0" animBg="1"/>
      <p:bldP spid="13" grpId="0"/>
      <p:bldP spid="14" grpId="0"/>
      <p:bldP spid="15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2"/>
          <p:cNvSpPr txBox="1"/>
          <p:nvPr/>
        </p:nvSpPr>
        <p:spPr>
          <a:xfrm>
            <a:off x="0" y="1809823"/>
            <a:ext cx="5754669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a)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 + B – C</a:t>
            </a:r>
            <a:endParaRPr sz="1600" dirty="0">
              <a:latin typeface="Nunito" panose="000005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b)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 – B + C</a:t>
            </a:r>
            <a:endParaRPr sz="1600" dirty="0">
              <a:latin typeface="Nunito" panose="000005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c) </a:t>
            </a:r>
            <a:r>
              <a:rPr lang="pt-BR" sz="16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A – B – C </a:t>
            </a:r>
            <a:endParaRPr sz="16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64;p4"/>
          <p:cNvSpPr txBox="1"/>
          <p:nvPr/>
        </p:nvSpPr>
        <p:spPr>
          <a:xfrm>
            <a:off x="265385" y="484314"/>
            <a:ext cx="8572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28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PRATICANDO</a:t>
            </a:r>
            <a:endParaRPr sz="28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265385" y="1213575"/>
                <a:ext cx="6366388" cy="6512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pt-BR" sz="1600" dirty="0">
                    <a:latin typeface="Nunito" panose="00000500000000000000" pitchFamily="2" charset="0"/>
                  </a:rPr>
                  <a:t>Dadas as matrizes A=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pt-BR" sz="16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pt-BR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BR" sz="1600" dirty="0">
                    <a:latin typeface="Nunito" panose="00000500000000000000" pitchFamily="2" charset="0"/>
                  </a:rPr>
                  <a:t> B=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pt-BR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pt-BR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1600" dirty="0">
                    <a:latin typeface="Nunito" panose="00000500000000000000" pitchFamily="2" charset="0"/>
                  </a:rPr>
                  <a:t>e C=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pt-BR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  <m:r>
                      <a:rPr lang="pt-BR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BR" sz="1600" dirty="0">
                    <a:latin typeface="Nunito" panose="00000500000000000000" pitchFamily="2" charset="0"/>
                  </a:rPr>
                  <a:t> calcule: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85" y="1213575"/>
                <a:ext cx="6366388" cy="651204"/>
              </a:xfrm>
              <a:prstGeom prst="rect">
                <a:avLst/>
              </a:prstGeom>
              <a:blipFill>
                <a:blip r:embed="rId3"/>
                <a:stretch>
                  <a:fillRect l="-20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Google Shape;339;p13"/>
          <p:cNvSpPr txBox="1"/>
          <p:nvPr/>
        </p:nvSpPr>
        <p:spPr>
          <a:xfrm>
            <a:off x="845573" y="2069408"/>
            <a:ext cx="4257367" cy="681133"/>
          </a:xfrm>
          <a:prstGeom prst="rect">
            <a:avLst/>
          </a:prstGeom>
          <a:blipFill rotWithShape="1">
            <a:blip r:embed="rId4">
              <a:alphaModFix/>
              <a:biLevel thresh="75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8" name="Google Shape;347;p14"/>
          <p:cNvSpPr txBox="1"/>
          <p:nvPr/>
        </p:nvSpPr>
        <p:spPr>
          <a:xfrm>
            <a:off x="898234" y="3091181"/>
            <a:ext cx="4680154" cy="714764"/>
          </a:xfrm>
          <a:prstGeom prst="rect">
            <a:avLst/>
          </a:prstGeom>
          <a:blipFill rotWithShape="1">
            <a:blip r:embed="rId5">
              <a:alphaModFix/>
              <a:biLevel thresh="75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9" name="Google Shape;355;p15"/>
          <p:cNvSpPr txBox="1"/>
          <p:nvPr/>
        </p:nvSpPr>
        <p:spPr>
          <a:xfrm>
            <a:off x="898234" y="4118107"/>
            <a:ext cx="4856435" cy="726500"/>
          </a:xfrm>
          <a:prstGeom prst="rect">
            <a:avLst/>
          </a:prstGeom>
          <a:blipFill rotWithShape="1">
            <a:blip r:embed="rId6">
              <a:alphaModFix/>
              <a:biLevel thresh="75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pic>
        <p:nvPicPr>
          <p:cNvPr id="2050" name="Picture 2" descr="ícone Matriz Livre - Icon-Icons.com">
            <a:hlinkClick r:id="rId7"/>
            <a:extLst>
              <a:ext uri="{FF2B5EF4-FFF2-40B4-BE49-F238E27FC236}">
                <a16:creationId xmlns:a16="http://schemas.microsoft.com/office/drawing/2014/main" id="{EC04CB99-9C77-492B-96F6-89B24760B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511" y="4118107"/>
            <a:ext cx="871866" cy="87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ABC96B4-52B8-442D-B587-7A4D8C34D475}"/>
              </a:ext>
            </a:extLst>
          </p:cNvPr>
          <p:cNvSpPr txBox="1"/>
          <p:nvPr/>
        </p:nvSpPr>
        <p:spPr>
          <a:xfrm>
            <a:off x="7309699" y="3544335"/>
            <a:ext cx="1702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Teste mais seus conhecimentos!!</a:t>
            </a:r>
          </a:p>
        </p:txBody>
      </p:sp>
    </p:spTree>
    <p:extLst>
      <p:ext uri="{BB962C8B-B14F-4D97-AF65-F5344CB8AC3E}">
        <p14:creationId xmlns:p14="http://schemas.microsoft.com/office/powerpoint/2010/main" val="362615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" grpId="0"/>
      <p:bldP spid="5" grpId="0"/>
      <p:bldP spid="2" grpId="0"/>
      <p:bldP spid="7" grpId="0" animBg="1"/>
      <p:bldP spid="8" grpId="0" animBg="1"/>
      <p:bldP spid="9" grpId="0" animBg="1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7"/>
          <p:cNvSpPr/>
          <p:nvPr/>
        </p:nvSpPr>
        <p:spPr>
          <a:xfrm>
            <a:off x="607866" y="1348569"/>
            <a:ext cx="796078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DANTE, Luiz Roberto. </a:t>
            </a:r>
            <a:r>
              <a:rPr lang="pt-BR" sz="18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Matemática: contexto &amp; aplicações</a:t>
            </a: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: ensino médio -- 3. ed. -- São Paulo: Ática, 2016.</a:t>
            </a: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7"/>
          <p:cNvSpPr txBox="1"/>
          <p:nvPr/>
        </p:nvSpPr>
        <p:spPr>
          <a:xfrm>
            <a:off x="607866" y="2167614"/>
            <a:ext cx="815598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LEONARDO, F. M. </a:t>
            </a:r>
            <a:r>
              <a:rPr lang="pt-BR" sz="1800" b="1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Conexões com a Matemática.  </a:t>
            </a:r>
            <a:r>
              <a:rPr lang="pt-BR" sz="1800" dirty="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v. 2 -- 3. ed. -- São Paulo: Moderna, 2016.</a:t>
            </a:r>
            <a:endParaRPr sz="1800" dirty="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7"/>
          <p:cNvSpPr txBox="1"/>
          <p:nvPr/>
        </p:nvSpPr>
        <p:spPr>
          <a:xfrm>
            <a:off x="607866" y="2986659"/>
            <a:ext cx="75708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XAVIER, C.; BARRETO, B. </a:t>
            </a:r>
            <a:r>
              <a:rPr lang="pt-BR" sz="1800" b="1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Matemática</a:t>
            </a:r>
            <a:r>
              <a:rPr lang="pt-BR" sz="180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: </a:t>
            </a:r>
            <a:r>
              <a:rPr lang="pt-BR" sz="1800" b="1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participação &amp; contexto</a:t>
            </a:r>
            <a:r>
              <a:rPr lang="pt-BR" sz="1800">
                <a:solidFill>
                  <a:schemeClr val="dk1"/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: ensino médio.  v. único. São Paulo, FTD, 2008. </a:t>
            </a:r>
            <a:endParaRPr sz="1800">
              <a:solidFill>
                <a:schemeClr val="dk1"/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64;p4"/>
          <p:cNvSpPr txBox="1"/>
          <p:nvPr/>
        </p:nvSpPr>
        <p:spPr>
          <a:xfrm>
            <a:off x="265385" y="484314"/>
            <a:ext cx="85725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pt-BR" sz="3200" b="1" dirty="0">
                <a:solidFill>
                  <a:schemeClr val="accent6">
                    <a:lumMod val="50000"/>
                  </a:schemeClr>
                </a:solidFill>
                <a:latin typeface="Nunito" panose="00000500000000000000" pitchFamily="2" charset="0"/>
                <a:ea typeface="Calibri"/>
                <a:cs typeface="Calibri"/>
                <a:sym typeface="Calibri"/>
              </a:rPr>
              <a:t>REFERÊNCIAS</a:t>
            </a:r>
            <a:endParaRPr sz="3200" b="1" i="0" u="none" strike="noStrike" cap="none" dirty="0">
              <a:solidFill>
                <a:schemeClr val="accent6">
                  <a:lumMod val="50000"/>
                </a:schemeClr>
              </a:solidFill>
              <a:latin typeface="Nunito" panose="000005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9661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" grpId="0"/>
      <p:bldP spid="368" grpId="0"/>
      <p:bldP spid="369" grpId="0"/>
      <p:bldP spid="6" grpId="0"/>
    </p:bldLst>
  </p:timing>
</p:sld>
</file>

<file path=ppt/theme/theme1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6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6" id="{D26E072F-F631-47C4-9E13-7C2281FAEC38}" vid="{0A90DBB9-75C6-46F6-9B1D-B70CF3E69767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5358</TotalTime>
  <Words>2115</Words>
  <Application>Microsoft Office PowerPoint</Application>
  <PresentationFormat>Apresentação na tela (16:9)</PresentationFormat>
  <Paragraphs>336</Paragraphs>
  <Slides>33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Calibri Light</vt:lpstr>
      <vt:lpstr>Cambria Math</vt:lpstr>
      <vt:lpstr>LucidaGrande</vt:lpstr>
      <vt:lpstr>Nunito</vt:lpstr>
      <vt:lpstr>1_Personalizar design</vt:lpstr>
      <vt:lpstr>Personalizar design</vt:lpstr>
      <vt:lpstr>Tema6</vt:lpstr>
      <vt:lpstr>Apresentação do PowerPoint</vt:lpstr>
      <vt:lpstr>Apresentação do PowerPoint</vt:lpstr>
      <vt:lpstr>CAPÍTULO  4 – MATRIZES E DETERMINANTES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joao helio</cp:lastModifiedBy>
  <cp:revision>280</cp:revision>
  <dcterms:created xsi:type="dcterms:W3CDTF">2020-03-25T23:26:05Z</dcterms:created>
  <dcterms:modified xsi:type="dcterms:W3CDTF">2024-02-20T16:26:46Z</dcterms:modified>
</cp:coreProperties>
</file>