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  <p:sldMasterId id="2147483858" r:id="rId2"/>
    <p:sldMasterId id="2147483872" r:id="rId3"/>
    <p:sldMasterId id="2147483887" r:id="rId4"/>
  </p:sldMasterIdLst>
  <p:notesMasterIdLst>
    <p:notesMasterId r:id="rId26"/>
  </p:notesMasterIdLst>
  <p:sldIdLst>
    <p:sldId id="256" r:id="rId5"/>
    <p:sldId id="259" r:id="rId6"/>
    <p:sldId id="333" r:id="rId7"/>
    <p:sldId id="310" r:id="rId8"/>
    <p:sldId id="311" r:id="rId9"/>
    <p:sldId id="312" r:id="rId10"/>
    <p:sldId id="313" r:id="rId11"/>
    <p:sldId id="316" r:id="rId12"/>
    <p:sldId id="317" r:id="rId13"/>
    <p:sldId id="318" r:id="rId14"/>
    <p:sldId id="319" r:id="rId15"/>
    <p:sldId id="320" r:id="rId16"/>
    <p:sldId id="322" r:id="rId17"/>
    <p:sldId id="298" r:id="rId18"/>
    <p:sldId id="300" r:id="rId19"/>
    <p:sldId id="281" r:id="rId20"/>
    <p:sldId id="282" r:id="rId21"/>
    <p:sldId id="283" r:id="rId22"/>
    <p:sldId id="284" r:id="rId23"/>
    <p:sldId id="330" r:id="rId24"/>
    <p:sldId id="308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275F"/>
    <a:srgbClr val="003366"/>
    <a:srgbClr val="AE1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53" autoAdjust="0"/>
    <p:restoredTop sz="94660"/>
  </p:normalViewPr>
  <p:slideViewPr>
    <p:cSldViewPr snapToGrid="0" snapToObjects="1">
      <p:cViewPr varScale="1">
        <p:scale>
          <a:sx n="39" d="100"/>
          <a:sy n="39" d="100"/>
        </p:scale>
        <p:origin x="84" y="72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E3C0E-BF23-B54D-B8E5-6BBFF17A8F51}" type="datetimeFigureOut">
              <a:rPr lang="en-US" smtClean="0"/>
              <a:t>4/3/2022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210FFE-58A9-8E44-BD43-E240704C8A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85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210FFE-58A9-8E44-BD43-E240704C8A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80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210FFE-58A9-8E44-BD43-E240704C8A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86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5299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 altLang="pt-BR"/>
          </a:p>
        </p:txBody>
      </p:sp>
      <p:sp>
        <p:nvSpPr>
          <p:cNvPr id="55300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169074-C264-433D-BDE1-384E66C4273B}" type="slidenum">
              <a:rPr lang="pt-BR" altLang="pt-BR" smtClean="0"/>
              <a:pPr eaLnBrk="1" hangingPunct="1">
                <a:spcBef>
                  <a:spcPct val="0"/>
                </a:spcBef>
              </a:pPr>
              <a:t>5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6323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 altLang="pt-BR"/>
          </a:p>
        </p:txBody>
      </p:sp>
      <p:sp>
        <p:nvSpPr>
          <p:cNvPr id="56324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6BE1FF-AB40-4BC9-B574-BCA66D91349B}" type="slidenum">
              <a:rPr lang="pt-BR" altLang="pt-BR" smtClean="0"/>
              <a:pPr eaLnBrk="1" hangingPunct="1">
                <a:spcBef>
                  <a:spcPct val="0"/>
                </a:spcBef>
              </a:pPr>
              <a:t>11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67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4/3/2022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679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4/3/2022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498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4/3/2022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0383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4/3/2022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4337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67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67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4/3/2022</a:t>
            </a:fld>
            <a:endParaRPr lang="en-US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4338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4/3/2022</a:t>
            </a:fld>
            <a:endParaRPr lang="en-U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777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4/3/2022</a:t>
            </a:fld>
            <a:endParaRPr lang="en-US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6253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67"/>
            </a:lvl2pPr>
            <a:lvl3pPr marL="914377" indent="0">
              <a:buNone/>
              <a:defRPr sz="1200"/>
            </a:lvl3pPr>
            <a:lvl4pPr marL="1371566" indent="0">
              <a:buNone/>
              <a:defRPr sz="1067"/>
            </a:lvl4pPr>
            <a:lvl5pPr marL="1828754" indent="0">
              <a:buNone/>
              <a:defRPr sz="1067"/>
            </a:lvl5pPr>
            <a:lvl6pPr marL="2285943" indent="0">
              <a:buNone/>
              <a:defRPr sz="1067"/>
            </a:lvl6pPr>
            <a:lvl7pPr marL="2743131" indent="0">
              <a:buNone/>
              <a:defRPr sz="1067"/>
            </a:lvl7pPr>
            <a:lvl8pPr marL="3200320" indent="0">
              <a:buNone/>
              <a:defRPr sz="1067"/>
            </a:lvl8pPr>
            <a:lvl9pPr marL="3657509" indent="0">
              <a:buNone/>
              <a:defRPr sz="1067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4/3/2022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2024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67"/>
            </a:lvl2pPr>
            <a:lvl3pPr marL="914377" indent="0">
              <a:buNone/>
              <a:defRPr sz="1200"/>
            </a:lvl3pPr>
            <a:lvl4pPr marL="1371566" indent="0">
              <a:buNone/>
              <a:defRPr sz="1067"/>
            </a:lvl4pPr>
            <a:lvl5pPr marL="1828754" indent="0">
              <a:buNone/>
              <a:defRPr sz="1067"/>
            </a:lvl5pPr>
            <a:lvl6pPr marL="2285943" indent="0">
              <a:buNone/>
              <a:defRPr sz="1067"/>
            </a:lvl6pPr>
            <a:lvl7pPr marL="2743131" indent="0">
              <a:buNone/>
              <a:defRPr sz="1067"/>
            </a:lvl7pPr>
            <a:lvl8pPr marL="3200320" indent="0">
              <a:buNone/>
              <a:defRPr sz="1067"/>
            </a:lvl8pPr>
            <a:lvl9pPr marL="3657509" indent="0">
              <a:buNone/>
              <a:defRPr sz="1067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4/3/2022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250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4/3/2022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35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4/3/2022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158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273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543709" y="363072"/>
            <a:ext cx="8143092" cy="1122821"/>
          </a:xfrm>
          <a:prstGeom prst="rect">
            <a:avLst/>
          </a:prstGeom>
        </p:spPr>
        <p:txBody>
          <a:bodyPr anchor="t"/>
          <a:lstStyle>
            <a:lvl1pPr algn="l">
              <a:defRPr sz="4500" b="1" baseline="0">
                <a:solidFill>
                  <a:schemeClr val="bg1"/>
                </a:solidFill>
                <a:latin typeface="Nunito" pitchFamily="2" charset="0"/>
                <a:ea typeface="Helvetica" charset="0"/>
                <a:cs typeface="Calibri"/>
              </a:defRPr>
            </a:lvl1pPr>
          </a:lstStyle>
          <a:p>
            <a:r>
              <a:rPr lang="pt-BR" dirty="0"/>
              <a:t>DISCIPLINA</a:t>
            </a:r>
            <a:endParaRPr lang="en-US" dirty="0"/>
          </a:p>
        </p:txBody>
      </p:sp>
      <p:sp>
        <p:nvSpPr>
          <p:cNvPr id="8" name="Espaço Reservado para Imagem 2"/>
          <p:cNvSpPr>
            <a:spLocks noGrp="1"/>
          </p:cNvSpPr>
          <p:nvPr>
            <p:ph type="pic" idx="14" hasCustomPrompt="1"/>
          </p:nvPr>
        </p:nvSpPr>
        <p:spPr>
          <a:xfrm>
            <a:off x="-24000" y="1461700"/>
            <a:ext cx="12240000" cy="475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Nunito" pitchFamily="2" charset="0"/>
                <a:cs typeface="Calibri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dirty="0"/>
              <a:t>Imagem para fundo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9414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45120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3454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86590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30578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07083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9945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50433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93280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ço Reservado para Texto 12"/>
          <p:cNvSpPr>
            <a:spLocks noGrp="1"/>
          </p:cNvSpPr>
          <p:nvPr>
            <p:ph type="body" sz="quarter" idx="23" hasCustomPrompt="1"/>
          </p:nvPr>
        </p:nvSpPr>
        <p:spPr>
          <a:xfrm>
            <a:off x="543707" y="1584960"/>
            <a:ext cx="7567360" cy="466281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350" b="1" i="0" baseline="0">
                <a:solidFill>
                  <a:srgbClr val="AE1B3E"/>
                </a:solidFill>
                <a:latin typeface="Calibri"/>
                <a:ea typeface="Helvetica Light" charset="0"/>
                <a:cs typeface="Calibri"/>
              </a:defRPr>
            </a:lvl1pPr>
            <a:lvl2pPr marL="0" indent="0">
              <a:buNone/>
              <a:defRPr sz="1350" b="0" i="0">
                <a:latin typeface="Calibri"/>
                <a:ea typeface="Helvetica Light" charset="0"/>
                <a:cs typeface="Calibri"/>
              </a:defRPr>
            </a:lvl2pPr>
            <a:lvl3pPr marL="0" indent="0">
              <a:buNone/>
              <a:defRPr sz="1350" b="0" i="0">
                <a:latin typeface="Calibri"/>
                <a:ea typeface="Helvetica" charset="0"/>
                <a:cs typeface="Calibri"/>
              </a:defRPr>
            </a:lvl3pPr>
            <a:lvl4pPr marL="405000" indent="-214313">
              <a:buClr>
                <a:srgbClr val="AE1B3E"/>
              </a:buClr>
              <a:buFont typeface="LucidaGrande" charset="0"/>
              <a:buChar char="●"/>
              <a:defRPr sz="1350" b="0" i="0">
                <a:latin typeface="Calibri"/>
                <a:ea typeface="Helvetica Light" charset="0"/>
                <a:cs typeface="Calibri"/>
              </a:defRPr>
            </a:lvl4pPr>
            <a:lvl5pPr marL="405000" indent="0">
              <a:buNone/>
              <a:defRPr sz="1350" b="0" i="0">
                <a:latin typeface="Calibri"/>
                <a:ea typeface="Helvetica Light" charset="0"/>
                <a:cs typeface="Calibri"/>
              </a:defRPr>
            </a:lvl5pPr>
          </a:lstStyle>
          <a:p>
            <a:pPr lvl="0"/>
            <a:r>
              <a:rPr lang="en-US" dirty="0" err="1"/>
              <a:t>Primeiro</a:t>
            </a:r>
            <a:r>
              <a:rPr lang="en-US" dirty="0"/>
              <a:t> </a:t>
            </a:r>
            <a:r>
              <a:rPr lang="en-US" dirty="0" err="1"/>
              <a:t>nível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nível</a:t>
            </a:r>
            <a:endParaRPr lang="en-US" dirty="0"/>
          </a:p>
          <a:p>
            <a:pPr lvl="2"/>
            <a:r>
              <a:rPr lang="en-US" dirty="0" err="1"/>
              <a:t>Terceiro</a:t>
            </a:r>
            <a:r>
              <a:rPr lang="en-US" dirty="0"/>
              <a:t> </a:t>
            </a:r>
            <a:r>
              <a:rPr lang="en-US" dirty="0" err="1"/>
              <a:t>nível</a:t>
            </a:r>
            <a:r>
              <a:rPr lang="en-US" dirty="0"/>
              <a:t>:</a:t>
            </a:r>
          </a:p>
          <a:p>
            <a:pPr lvl="3"/>
            <a:r>
              <a:rPr lang="en-US" dirty="0"/>
              <a:t>Quarto </a:t>
            </a:r>
            <a:r>
              <a:rPr lang="en-US" dirty="0" err="1"/>
              <a:t>nível</a:t>
            </a:r>
            <a:endParaRPr lang="en-US" dirty="0"/>
          </a:p>
          <a:p>
            <a:pPr lvl="4"/>
            <a:r>
              <a:rPr lang="en-US" dirty="0" err="1"/>
              <a:t>Quinto</a:t>
            </a:r>
            <a:r>
              <a:rPr lang="en-US" dirty="0"/>
              <a:t> </a:t>
            </a:r>
            <a:r>
              <a:rPr lang="en-US" dirty="0" err="1"/>
              <a:t>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30222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ítulo, texto e clipe de mí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2167" y="228600"/>
            <a:ext cx="11387667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02168" y="1600200"/>
            <a:ext cx="5592233" cy="4498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Mídia 3"/>
          <p:cNvSpPr>
            <a:spLocks noGrp="1"/>
          </p:cNvSpPr>
          <p:nvPr>
            <p:ph type="media" sz="half" idx="2"/>
          </p:nvPr>
        </p:nvSpPr>
        <p:spPr>
          <a:xfrm>
            <a:off x="6197601" y="1600200"/>
            <a:ext cx="5592233" cy="4498975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02167" y="6245225"/>
            <a:ext cx="3052233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O Ponto - Prof.EdRBsa - LeveProfPráCasa-Cc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737601" y="6245225"/>
            <a:ext cx="3052233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AEBC3-7D96-4FF2-8996-16800D61B1B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49327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2167" y="228600"/>
            <a:ext cx="11387667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02168" y="1600200"/>
            <a:ext cx="5592233" cy="4498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6197601" y="1600200"/>
            <a:ext cx="5592233" cy="2173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6197601" y="3925889"/>
            <a:ext cx="5592233" cy="21732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402167" y="6245225"/>
            <a:ext cx="3052233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O Ponto - Prof.EdRBsa - LeveProfPráCasa-Cc </a:t>
            </a:r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>
          <a:xfrm>
            <a:off x="8737601" y="6245225"/>
            <a:ext cx="3052233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7A8B9-A559-4A71-ABA1-0A9FAC9D2DB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19529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543709" y="363072"/>
            <a:ext cx="8143092" cy="1122821"/>
          </a:xfrm>
          <a:prstGeom prst="rect">
            <a:avLst/>
          </a:prstGeom>
        </p:spPr>
        <p:txBody>
          <a:bodyPr anchor="t"/>
          <a:lstStyle>
            <a:lvl1pPr algn="l">
              <a:defRPr sz="4500" b="1" baseline="0">
                <a:solidFill>
                  <a:schemeClr val="bg1"/>
                </a:solidFill>
                <a:latin typeface="Calibri"/>
                <a:ea typeface="Helvetica" charset="0"/>
                <a:cs typeface="Calibri"/>
              </a:defRPr>
            </a:lvl1pPr>
          </a:lstStyle>
          <a:p>
            <a:r>
              <a:rPr lang="pt-BR" dirty="0"/>
              <a:t>DISCIPLINA</a:t>
            </a:r>
            <a:endParaRPr lang="en-US" dirty="0"/>
          </a:p>
        </p:txBody>
      </p:sp>
      <p:sp>
        <p:nvSpPr>
          <p:cNvPr id="8" name="Espaço Reservado para Imagem 2"/>
          <p:cNvSpPr>
            <a:spLocks noGrp="1"/>
          </p:cNvSpPr>
          <p:nvPr>
            <p:ph type="pic" idx="14" hasCustomPrompt="1"/>
          </p:nvPr>
        </p:nvSpPr>
        <p:spPr>
          <a:xfrm>
            <a:off x="-24000" y="1461700"/>
            <a:ext cx="12240000" cy="475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Calibri"/>
                <a:cs typeface="Calibri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dirty="0"/>
              <a:t>Imagem para fundo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1684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9244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88142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8830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5799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3939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88974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641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26961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67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22468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13604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32647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81007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67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67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6102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84302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85280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67"/>
            </a:lvl2pPr>
            <a:lvl3pPr marL="914377" indent="0">
              <a:buNone/>
              <a:defRPr sz="1200"/>
            </a:lvl3pPr>
            <a:lvl4pPr marL="1371566" indent="0">
              <a:buNone/>
              <a:defRPr sz="1067"/>
            </a:lvl4pPr>
            <a:lvl5pPr marL="1828754" indent="0">
              <a:buNone/>
              <a:defRPr sz="1067"/>
            </a:lvl5pPr>
            <a:lvl6pPr marL="2285943" indent="0">
              <a:buNone/>
              <a:defRPr sz="1067"/>
            </a:lvl6pPr>
            <a:lvl7pPr marL="2743131" indent="0">
              <a:buNone/>
              <a:defRPr sz="1067"/>
            </a:lvl7pPr>
            <a:lvl8pPr marL="3200320" indent="0">
              <a:buNone/>
              <a:defRPr sz="1067"/>
            </a:lvl8pPr>
            <a:lvl9pPr marL="3657509" indent="0">
              <a:buNone/>
              <a:defRPr sz="1067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00820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67"/>
            </a:lvl2pPr>
            <a:lvl3pPr marL="914377" indent="0">
              <a:buNone/>
              <a:defRPr sz="1200"/>
            </a:lvl3pPr>
            <a:lvl4pPr marL="1371566" indent="0">
              <a:buNone/>
              <a:defRPr sz="1067"/>
            </a:lvl4pPr>
            <a:lvl5pPr marL="1828754" indent="0">
              <a:buNone/>
              <a:defRPr sz="1067"/>
            </a:lvl5pPr>
            <a:lvl6pPr marL="2285943" indent="0">
              <a:buNone/>
              <a:defRPr sz="1067"/>
            </a:lvl6pPr>
            <a:lvl7pPr marL="2743131" indent="0">
              <a:buNone/>
              <a:defRPr sz="1067"/>
            </a:lvl7pPr>
            <a:lvl8pPr marL="3200320" indent="0">
              <a:buNone/>
              <a:defRPr sz="1067"/>
            </a:lvl8pPr>
            <a:lvl9pPr marL="3657509" indent="0">
              <a:buNone/>
              <a:defRPr sz="1067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9875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85165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3067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543709" y="363072"/>
            <a:ext cx="8143092" cy="1122821"/>
          </a:xfrm>
          <a:prstGeom prst="rect">
            <a:avLst/>
          </a:prstGeom>
        </p:spPr>
        <p:txBody>
          <a:bodyPr anchor="t"/>
          <a:lstStyle>
            <a:lvl1pPr algn="l">
              <a:defRPr sz="4500" b="1" baseline="0">
                <a:solidFill>
                  <a:schemeClr val="bg1"/>
                </a:solidFill>
                <a:latin typeface="Nunito" pitchFamily="2" charset="0"/>
                <a:ea typeface="Helvetica" charset="0"/>
                <a:cs typeface="Calibri"/>
              </a:defRPr>
            </a:lvl1pPr>
          </a:lstStyle>
          <a:p>
            <a:r>
              <a:rPr lang="pt-BR" dirty="0"/>
              <a:t>DISCIPLINA</a:t>
            </a:r>
            <a:endParaRPr lang="en-US" dirty="0"/>
          </a:p>
        </p:txBody>
      </p:sp>
      <p:sp>
        <p:nvSpPr>
          <p:cNvPr id="8" name="Espaço Reservado para Imagem 2"/>
          <p:cNvSpPr>
            <a:spLocks noGrp="1"/>
          </p:cNvSpPr>
          <p:nvPr>
            <p:ph type="pic" idx="14" hasCustomPrompt="1"/>
          </p:nvPr>
        </p:nvSpPr>
        <p:spPr>
          <a:xfrm>
            <a:off x="-24000" y="1461700"/>
            <a:ext cx="12240000" cy="475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Nunito" pitchFamily="2" charset="0"/>
                <a:cs typeface="Calibri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dirty="0"/>
              <a:t>Imagem para fundo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3529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06274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67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0670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07670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76932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01264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67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67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2829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25098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9552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67"/>
            </a:lvl2pPr>
            <a:lvl3pPr marL="914377" indent="0">
              <a:buNone/>
              <a:defRPr sz="1200"/>
            </a:lvl3pPr>
            <a:lvl4pPr marL="1371566" indent="0">
              <a:buNone/>
              <a:defRPr sz="1067"/>
            </a:lvl4pPr>
            <a:lvl5pPr marL="1828754" indent="0">
              <a:buNone/>
              <a:defRPr sz="1067"/>
            </a:lvl5pPr>
            <a:lvl6pPr marL="2285943" indent="0">
              <a:buNone/>
              <a:defRPr sz="1067"/>
            </a:lvl6pPr>
            <a:lvl7pPr marL="2743131" indent="0">
              <a:buNone/>
              <a:defRPr sz="1067"/>
            </a:lvl7pPr>
            <a:lvl8pPr marL="3200320" indent="0">
              <a:buNone/>
              <a:defRPr sz="1067"/>
            </a:lvl8pPr>
            <a:lvl9pPr marL="3657509" indent="0">
              <a:buNone/>
              <a:defRPr sz="1067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1109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67"/>
            </a:lvl2pPr>
            <a:lvl3pPr marL="914377" indent="0">
              <a:buNone/>
              <a:defRPr sz="1200"/>
            </a:lvl3pPr>
            <a:lvl4pPr marL="1371566" indent="0">
              <a:buNone/>
              <a:defRPr sz="1067"/>
            </a:lvl4pPr>
            <a:lvl5pPr marL="1828754" indent="0">
              <a:buNone/>
              <a:defRPr sz="1067"/>
            </a:lvl5pPr>
            <a:lvl6pPr marL="2285943" indent="0">
              <a:buNone/>
              <a:defRPr sz="1067"/>
            </a:lvl6pPr>
            <a:lvl7pPr marL="2743131" indent="0">
              <a:buNone/>
              <a:defRPr sz="1067"/>
            </a:lvl7pPr>
            <a:lvl8pPr marL="3200320" indent="0">
              <a:buNone/>
              <a:defRPr sz="1067"/>
            </a:lvl8pPr>
            <a:lvl9pPr marL="3657509" indent="0">
              <a:buNone/>
              <a:defRPr sz="1067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1668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4314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55192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38909"/>
      </p:ext>
    </p:extLst>
  </p:cSld>
  <p:clrMapOvr>
    <a:masterClrMapping/>
  </p:clrMapOvr>
  <p:hf sldNum="0" hd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543709" y="363072"/>
            <a:ext cx="8143092" cy="1122821"/>
          </a:xfrm>
          <a:prstGeom prst="rect">
            <a:avLst/>
          </a:prstGeom>
        </p:spPr>
        <p:txBody>
          <a:bodyPr anchor="t"/>
          <a:lstStyle>
            <a:lvl1pPr algn="l">
              <a:defRPr sz="4500" b="1" baseline="0">
                <a:solidFill>
                  <a:schemeClr val="bg1"/>
                </a:solidFill>
                <a:latin typeface="Nunito" pitchFamily="2" charset="0"/>
                <a:ea typeface="Helvetica" charset="0"/>
                <a:cs typeface="Calibri"/>
              </a:defRPr>
            </a:lvl1pPr>
          </a:lstStyle>
          <a:p>
            <a:r>
              <a:rPr lang="pt-BR" dirty="0"/>
              <a:t>DISCIPLINA</a:t>
            </a:r>
            <a:endParaRPr lang="en-US" dirty="0"/>
          </a:p>
        </p:txBody>
      </p:sp>
      <p:sp>
        <p:nvSpPr>
          <p:cNvPr id="8" name="Espaço Reservado para Imagem 2"/>
          <p:cNvSpPr>
            <a:spLocks noGrp="1"/>
          </p:cNvSpPr>
          <p:nvPr>
            <p:ph type="pic" idx="14" hasCustomPrompt="1"/>
          </p:nvPr>
        </p:nvSpPr>
        <p:spPr>
          <a:xfrm>
            <a:off x="-24000" y="1461700"/>
            <a:ext cx="12240000" cy="475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Nunito" pitchFamily="2" charset="0"/>
                <a:cs typeface="Calibri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dirty="0"/>
              <a:t>Imagem para fundo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6530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740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ço Reservado para Texto 12"/>
          <p:cNvSpPr>
            <a:spLocks noGrp="1"/>
          </p:cNvSpPr>
          <p:nvPr>
            <p:ph type="body" sz="quarter" idx="23" hasCustomPrompt="1"/>
          </p:nvPr>
        </p:nvSpPr>
        <p:spPr>
          <a:xfrm>
            <a:off x="543707" y="1584960"/>
            <a:ext cx="7567360" cy="466281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350" b="1" i="0" baseline="0">
                <a:solidFill>
                  <a:srgbClr val="AE1B3E"/>
                </a:solidFill>
                <a:latin typeface="Calibri"/>
                <a:ea typeface="Helvetica Light" charset="0"/>
                <a:cs typeface="Calibri"/>
              </a:defRPr>
            </a:lvl1pPr>
            <a:lvl2pPr marL="0" indent="0">
              <a:buNone/>
              <a:defRPr sz="1350" b="0" i="0">
                <a:latin typeface="Calibri"/>
                <a:ea typeface="Helvetica Light" charset="0"/>
                <a:cs typeface="Calibri"/>
              </a:defRPr>
            </a:lvl2pPr>
            <a:lvl3pPr marL="0" indent="0">
              <a:buNone/>
              <a:defRPr sz="1350" b="0" i="0">
                <a:latin typeface="Calibri"/>
                <a:ea typeface="Helvetica" charset="0"/>
                <a:cs typeface="Calibri"/>
              </a:defRPr>
            </a:lvl3pPr>
            <a:lvl4pPr marL="405000" indent="-214313">
              <a:buClr>
                <a:srgbClr val="AE1B3E"/>
              </a:buClr>
              <a:buFont typeface="LucidaGrande" charset="0"/>
              <a:buChar char="●"/>
              <a:defRPr sz="1350" b="0" i="0">
                <a:latin typeface="Calibri"/>
                <a:ea typeface="Helvetica Light" charset="0"/>
                <a:cs typeface="Calibri"/>
              </a:defRPr>
            </a:lvl4pPr>
            <a:lvl5pPr marL="405000" indent="0">
              <a:buNone/>
              <a:defRPr sz="1350" b="0" i="0">
                <a:latin typeface="Calibri"/>
                <a:ea typeface="Helvetica Light" charset="0"/>
                <a:cs typeface="Calibri"/>
              </a:defRPr>
            </a:lvl5pPr>
          </a:lstStyle>
          <a:p>
            <a:pPr lvl="0"/>
            <a:r>
              <a:rPr lang="en-US" dirty="0" err="1"/>
              <a:t>Primeiro</a:t>
            </a:r>
            <a:r>
              <a:rPr lang="en-US" dirty="0"/>
              <a:t> </a:t>
            </a:r>
            <a:r>
              <a:rPr lang="en-US" dirty="0" err="1"/>
              <a:t>nível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nível</a:t>
            </a:r>
            <a:endParaRPr lang="en-US" dirty="0"/>
          </a:p>
          <a:p>
            <a:pPr lvl="2"/>
            <a:r>
              <a:rPr lang="en-US" dirty="0" err="1"/>
              <a:t>Terceiro</a:t>
            </a:r>
            <a:r>
              <a:rPr lang="en-US" dirty="0"/>
              <a:t> </a:t>
            </a:r>
            <a:r>
              <a:rPr lang="en-US" dirty="0" err="1"/>
              <a:t>nível</a:t>
            </a:r>
            <a:r>
              <a:rPr lang="en-US" dirty="0"/>
              <a:t>:</a:t>
            </a:r>
          </a:p>
          <a:p>
            <a:pPr lvl="3"/>
            <a:r>
              <a:rPr lang="en-US" dirty="0"/>
              <a:t>Quarto </a:t>
            </a:r>
            <a:r>
              <a:rPr lang="en-US" dirty="0" err="1"/>
              <a:t>nível</a:t>
            </a:r>
            <a:endParaRPr lang="en-US" dirty="0"/>
          </a:p>
          <a:p>
            <a:pPr lvl="4"/>
            <a:r>
              <a:rPr lang="en-US" dirty="0" err="1"/>
              <a:t>Quinto</a:t>
            </a:r>
            <a:r>
              <a:rPr lang="en-US" dirty="0"/>
              <a:t> </a:t>
            </a:r>
            <a:r>
              <a:rPr lang="en-US" dirty="0" err="1"/>
              <a:t>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64583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ítulo, texto e clipe de mí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2167" y="228600"/>
            <a:ext cx="11387667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02168" y="1600200"/>
            <a:ext cx="5592233" cy="4498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Mídia 3"/>
          <p:cNvSpPr>
            <a:spLocks noGrp="1"/>
          </p:cNvSpPr>
          <p:nvPr>
            <p:ph type="media" sz="half" idx="2"/>
          </p:nvPr>
        </p:nvSpPr>
        <p:spPr>
          <a:xfrm>
            <a:off x="6197601" y="1600200"/>
            <a:ext cx="5592233" cy="4498975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02167" y="6245225"/>
            <a:ext cx="3052233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O Ponto - Prof.EdRBsa - LeveProfPráCasa-Cc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737601" y="6245225"/>
            <a:ext cx="3052233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AEBC3-7D96-4FF2-8996-16800D61B1B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33445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2167" y="228600"/>
            <a:ext cx="11387667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02168" y="1600200"/>
            <a:ext cx="5592233" cy="4498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6197601" y="1600200"/>
            <a:ext cx="5592233" cy="2173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6197601" y="3925889"/>
            <a:ext cx="5592233" cy="21732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402167" y="6245225"/>
            <a:ext cx="3052233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O Ponto - Prof.EdRBsa - LeveProfPráCasa-Cc </a:t>
            </a:r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>
          <a:xfrm>
            <a:off x="8737601" y="6245225"/>
            <a:ext cx="3052233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7A8B9-A559-4A71-ABA1-0A9FAC9D2DB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7557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67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006508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7789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464680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77733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67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67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921924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849944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595372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67"/>
            </a:lvl2pPr>
            <a:lvl3pPr marL="914377" indent="0">
              <a:buNone/>
              <a:defRPr sz="1200"/>
            </a:lvl3pPr>
            <a:lvl4pPr marL="1371566" indent="0">
              <a:buNone/>
              <a:defRPr sz="1067"/>
            </a:lvl4pPr>
            <a:lvl5pPr marL="1828754" indent="0">
              <a:buNone/>
              <a:defRPr sz="1067"/>
            </a:lvl5pPr>
            <a:lvl6pPr marL="2285943" indent="0">
              <a:buNone/>
              <a:defRPr sz="1067"/>
            </a:lvl6pPr>
            <a:lvl7pPr marL="2743131" indent="0">
              <a:buNone/>
              <a:defRPr sz="1067"/>
            </a:lvl7pPr>
            <a:lvl8pPr marL="3200320" indent="0">
              <a:buNone/>
              <a:defRPr sz="1067"/>
            </a:lvl8pPr>
            <a:lvl9pPr marL="3657509" indent="0">
              <a:buNone/>
              <a:defRPr sz="1067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771155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67"/>
            </a:lvl2pPr>
            <a:lvl3pPr marL="914377" indent="0">
              <a:buNone/>
              <a:defRPr sz="1200"/>
            </a:lvl3pPr>
            <a:lvl4pPr marL="1371566" indent="0">
              <a:buNone/>
              <a:defRPr sz="1067"/>
            </a:lvl4pPr>
            <a:lvl5pPr marL="1828754" indent="0">
              <a:buNone/>
              <a:defRPr sz="1067"/>
            </a:lvl5pPr>
            <a:lvl6pPr marL="2285943" indent="0">
              <a:buNone/>
              <a:defRPr sz="1067"/>
            </a:lvl6pPr>
            <a:lvl7pPr marL="2743131" indent="0">
              <a:buNone/>
              <a:defRPr sz="1067"/>
            </a:lvl7pPr>
            <a:lvl8pPr marL="3200320" indent="0">
              <a:buNone/>
              <a:defRPr sz="1067"/>
            </a:lvl8pPr>
            <a:lvl9pPr marL="3657509" indent="0">
              <a:buNone/>
              <a:defRPr sz="1067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833848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459924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376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4/3/2022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175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  <p:sldLayoutId id="2147483851" r:id="rId18"/>
    <p:sldLayoutId id="2147483852" r:id="rId19"/>
    <p:sldLayoutId id="2147483853" r:id="rId20"/>
    <p:sldLayoutId id="2147483854" r:id="rId21"/>
    <p:sldLayoutId id="2147483855" r:id="rId22"/>
    <p:sldLayoutId id="2147483856" r:id="rId23"/>
    <p:sldLayoutId id="2147483857" r:id="rId24"/>
    <p:sldLayoutId id="2147483828" r:id="rId25"/>
    <p:sldLayoutId id="2147483832" r:id="rId26"/>
    <p:sldLayoutId id="2147483666" r:id="rId27"/>
    <p:sldLayoutId id="2147483667" r:id="rId28"/>
    <p:sldLayoutId id="2147483671" r:id="rId29"/>
    <p:sldLayoutId id="2147483668" r:id="rId30"/>
    <p:sldLayoutId id="2147483669" r:id="rId31"/>
    <p:sldLayoutId id="2147483670" r:id="rId32"/>
    <p:sldLayoutId id="2147483672" r:id="rId33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6093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</p:sldLayoutIdLs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4/3/2022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238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  <p:sldLayoutId id="2147483886" r:id="rId14"/>
    <p:sldLayoutId id="2147483899" r:id="rId15"/>
    <p:sldLayoutId id="2147483900" r:id="rId16"/>
    <p:sldLayoutId id="2147483901" r:id="rId17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4989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4"/>
          <p:cNvSpPr txBox="1"/>
          <p:nvPr/>
        </p:nvSpPr>
        <p:spPr>
          <a:xfrm>
            <a:off x="326964" y="3271486"/>
            <a:ext cx="59524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dirty="0" smtClean="0">
                <a:solidFill>
                  <a:schemeClr val="bg1"/>
                </a:solidFill>
                <a:latin typeface="Nunito ExtraBold" pitchFamily="2" charset="0"/>
              </a:rPr>
              <a:t>GEOMETRIA </a:t>
            </a:r>
            <a:r>
              <a:rPr lang="pt-BR" sz="4400" dirty="0" smtClean="0">
                <a:solidFill>
                  <a:schemeClr val="bg1"/>
                </a:solidFill>
                <a:latin typeface="Nunito ExtraBold" pitchFamily="2" charset="0"/>
              </a:rPr>
              <a:t>ANALÍTICA</a:t>
            </a:r>
            <a:r>
              <a:rPr lang="pt-BR" sz="4400" dirty="0" smtClean="0">
                <a:solidFill>
                  <a:schemeClr val="bg1"/>
                </a:solidFill>
                <a:latin typeface="Nunito ExtraBold" pitchFamily="2" charset="0"/>
              </a:rPr>
              <a:t/>
            </a:r>
            <a:br>
              <a:rPr lang="pt-BR" sz="4400" dirty="0" smtClean="0">
                <a:solidFill>
                  <a:schemeClr val="bg1"/>
                </a:solidFill>
                <a:latin typeface="Nunito ExtraBold" pitchFamily="2" charset="0"/>
              </a:rPr>
            </a:br>
            <a:r>
              <a:rPr lang="pt-BR" sz="2800" b="1" dirty="0" smtClean="0">
                <a:solidFill>
                  <a:schemeClr val="bg1"/>
                </a:solidFill>
                <a:latin typeface="Nunito" panose="00000500000000000000" pitchFamily="2" charset="0"/>
              </a:rPr>
              <a:t>Distância entre dois pontos e ponto médio de um segmento</a:t>
            </a:r>
            <a:endParaRPr lang="pt-BR" sz="2800" b="1" dirty="0">
              <a:solidFill>
                <a:schemeClr val="bg1"/>
              </a:solidFill>
              <a:latin typeface="Nunito" panose="00000500000000000000" pitchFamily="2" charset="0"/>
            </a:endParaRPr>
          </a:p>
        </p:txBody>
      </p:sp>
      <p:sp>
        <p:nvSpPr>
          <p:cNvPr id="13" name="CaixaDeTexto 5"/>
          <p:cNvSpPr txBox="1"/>
          <p:nvPr/>
        </p:nvSpPr>
        <p:spPr>
          <a:xfrm>
            <a:off x="569380" y="6166858"/>
            <a:ext cx="1199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smtClean="0">
                <a:solidFill>
                  <a:schemeClr val="bg1"/>
                </a:solidFill>
                <a:latin typeface="Nunito" panose="00000500000000000000" pitchFamily="2" charset="0"/>
              </a:rPr>
              <a:t>AULA </a:t>
            </a:r>
            <a:r>
              <a:rPr lang="pt-BR" b="1" smtClean="0">
                <a:solidFill>
                  <a:schemeClr val="bg1"/>
                </a:solidFill>
                <a:latin typeface="Nunito" panose="00000500000000000000" pitchFamily="2" charset="0"/>
              </a:rPr>
              <a:t>06</a:t>
            </a:r>
            <a:endParaRPr lang="pt-BR" b="1" dirty="0">
              <a:solidFill>
                <a:schemeClr val="bg1"/>
              </a:solidFill>
              <a:latin typeface="Nunito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920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23"/>
          </p:nvPr>
        </p:nvSpPr>
        <p:spPr>
          <a:xfrm>
            <a:off x="0" y="812081"/>
            <a:ext cx="12000496" cy="60982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pt-BR" sz="3200" b="1" cap="none" dirty="0">
                <a:solidFill>
                  <a:srgbClr val="8B275F"/>
                </a:solidFill>
                <a:latin typeface="+mj-lt"/>
                <a:ea typeface="Arial"/>
                <a:sym typeface="Arial"/>
              </a:rPr>
              <a:t>PLANO CARTESIANO E PONTOS DO PLANO CARTESIANO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76249" y="1621775"/>
            <a:ext cx="9811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+mj-lt"/>
              </a:rPr>
              <a:t>Introdução</a:t>
            </a:r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22DBBABA-FBD8-4B44-9F04-2042BAE85C19}"/>
              </a:ext>
            </a:extLst>
          </p:cNvPr>
          <p:cNvSpPr txBox="1">
            <a:spLocks/>
          </p:cNvSpPr>
          <p:nvPr/>
        </p:nvSpPr>
        <p:spPr bwMode="auto">
          <a:xfrm>
            <a:off x="476249" y="2136052"/>
            <a:ext cx="108571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rgbClr val="FFFFFF"/>
                </a:solidFill>
                <a:latin typeface="Verdana" panose="020B0604030504040204" pitchFamily="34" charset="0"/>
                <a:ea typeface="ＭＳ ゴシック" panose="020B0609070205080204" pitchFamily="49" charset="-128"/>
                <a:sym typeface="GillSans" charset="0"/>
              </a:defRPr>
            </a:lvl1pPr>
            <a:lvl2pPr marL="742950" indent="-285750" eaLnBrk="0" hangingPunct="0">
              <a:defRPr b="1">
                <a:solidFill>
                  <a:srgbClr val="FFFFFF"/>
                </a:solidFill>
                <a:latin typeface="Verdana" panose="020B0604030504040204" pitchFamily="34" charset="0"/>
                <a:ea typeface="ＭＳ ゴシック" panose="020B0609070205080204" pitchFamily="49" charset="-128"/>
                <a:sym typeface="GillSans" charset="0"/>
              </a:defRPr>
            </a:lvl2pPr>
            <a:lvl3pPr marL="1143000" indent="-228600" eaLnBrk="0" hangingPunct="0">
              <a:defRPr b="1">
                <a:solidFill>
                  <a:srgbClr val="FFFFFF"/>
                </a:solidFill>
                <a:latin typeface="Verdana" panose="020B0604030504040204" pitchFamily="34" charset="0"/>
                <a:ea typeface="ＭＳ ゴシック" panose="020B0609070205080204" pitchFamily="49" charset="-128"/>
                <a:sym typeface="GillSans" charset="0"/>
              </a:defRPr>
            </a:lvl3pPr>
            <a:lvl4pPr marL="1600200" indent="-228600" eaLnBrk="0" hangingPunct="0">
              <a:defRPr b="1">
                <a:solidFill>
                  <a:srgbClr val="FFFFFF"/>
                </a:solidFill>
                <a:latin typeface="Verdana" panose="020B0604030504040204" pitchFamily="34" charset="0"/>
                <a:ea typeface="ＭＳ ゴシック" panose="020B0609070205080204" pitchFamily="49" charset="-128"/>
                <a:sym typeface="GillSans" charset="0"/>
              </a:defRPr>
            </a:lvl4pPr>
            <a:lvl5pPr marL="2057400" indent="-228600" eaLnBrk="0" hangingPunct="0">
              <a:defRPr b="1">
                <a:solidFill>
                  <a:srgbClr val="FFFFFF"/>
                </a:solidFill>
                <a:latin typeface="Verdana" panose="020B0604030504040204" pitchFamily="34" charset="0"/>
                <a:ea typeface="ＭＳ ゴシック" panose="020B0609070205080204" pitchFamily="49" charset="-128"/>
                <a:sym typeface="Gill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FF"/>
                </a:solidFill>
                <a:latin typeface="Verdana" panose="020B0604030504040204" pitchFamily="34" charset="0"/>
                <a:ea typeface="ＭＳ ゴシック" panose="020B0609070205080204" pitchFamily="49" charset="-128"/>
                <a:sym typeface="Gill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FF"/>
                </a:solidFill>
                <a:latin typeface="Verdana" panose="020B0604030504040204" pitchFamily="34" charset="0"/>
                <a:ea typeface="ＭＳ ゴシック" panose="020B0609070205080204" pitchFamily="49" charset="-128"/>
                <a:sym typeface="Gill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FF"/>
                </a:solidFill>
                <a:latin typeface="Verdana" panose="020B0604030504040204" pitchFamily="34" charset="0"/>
                <a:ea typeface="ＭＳ ゴシック" panose="020B0609070205080204" pitchFamily="49" charset="-128"/>
                <a:sym typeface="Gill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FF"/>
                </a:solidFill>
                <a:latin typeface="Verdana" panose="020B0604030504040204" pitchFamily="34" charset="0"/>
                <a:ea typeface="ＭＳ ゴシック" panose="020B0609070205080204" pitchFamily="49" charset="-128"/>
                <a:sym typeface="GillSans" charset="0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2000" b="0" kern="0" dirty="0">
                <a:solidFill>
                  <a:schemeClr val="tx1"/>
                </a:solidFill>
                <a:latin typeface="+mj-lt"/>
              </a:rPr>
              <a:t>O estudo da geometria analítica tem início na determinação das distâncias entre entidades geométricas (pontos, retas, curvas) colocadas sobre o plano cartesiano. </a:t>
            </a:r>
            <a:r>
              <a:rPr lang="pt-BR" altLang="pt-BR" sz="2000" b="0" kern="0" dirty="0">
                <a:solidFill>
                  <a:schemeClr val="tx1"/>
                </a:solidFill>
                <a:latin typeface="+mj-lt"/>
              </a:rPr>
              <a:t>A partir daí, diversas situações podem surgir, como a definição de curvas complexas por meio de equações em que se relacionam os valores das coordenadas de </a:t>
            </a:r>
            <a:r>
              <a:rPr lang="pt-BR" altLang="pt-BR" sz="2000" b="0" kern="0" dirty="0" smtClean="0">
                <a:solidFill>
                  <a:schemeClr val="tx1"/>
                </a:solidFill>
                <a:latin typeface="+mj-lt"/>
              </a:rPr>
              <a:t>seus </a:t>
            </a:r>
            <a:r>
              <a:rPr lang="pt-BR" altLang="pt-BR" sz="2000" b="0" kern="0" dirty="0">
                <a:solidFill>
                  <a:schemeClr val="tx1"/>
                </a:solidFill>
                <a:latin typeface="+mj-lt"/>
              </a:rPr>
              <a:t>pontos.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DC549AB-214D-4E6C-8384-5BD4821221EA}"/>
              </a:ext>
            </a:extLst>
          </p:cNvPr>
          <p:cNvSpPr txBox="1"/>
          <p:nvPr/>
        </p:nvSpPr>
        <p:spPr>
          <a:xfrm>
            <a:off x="476249" y="3602302"/>
            <a:ext cx="81118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+mj-lt"/>
              </a:rPr>
              <a:t>René Descartes, filósofo e matemático francês, foi um dos líderes do movimento racionalista; ele acreditava que a busca pela verdade deveria ser feita por meios intelectuais e dedutivos e não por observações ou intuições. Segundo ele, todo o Universo, que é feito de matéria em movimento, deve ser explicado mecanicamente, isto é, em termos de forças exercidas pela matéria.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CB2A790C-E3CB-49AB-A0AF-EC4CF9E68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261" y="3162033"/>
            <a:ext cx="2253514" cy="281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4608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hape 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84833" y="1755594"/>
            <a:ext cx="2220073" cy="1933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Shape 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50182" y="4188405"/>
            <a:ext cx="2289374" cy="21929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/>
          <p:cNvSpPr txBox="1"/>
          <p:nvPr/>
        </p:nvSpPr>
        <p:spPr>
          <a:xfrm>
            <a:off x="419100" y="1526121"/>
            <a:ext cx="95489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8B275F"/>
                </a:solidFill>
              </a:rPr>
              <a:t>O plano cartesiano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/>
              <p:cNvSpPr txBox="1"/>
              <p:nvPr/>
            </p:nvSpPr>
            <p:spPr>
              <a:xfrm>
                <a:off x="478773" y="2349781"/>
                <a:ext cx="864531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2000" dirty="0"/>
                  <a:t>É o plano determinado pelos eixos orientados x e y, perpendiculares em O.</a:t>
                </a:r>
              </a:p>
              <a:p>
                <a:r>
                  <a:rPr lang="pt-BR" sz="2000" dirty="0"/>
                  <a:t>Os eixos dividem o plano em quatro regiões </a:t>
                </a:r>
                <a14:m>
                  <m:oMath xmlns:m="http://schemas.openxmlformats.org/officeDocument/2006/math">
                    <m:r>
                      <a:rPr lang="pt-BR" sz="2000" i="1">
                        <a:ea typeface="Cambria Math"/>
                      </a:rPr>
                      <m:t>→</m:t>
                    </m:r>
                  </m:oMath>
                </a14:m>
                <a:r>
                  <a:rPr lang="pt-BR" sz="2000" dirty="0"/>
                  <a:t> quadrantes.</a:t>
                </a:r>
              </a:p>
            </p:txBody>
          </p:sp>
        </mc:Choice>
        <mc:Fallback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773" y="2349781"/>
                <a:ext cx="8645315" cy="707886"/>
              </a:xfrm>
              <a:prstGeom prst="rect">
                <a:avLst/>
              </a:prstGeom>
              <a:blipFill>
                <a:blip r:embed="rId5"/>
                <a:stretch>
                  <a:fillRect l="-776" t="-4274" b="-1453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tângulo 4"/>
              <p:cNvSpPr/>
              <p:nvPr/>
            </p:nvSpPr>
            <p:spPr>
              <a:xfrm>
                <a:off x="816178" y="3072285"/>
                <a:ext cx="7159652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14313" indent="-214313">
                  <a:buClr>
                    <a:srgbClr val="AE1B3E"/>
                  </a:buClr>
                  <a:buFont typeface="Arial" panose="020B0604020202020204" pitchFamily="34" charset="0"/>
                  <a:buChar char="•"/>
                </a:pPr>
                <a:r>
                  <a:rPr lang="pt-BR" sz="2000" dirty="0"/>
                  <a:t>Eixo </a:t>
                </a:r>
                <a:r>
                  <a:rPr lang="pt-BR" sz="2000" dirty="0">
                    <a:solidFill>
                      <a:srgbClr val="8B275F"/>
                    </a:solidFill>
                  </a:rPr>
                  <a:t>x </a:t>
                </a:r>
                <a14:m>
                  <m:oMath xmlns:m="http://schemas.openxmlformats.org/officeDocument/2006/math">
                    <m:r>
                      <a:rPr lang="pt-BR" sz="2000" i="1">
                        <a:ea typeface="Cambria Math"/>
                      </a:rPr>
                      <m:t>→</m:t>
                    </m:r>
                  </m:oMath>
                </a14:m>
                <a:r>
                  <a:rPr lang="pt-BR" sz="2000" dirty="0"/>
                  <a:t> eixo das </a:t>
                </a:r>
                <a:r>
                  <a:rPr lang="pt-BR" sz="2000" dirty="0">
                    <a:solidFill>
                      <a:srgbClr val="8B275F"/>
                    </a:solidFill>
                  </a:rPr>
                  <a:t>abscissas</a:t>
                </a:r>
                <a:r>
                  <a:rPr lang="pt-BR" sz="2000" dirty="0" smtClean="0">
                    <a:solidFill>
                      <a:srgbClr val="8B275F"/>
                    </a:solidFill>
                  </a:rPr>
                  <a:t>.</a:t>
                </a:r>
                <a:endParaRPr lang="pt-BR" sz="2000" dirty="0">
                  <a:solidFill>
                    <a:srgbClr val="8B275F"/>
                  </a:solidFill>
                </a:endParaRPr>
              </a:p>
              <a:p>
                <a:pPr marL="214313" indent="-214313">
                  <a:buClr>
                    <a:srgbClr val="AE1B3E"/>
                  </a:buClr>
                  <a:buFont typeface="Arial" panose="020B0604020202020204" pitchFamily="34" charset="0"/>
                  <a:buChar char="•"/>
                </a:pPr>
                <a:r>
                  <a:rPr lang="pt-BR" sz="2000" dirty="0"/>
                  <a:t>Eixo </a:t>
                </a:r>
                <a:r>
                  <a:rPr lang="pt-BR" sz="2000" dirty="0">
                    <a:solidFill>
                      <a:srgbClr val="8B275F"/>
                    </a:solidFill>
                  </a:rPr>
                  <a:t>y</a:t>
                </a:r>
                <a:r>
                  <a:rPr lang="pt-BR" sz="2000" dirty="0">
                    <a:solidFill>
                      <a:srgbClr val="AE1B3E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pt-BR" sz="2000" i="1">
                        <a:ea typeface="Cambria Math"/>
                      </a:rPr>
                      <m:t>→</m:t>
                    </m:r>
                  </m:oMath>
                </a14:m>
                <a:r>
                  <a:rPr lang="pt-BR" sz="2000" dirty="0"/>
                  <a:t> eixo das </a:t>
                </a:r>
                <a:r>
                  <a:rPr lang="pt-BR" sz="2000" dirty="0">
                    <a:solidFill>
                      <a:srgbClr val="8B275F"/>
                    </a:solidFill>
                  </a:rPr>
                  <a:t>ordenadas</a:t>
                </a:r>
                <a:r>
                  <a:rPr lang="pt-BR" sz="2000" dirty="0" smtClean="0"/>
                  <a:t>.</a:t>
                </a:r>
                <a:endParaRPr lang="pt-BR" sz="2000" dirty="0"/>
              </a:p>
              <a:p>
                <a:pPr marL="214313" indent="-214313">
                  <a:buClr>
                    <a:srgbClr val="AE1B3E"/>
                  </a:buClr>
                  <a:buFont typeface="Arial" panose="020B0604020202020204" pitchFamily="34" charset="0"/>
                  <a:buChar char="•"/>
                </a:pPr>
                <a:r>
                  <a:rPr lang="pt-BR" sz="2000" dirty="0">
                    <a:solidFill>
                      <a:srgbClr val="8B275F"/>
                    </a:solidFill>
                  </a:rPr>
                  <a:t>O</a:t>
                </a:r>
                <a:r>
                  <a:rPr lang="pt-BR" sz="2000" dirty="0"/>
                  <a:t> </a:t>
                </a:r>
                <a14:m>
                  <m:oMath xmlns:m="http://schemas.openxmlformats.org/officeDocument/2006/math">
                    <m:r>
                      <a:rPr lang="pt-BR" sz="2000" i="1">
                        <a:ea typeface="Cambria Math"/>
                      </a:rPr>
                      <m:t>→ </m:t>
                    </m:r>
                  </m:oMath>
                </a14:m>
                <a:r>
                  <a:rPr lang="pt-BR" sz="2000" dirty="0">
                    <a:solidFill>
                      <a:srgbClr val="8B275F"/>
                    </a:solidFill>
                  </a:rPr>
                  <a:t>origem</a:t>
                </a:r>
                <a:r>
                  <a:rPr lang="pt-BR" sz="2000" dirty="0"/>
                  <a:t> do plano cartesiano, também indicado por </a:t>
                </a:r>
                <a:r>
                  <a:rPr lang="pt-BR" sz="2000" dirty="0" err="1">
                    <a:solidFill>
                      <a:srgbClr val="8B275F"/>
                    </a:solidFill>
                  </a:rPr>
                  <a:t>xOy</a:t>
                </a:r>
                <a:r>
                  <a:rPr lang="pt-BR" sz="2000" dirty="0"/>
                  <a:t>.</a:t>
                </a:r>
              </a:p>
            </p:txBody>
          </p:sp>
        </mc:Choice>
        <mc:Fallback>
          <p:sp>
            <p:nvSpPr>
              <p:cNvPr id="5" name="Re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178" y="3072285"/>
                <a:ext cx="7159652" cy="1015663"/>
              </a:xfrm>
              <a:prstGeom prst="rect">
                <a:avLst/>
              </a:prstGeom>
              <a:blipFill>
                <a:blip r:embed="rId6"/>
                <a:stretch>
                  <a:fillRect l="-767" t="-2994" r="-85" b="-1018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/>
          <p:cNvSpPr txBox="1"/>
          <p:nvPr/>
        </p:nvSpPr>
        <p:spPr>
          <a:xfrm>
            <a:off x="1878169" y="4156661"/>
            <a:ext cx="3743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8B275F"/>
                </a:solidFill>
              </a:rPr>
              <a:t>Pontos do plano cartesiano</a:t>
            </a:r>
          </a:p>
        </p:txBody>
      </p:sp>
      <p:sp>
        <p:nvSpPr>
          <p:cNvPr id="6" name="Retângulo 5"/>
          <p:cNvSpPr/>
          <p:nvPr/>
        </p:nvSpPr>
        <p:spPr>
          <a:xfrm>
            <a:off x="610780" y="4488058"/>
            <a:ext cx="62786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P é um ponto qualquer do plano cartesiano. Traçamos por ele as retas paralelas aos eixos x e y, respectivamente.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tângulo 16"/>
              <p:cNvSpPr/>
              <p:nvPr/>
            </p:nvSpPr>
            <p:spPr>
              <a:xfrm>
                <a:off x="689534" y="5386997"/>
                <a:ext cx="6977038" cy="7629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14313" indent="-214313">
                  <a:buClr>
                    <a:srgbClr val="AE1B3E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 dirty="0" smtClean="0">
                            <a:solidFill>
                              <a:srgbClr val="8B275F"/>
                            </a:solidFill>
                          </a:rPr>
                        </m:ctrlPr>
                      </m:sSubPr>
                      <m:e>
                        <m:r>
                          <a:rPr lang="pt-BR" sz="2000" i="1" dirty="0">
                            <a:solidFill>
                              <a:srgbClr val="8B275F"/>
                            </a:solidFill>
                          </a:rPr>
                          <m:t>𝑥</m:t>
                        </m:r>
                      </m:e>
                      <m:sub>
                        <m:r>
                          <a:rPr lang="pt-BR" sz="2000" i="1" dirty="0">
                            <a:solidFill>
                              <a:srgbClr val="8B275F"/>
                            </a:solidFill>
                          </a:rPr>
                          <m:t>𝑝</m:t>
                        </m:r>
                      </m:sub>
                    </m:sSub>
                  </m:oMath>
                </a14:m>
                <a:r>
                  <a:rPr lang="pt-BR" sz="2000" dirty="0">
                    <a:solidFill>
                      <a:srgbClr val="AE1B3E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pt-BR" sz="2000" i="1">
                        <a:ea typeface="Cambria Math"/>
                      </a:rPr>
                      <m:t>→</m:t>
                    </m:r>
                  </m:oMath>
                </a14:m>
                <a:r>
                  <a:rPr lang="pt-BR" sz="2000" dirty="0"/>
                  <a:t> </a:t>
                </a:r>
                <a:r>
                  <a:rPr lang="pt-BR" sz="2000" dirty="0">
                    <a:solidFill>
                      <a:srgbClr val="8B275F"/>
                    </a:solidFill>
                  </a:rPr>
                  <a:t>abscissa de p</a:t>
                </a:r>
                <a:r>
                  <a:rPr lang="pt-BR" sz="2000" dirty="0">
                    <a:solidFill>
                      <a:srgbClr val="AE1B3E"/>
                    </a:solidFill>
                  </a:rPr>
                  <a:t>, </a:t>
                </a:r>
                <a:r>
                  <a:rPr lang="pt-BR" sz="2000" dirty="0"/>
                  <a:t>é a média algébrica do segmento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000" i="1"/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000"/>
                          <m:t>O</m:t>
                        </m:r>
                        <m:sSub>
                          <m:sSubPr>
                            <m:ctrlPr>
                              <a:rPr lang="pt-BR" sz="20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000"/>
                              <m:t>P</m:t>
                            </m:r>
                          </m:e>
                          <m:sub>
                            <m:r>
                              <a:rPr lang="pt-BR" sz="2000"/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pt-BR" sz="2000" dirty="0" smtClean="0"/>
                  <a:t>.</a:t>
                </a:r>
                <a:endParaRPr lang="pt-BR" sz="2000" dirty="0"/>
              </a:p>
              <a:p>
                <a:pPr marL="214313" indent="-214313">
                  <a:buClr>
                    <a:srgbClr val="AE1B3E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 dirty="0" smtClean="0">
                            <a:solidFill>
                              <a:srgbClr val="8B275F"/>
                            </a:solidFill>
                          </a:rPr>
                        </m:ctrlPr>
                      </m:sSubPr>
                      <m:e>
                        <m:r>
                          <a:rPr lang="pt-BR" sz="2000" i="1" dirty="0">
                            <a:solidFill>
                              <a:srgbClr val="8B275F"/>
                            </a:solidFill>
                          </a:rPr>
                          <m:t>𝑦</m:t>
                        </m:r>
                      </m:e>
                      <m:sub>
                        <m:r>
                          <a:rPr lang="pt-BR" sz="2000" i="1" dirty="0">
                            <a:solidFill>
                              <a:srgbClr val="8B275F"/>
                            </a:solidFill>
                          </a:rPr>
                          <m:t>𝑝</m:t>
                        </m:r>
                      </m:sub>
                    </m:sSub>
                  </m:oMath>
                </a14:m>
                <a:r>
                  <a:rPr lang="pt-BR" sz="2000" dirty="0">
                    <a:solidFill>
                      <a:srgbClr val="AE1B3E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pt-BR" sz="2000" i="1">
                        <a:ea typeface="Cambria Math"/>
                      </a:rPr>
                      <m:t>→</m:t>
                    </m:r>
                  </m:oMath>
                </a14:m>
                <a:r>
                  <a:rPr lang="pt-BR" sz="2000" dirty="0"/>
                  <a:t> </a:t>
                </a:r>
                <a:r>
                  <a:rPr lang="pt-BR" sz="2000" dirty="0">
                    <a:solidFill>
                      <a:srgbClr val="8B275F"/>
                    </a:solidFill>
                  </a:rPr>
                  <a:t>ordenadade p</a:t>
                </a:r>
                <a:r>
                  <a:rPr lang="pt-BR" sz="2000" dirty="0"/>
                  <a:t>, é a média algébrica do segmento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000" i="1"/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000"/>
                          <m:t>O</m:t>
                        </m:r>
                        <m:sSub>
                          <m:sSubPr>
                            <m:ctrlPr>
                              <a:rPr lang="pt-BR" sz="20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000"/>
                              <m:t>P</m:t>
                            </m:r>
                          </m:e>
                          <m:sub>
                            <m:r>
                              <a:rPr lang="pt-BR" sz="2000"/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pt-BR" sz="2000" dirty="0"/>
                  <a:t>.</a:t>
                </a:r>
              </a:p>
            </p:txBody>
          </p:sp>
        </mc:Choice>
        <mc:Fallback>
          <p:sp>
            <p:nvSpPr>
              <p:cNvPr id="17" name="Retângul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34" y="5386997"/>
                <a:ext cx="6977038" cy="762901"/>
              </a:xfrm>
              <a:prstGeom prst="rect">
                <a:avLst/>
              </a:prstGeom>
              <a:blipFill>
                <a:blip r:embed="rId7"/>
                <a:stretch>
                  <a:fillRect l="-786" t="-2400" b="-12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tângulo 6"/>
              <p:cNvSpPr/>
              <p:nvPr/>
            </p:nvSpPr>
            <p:spPr>
              <a:xfrm>
                <a:off x="478773" y="6167576"/>
                <a:ext cx="8391271" cy="4276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2000" dirty="0" smtClean="0"/>
                  <a:t>As </a:t>
                </a:r>
                <a:r>
                  <a:rPr lang="pt-BR" sz="2000" dirty="0">
                    <a:solidFill>
                      <a:srgbClr val="8B275F"/>
                    </a:solidFill>
                  </a:rPr>
                  <a:t>coordenadas de P </a:t>
                </a:r>
                <a:r>
                  <a:rPr lang="pt-BR" sz="2000" dirty="0"/>
                  <a:t>são os números reais x e y e indicados por </a:t>
                </a:r>
                <a:r>
                  <a:rPr lang="pt-BR" sz="2000" dirty="0" smtClean="0">
                    <a:solidFill>
                      <a:srgbClr val="8B275F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 dirty="0">
                            <a:solidFill>
                              <a:srgbClr val="8B275F"/>
                            </a:solidFill>
                          </a:rPr>
                        </m:ctrlPr>
                      </m:sSubPr>
                      <m:e>
                        <m:r>
                          <a:rPr lang="pt-BR" sz="2000" i="1" dirty="0">
                            <a:solidFill>
                              <a:srgbClr val="8B275F"/>
                            </a:solidFill>
                          </a:rPr>
                          <m:t>𝑥</m:t>
                        </m:r>
                      </m:e>
                      <m:sub>
                        <m:r>
                          <a:rPr lang="pt-BR" sz="2000" i="1" dirty="0">
                            <a:solidFill>
                              <a:srgbClr val="8B275F"/>
                            </a:solidFill>
                          </a:rPr>
                          <m:t>𝑝</m:t>
                        </m:r>
                      </m:sub>
                    </m:sSub>
                  </m:oMath>
                </a14:m>
                <a:r>
                  <a:rPr lang="pt-BR" sz="2000" dirty="0">
                    <a:solidFill>
                      <a:srgbClr val="8B275F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 dirty="0">
                            <a:solidFill>
                              <a:srgbClr val="8B275F"/>
                            </a:solidFill>
                          </a:rPr>
                        </m:ctrlPr>
                      </m:sSubPr>
                      <m:e>
                        <m:r>
                          <a:rPr lang="pt-BR" sz="2000" i="1" dirty="0">
                            <a:solidFill>
                              <a:srgbClr val="8B275F"/>
                            </a:solidFill>
                          </a:rPr>
                          <m:t>𝑦</m:t>
                        </m:r>
                      </m:e>
                      <m:sub>
                        <m:r>
                          <a:rPr lang="pt-BR" sz="2000" i="1" dirty="0">
                            <a:solidFill>
                              <a:srgbClr val="8B275F"/>
                            </a:solidFill>
                          </a:rPr>
                          <m:t>𝑝</m:t>
                        </m:r>
                      </m:sub>
                    </m:sSub>
                  </m:oMath>
                </a14:m>
                <a:r>
                  <a:rPr lang="pt-BR" sz="2000" dirty="0">
                    <a:solidFill>
                      <a:srgbClr val="8B275F"/>
                    </a:solidFill>
                  </a:rPr>
                  <a:t> )</a:t>
                </a:r>
              </a:p>
            </p:txBody>
          </p:sp>
        </mc:Choice>
        <mc:Fallback>
          <p:sp>
            <p:nvSpPr>
              <p:cNvPr id="7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773" y="6167576"/>
                <a:ext cx="8391271" cy="427618"/>
              </a:xfrm>
              <a:prstGeom prst="rect">
                <a:avLst/>
              </a:prstGeom>
              <a:blipFill>
                <a:blip r:embed="rId8"/>
                <a:stretch>
                  <a:fillRect l="-799" t="-4286" b="-228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ço Reservado para Texto 3"/>
          <p:cNvSpPr>
            <a:spLocks noGrp="1"/>
          </p:cNvSpPr>
          <p:nvPr>
            <p:ph type="body" sz="quarter" idx="23"/>
          </p:nvPr>
        </p:nvSpPr>
        <p:spPr>
          <a:xfrm>
            <a:off x="2859591" y="2057110"/>
            <a:ext cx="3883677" cy="665133"/>
          </a:xfrm>
        </p:spPr>
        <p:txBody>
          <a:bodyPr/>
          <a:lstStyle/>
          <a:p>
            <a:endParaRPr lang="pt-BR" sz="2000" dirty="0">
              <a:solidFill>
                <a:srgbClr val="8B275F"/>
              </a:solidFill>
              <a:latin typeface="+mn-lt"/>
            </a:endParaRPr>
          </a:p>
        </p:txBody>
      </p:sp>
      <p:sp>
        <p:nvSpPr>
          <p:cNvPr id="19" name="Text Placeholder 11"/>
          <p:cNvSpPr txBox="1">
            <a:spLocks/>
          </p:cNvSpPr>
          <p:nvPr/>
        </p:nvSpPr>
        <p:spPr>
          <a:xfrm>
            <a:off x="0" y="812081"/>
            <a:ext cx="12000496" cy="60982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50" b="1" i="0" kern="1200" baseline="0">
                <a:solidFill>
                  <a:srgbClr val="AE1B3E"/>
                </a:solidFill>
                <a:latin typeface="Calibri"/>
                <a:ea typeface="Helvetica Light" charset="0"/>
                <a:cs typeface="Calibri"/>
              </a:defRPr>
            </a:lvl1pPr>
            <a:lvl2pPr marL="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50" b="0" i="0" kern="1200">
                <a:solidFill>
                  <a:schemeClr val="tx1"/>
                </a:solidFill>
                <a:latin typeface="Calibri"/>
                <a:ea typeface="Helvetica Light" charset="0"/>
                <a:cs typeface="Calibri"/>
              </a:defRPr>
            </a:lvl2pPr>
            <a:lvl3pPr marL="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50" b="0" i="0" kern="1200">
                <a:solidFill>
                  <a:schemeClr val="tx1"/>
                </a:solidFill>
                <a:latin typeface="Calibri"/>
                <a:ea typeface="Helvetica" charset="0"/>
                <a:cs typeface="Calibri"/>
              </a:defRPr>
            </a:lvl3pPr>
            <a:lvl4pPr marL="405000" indent="-214313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E1B3E"/>
              </a:buClr>
              <a:buFont typeface="LucidaGrande" charset="0"/>
              <a:buChar char="●"/>
              <a:defRPr sz="1350" b="0" i="0" kern="1200">
                <a:solidFill>
                  <a:schemeClr val="tx1"/>
                </a:solidFill>
                <a:latin typeface="Calibri"/>
                <a:ea typeface="Helvetica Light" charset="0"/>
                <a:cs typeface="Calibri"/>
              </a:defRPr>
            </a:lvl4pPr>
            <a:lvl5pPr marL="40500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50" b="0" i="0" kern="1200">
                <a:solidFill>
                  <a:schemeClr val="tx1"/>
                </a:solidFill>
                <a:latin typeface="Calibri"/>
                <a:ea typeface="Helvetica Light" charset="0"/>
                <a:cs typeface="Calibri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pt-BR" sz="3200" smtClean="0">
                <a:solidFill>
                  <a:srgbClr val="8B275F"/>
                </a:solidFill>
                <a:latin typeface="+mj-lt"/>
                <a:ea typeface="Arial"/>
                <a:sym typeface="Arial"/>
              </a:rPr>
              <a:t>PLANO CARTESIANO E PONTOS DO PLANO CARTESIANO</a:t>
            </a:r>
            <a:endParaRPr lang="pt-BR" sz="3200" dirty="0">
              <a:solidFill>
                <a:srgbClr val="8B275F"/>
              </a:solidFill>
              <a:latin typeface="+mj-lt"/>
              <a:ea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89411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14" grpId="0"/>
      <p:bldP spid="6" grpId="0"/>
      <p:bldP spid="17" grpId="0"/>
      <p:bldP spid="7" grpId="0"/>
      <p:bldP spid="4" grpId="0" build="p"/>
      <p:bldP spid="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Text Box 2"/>
          <p:cNvSpPr txBox="1">
            <a:spLocks noChangeArrowheads="1"/>
          </p:cNvSpPr>
          <p:nvPr/>
        </p:nvSpPr>
        <p:spPr bwMode="auto">
          <a:xfrm>
            <a:off x="8386763" y="3783013"/>
            <a:ext cx="3161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>
                <a:latin typeface="+mj-lt"/>
              </a:rPr>
              <a:t>x</a:t>
            </a:r>
          </a:p>
        </p:txBody>
      </p:sp>
      <p:sp>
        <p:nvSpPr>
          <p:cNvPr id="253955" name="Text Box 3"/>
          <p:cNvSpPr txBox="1">
            <a:spLocks noChangeArrowheads="1"/>
          </p:cNvSpPr>
          <p:nvPr/>
        </p:nvSpPr>
        <p:spPr bwMode="auto">
          <a:xfrm>
            <a:off x="5789613" y="147796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 dirty="0">
                <a:latin typeface="+mj-lt"/>
              </a:rPr>
              <a:t>y</a:t>
            </a:r>
          </a:p>
        </p:txBody>
      </p:sp>
      <p:grpSp>
        <p:nvGrpSpPr>
          <p:cNvPr id="253956" name="Group 4"/>
          <p:cNvGrpSpPr>
            <a:grpSpLocks/>
          </p:cNvGrpSpPr>
          <p:nvPr/>
        </p:nvGrpSpPr>
        <p:grpSpPr bwMode="auto">
          <a:xfrm>
            <a:off x="5927725" y="1871664"/>
            <a:ext cx="71438" cy="4416425"/>
            <a:chOff x="2844" y="681"/>
            <a:chExt cx="45" cy="3060"/>
          </a:xfrm>
        </p:grpSpPr>
        <p:sp>
          <p:nvSpPr>
            <p:cNvPr id="253957" name="Line 5"/>
            <p:cNvSpPr>
              <a:spLocks noChangeShapeType="1"/>
            </p:cNvSpPr>
            <p:nvPr/>
          </p:nvSpPr>
          <p:spPr bwMode="auto">
            <a:xfrm rot="-5400000">
              <a:off x="1341" y="2211"/>
              <a:ext cx="306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253958" name="Oval 6"/>
            <p:cNvSpPr>
              <a:spLocks noChangeArrowheads="1"/>
            </p:cNvSpPr>
            <p:nvPr/>
          </p:nvSpPr>
          <p:spPr bwMode="auto">
            <a:xfrm>
              <a:off x="2844" y="2197"/>
              <a:ext cx="45" cy="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</p:grpSp>
      <p:grpSp>
        <p:nvGrpSpPr>
          <p:cNvPr id="253959" name="Group 7"/>
          <p:cNvGrpSpPr>
            <a:grpSpLocks/>
          </p:cNvGrpSpPr>
          <p:nvPr/>
        </p:nvGrpSpPr>
        <p:grpSpPr bwMode="auto">
          <a:xfrm>
            <a:off x="3560763" y="4057650"/>
            <a:ext cx="4857750" cy="71438"/>
            <a:chOff x="1362" y="2197"/>
            <a:chExt cx="3060" cy="45"/>
          </a:xfrm>
        </p:grpSpPr>
        <p:sp>
          <p:nvSpPr>
            <p:cNvPr id="253960" name="Line 8"/>
            <p:cNvSpPr>
              <a:spLocks noChangeShapeType="1"/>
            </p:cNvSpPr>
            <p:nvPr/>
          </p:nvSpPr>
          <p:spPr bwMode="auto">
            <a:xfrm>
              <a:off x="1362" y="2223"/>
              <a:ext cx="306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253961" name="Oval 9"/>
            <p:cNvSpPr>
              <a:spLocks noChangeArrowheads="1"/>
            </p:cNvSpPr>
            <p:nvPr/>
          </p:nvSpPr>
          <p:spPr bwMode="auto">
            <a:xfrm>
              <a:off x="2853" y="2197"/>
              <a:ext cx="45" cy="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</p:grpSp>
      <p:sp>
        <p:nvSpPr>
          <p:cNvPr id="253962" name="Rectangle 10"/>
          <p:cNvSpPr>
            <a:spLocks noChangeArrowheads="1"/>
          </p:cNvSpPr>
          <p:nvPr/>
        </p:nvSpPr>
        <p:spPr bwMode="auto">
          <a:xfrm>
            <a:off x="5999164" y="2173289"/>
            <a:ext cx="2263775" cy="1893887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3963" name="Rectangle 11"/>
          <p:cNvSpPr>
            <a:spLocks noChangeArrowheads="1"/>
          </p:cNvSpPr>
          <p:nvPr/>
        </p:nvSpPr>
        <p:spPr bwMode="auto">
          <a:xfrm>
            <a:off x="3667126" y="2176464"/>
            <a:ext cx="2278063" cy="18938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3964" name="Rectangle 12"/>
          <p:cNvSpPr>
            <a:spLocks noChangeArrowheads="1"/>
          </p:cNvSpPr>
          <p:nvPr/>
        </p:nvSpPr>
        <p:spPr bwMode="auto">
          <a:xfrm>
            <a:off x="3667126" y="4129089"/>
            <a:ext cx="2263775" cy="1887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3965" name="Rectangle 13"/>
          <p:cNvSpPr>
            <a:spLocks noChangeArrowheads="1"/>
          </p:cNvSpPr>
          <p:nvPr/>
        </p:nvSpPr>
        <p:spPr bwMode="auto">
          <a:xfrm>
            <a:off x="5999164" y="4129089"/>
            <a:ext cx="2263775" cy="1874837"/>
          </a:xfrm>
          <a:prstGeom prst="rect">
            <a:avLst/>
          </a:prstGeom>
          <a:solidFill>
            <a:srgbClr val="FFFFA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3966" name="Text Box 14"/>
          <p:cNvSpPr txBox="1">
            <a:spLocks noChangeArrowheads="1"/>
          </p:cNvSpPr>
          <p:nvPr/>
        </p:nvSpPr>
        <p:spPr bwMode="auto">
          <a:xfrm>
            <a:off x="5916614" y="3738563"/>
            <a:ext cx="102463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 dirty="0">
                <a:latin typeface="+mj-lt"/>
              </a:rPr>
              <a:t>O (0, 0)</a:t>
            </a:r>
          </a:p>
        </p:txBody>
      </p:sp>
      <p:sp>
        <p:nvSpPr>
          <p:cNvPr id="253967" name="Text Box 15"/>
          <p:cNvSpPr txBox="1">
            <a:spLocks noChangeArrowheads="1"/>
          </p:cNvSpPr>
          <p:nvPr/>
        </p:nvSpPr>
        <p:spPr bwMode="auto">
          <a:xfrm>
            <a:off x="6330950" y="2957513"/>
            <a:ext cx="16417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>
                <a:latin typeface="+mj-lt"/>
              </a:rPr>
              <a:t>1º quadrante</a:t>
            </a:r>
          </a:p>
        </p:txBody>
      </p:sp>
      <p:sp>
        <p:nvSpPr>
          <p:cNvPr id="253968" name="Text Box 16"/>
          <p:cNvSpPr txBox="1">
            <a:spLocks noChangeArrowheads="1"/>
          </p:cNvSpPr>
          <p:nvPr/>
        </p:nvSpPr>
        <p:spPr bwMode="auto">
          <a:xfrm>
            <a:off x="4127500" y="2963863"/>
            <a:ext cx="16417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 dirty="0">
                <a:latin typeface="+mj-lt"/>
              </a:rPr>
              <a:t>2º quadrante</a:t>
            </a:r>
          </a:p>
        </p:txBody>
      </p:sp>
      <p:sp>
        <p:nvSpPr>
          <p:cNvPr id="253969" name="Text Box 17"/>
          <p:cNvSpPr txBox="1">
            <a:spLocks noChangeArrowheads="1"/>
          </p:cNvSpPr>
          <p:nvPr/>
        </p:nvSpPr>
        <p:spPr bwMode="auto">
          <a:xfrm>
            <a:off x="4167188" y="4803775"/>
            <a:ext cx="16417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 dirty="0">
                <a:latin typeface="+mj-lt"/>
              </a:rPr>
              <a:t>3º quadrante</a:t>
            </a:r>
          </a:p>
        </p:txBody>
      </p:sp>
      <p:sp>
        <p:nvSpPr>
          <p:cNvPr id="253970" name="Text Box 18"/>
          <p:cNvSpPr txBox="1">
            <a:spLocks noChangeArrowheads="1"/>
          </p:cNvSpPr>
          <p:nvPr/>
        </p:nvSpPr>
        <p:spPr bwMode="auto">
          <a:xfrm>
            <a:off x="6373813" y="4779963"/>
            <a:ext cx="16417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>
                <a:latin typeface="+mj-lt"/>
              </a:rPr>
              <a:t>4º quadrante</a:t>
            </a:r>
          </a:p>
        </p:txBody>
      </p:sp>
      <p:sp>
        <p:nvSpPr>
          <p:cNvPr id="253971" name="AutoShape 19"/>
          <p:cNvSpPr>
            <a:spLocks noChangeArrowheads="1"/>
          </p:cNvSpPr>
          <p:nvPr/>
        </p:nvSpPr>
        <p:spPr bwMode="auto">
          <a:xfrm>
            <a:off x="8558214" y="4646614"/>
            <a:ext cx="1354137" cy="649287"/>
          </a:xfrm>
          <a:prstGeom prst="wedgeRoundRectCallout">
            <a:avLst>
              <a:gd name="adj1" fmla="val -57410"/>
              <a:gd name="adj2" fmla="val -131143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5CFE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pt-BR" sz="2000" dirty="0">
                <a:latin typeface="+mj-lt"/>
              </a:rPr>
              <a:t>Eixo das abscissas</a:t>
            </a:r>
          </a:p>
        </p:txBody>
      </p:sp>
      <p:sp>
        <p:nvSpPr>
          <p:cNvPr id="253972" name="AutoShape 20"/>
          <p:cNvSpPr>
            <a:spLocks noChangeArrowheads="1"/>
          </p:cNvSpPr>
          <p:nvPr/>
        </p:nvSpPr>
        <p:spPr bwMode="auto">
          <a:xfrm>
            <a:off x="8510589" y="1449388"/>
            <a:ext cx="1546225" cy="723900"/>
          </a:xfrm>
          <a:prstGeom prst="wedgeRoundRectCallout">
            <a:avLst>
              <a:gd name="adj1" fmla="val -203174"/>
              <a:gd name="adj2" fmla="val 723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5CFE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pt-BR" sz="2000" dirty="0">
                <a:latin typeface="+mj-lt"/>
              </a:rPr>
              <a:t>Eixo das ordenadas</a:t>
            </a:r>
          </a:p>
        </p:txBody>
      </p:sp>
      <p:sp>
        <p:nvSpPr>
          <p:cNvPr id="253973" name="AutoShape 21"/>
          <p:cNvSpPr>
            <a:spLocks noChangeArrowheads="1"/>
          </p:cNvSpPr>
          <p:nvPr/>
        </p:nvSpPr>
        <p:spPr bwMode="auto">
          <a:xfrm>
            <a:off x="2441575" y="4430713"/>
            <a:ext cx="1081088" cy="431800"/>
          </a:xfrm>
          <a:prstGeom prst="wedgeRoundRectCallout">
            <a:avLst>
              <a:gd name="adj1" fmla="val 264629"/>
              <a:gd name="adj2" fmla="val -136029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5CFE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pt-BR" sz="2000" dirty="0">
                <a:latin typeface="+mj-lt"/>
              </a:rPr>
              <a:t>Origem</a:t>
            </a:r>
          </a:p>
        </p:txBody>
      </p:sp>
      <p:sp>
        <p:nvSpPr>
          <p:cNvPr id="13330" name="Rectangle 22"/>
          <p:cNvSpPr>
            <a:spLocks noGrp="1" noChangeArrowheads="1"/>
          </p:cNvSpPr>
          <p:nvPr>
            <p:ph type="title"/>
          </p:nvPr>
        </p:nvSpPr>
        <p:spPr>
          <a:xfrm>
            <a:off x="571500" y="662840"/>
            <a:ext cx="11220450" cy="7032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PLANO CARTESIANO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253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253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3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3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53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53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53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53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53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5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4" grpId="0"/>
      <p:bldP spid="253955" grpId="0"/>
      <p:bldP spid="253962" grpId="0" animBg="1"/>
      <p:bldP spid="253963" grpId="0" animBg="1"/>
      <p:bldP spid="253964" grpId="0" animBg="1"/>
      <p:bldP spid="253965" grpId="0" animBg="1"/>
      <p:bldP spid="253966" grpId="0"/>
      <p:bldP spid="253967" grpId="0"/>
      <p:bldP spid="253968" grpId="0"/>
      <p:bldP spid="253969" grpId="0"/>
      <p:bldP spid="253970" grpId="0"/>
      <p:bldP spid="253971" grpId="0" animBg="1"/>
      <p:bldP spid="253972" grpId="0" animBg="1"/>
      <p:bldP spid="133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638426" y="2540001"/>
            <a:ext cx="3586163" cy="3611563"/>
          </a:xfrm>
          <a:prstGeom prst="rect">
            <a:avLst/>
          </a:prstGeom>
          <a:solidFill>
            <a:srgbClr val="F2FDF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grpSp>
        <p:nvGrpSpPr>
          <p:cNvPr id="14339" name="Group 53"/>
          <p:cNvGrpSpPr>
            <a:grpSpLocks/>
          </p:cNvGrpSpPr>
          <p:nvPr/>
        </p:nvGrpSpPr>
        <p:grpSpPr bwMode="auto">
          <a:xfrm>
            <a:off x="2976564" y="2540000"/>
            <a:ext cx="2949575" cy="3576638"/>
            <a:chOff x="1505" y="788"/>
            <a:chExt cx="1858" cy="2879"/>
          </a:xfrm>
        </p:grpSpPr>
        <p:sp>
          <p:nvSpPr>
            <p:cNvPr id="13347" name="Line 7"/>
            <p:cNvSpPr>
              <a:spLocks noChangeShapeType="1"/>
            </p:cNvSpPr>
            <p:nvPr/>
          </p:nvSpPr>
          <p:spPr bwMode="auto">
            <a:xfrm rot="10800000">
              <a:off x="1505" y="788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48" name="Line 8"/>
            <p:cNvSpPr>
              <a:spLocks noChangeShapeType="1"/>
            </p:cNvSpPr>
            <p:nvPr/>
          </p:nvSpPr>
          <p:spPr bwMode="auto">
            <a:xfrm rot="10800000">
              <a:off x="1711" y="788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49" name="Line 9"/>
            <p:cNvSpPr>
              <a:spLocks noChangeShapeType="1"/>
            </p:cNvSpPr>
            <p:nvPr/>
          </p:nvSpPr>
          <p:spPr bwMode="auto">
            <a:xfrm rot="10800000">
              <a:off x="1918" y="788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50" name="Line 11"/>
            <p:cNvSpPr>
              <a:spLocks noChangeShapeType="1"/>
            </p:cNvSpPr>
            <p:nvPr/>
          </p:nvSpPr>
          <p:spPr bwMode="auto">
            <a:xfrm rot="10800000">
              <a:off x="2331" y="788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51" name="Line 12"/>
            <p:cNvSpPr>
              <a:spLocks noChangeShapeType="1"/>
            </p:cNvSpPr>
            <p:nvPr/>
          </p:nvSpPr>
          <p:spPr bwMode="auto">
            <a:xfrm rot="10800000">
              <a:off x="2537" y="788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52" name="Line 13"/>
            <p:cNvSpPr>
              <a:spLocks noChangeShapeType="1"/>
            </p:cNvSpPr>
            <p:nvPr/>
          </p:nvSpPr>
          <p:spPr bwMode="auto">
            <a:xfrm rot="10800000">
              <a:off x="2744" y="788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53" name="Line 14"/>
            <p:cNvSpPr>
              <a:spLocks noChangeShapeType="1"/>
            </p:cNvSpPr>
            <p:nvPr/>
          </p:nvSpPr>
          <p:spPr bwMode="auto">
            <a:xfrm rot="10800000">
              <a:off x="2950" y="788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54" name="Line 15"/>
            <p:cNvSpPr>
              <a:spLocks noChangeShapeType="1"/>
            </p:cNvSpPr>
            <p:nvPr/>
          </p:nvSpPr>
          <p:spPr bwMode="auto">
            <a:xfrm rot="10800000">
              <a:off x="3157" y="788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55" name="Line 16"/>
            <p:cNvSpPr>
              <a:spLocks noChangeShapeType="1"/>
            </p:cNvSpPr>
            <p:nvPr/>
          </p:nvSpPr>
          <p:spPr bwMode="auto">
            <a:xfrm rot="10800000">
              <a:off x="3363" y="788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</p:grpSp>
      <p:grpSp>
        <p:nvGrpSpPr>
          <p:cNvPr id="14340" name="Group 54"/>
          <p:cNvGrpSpPr>
            <a:grpSpLocks/>
          </p:cNvGrpSpPr>
          <p:nvPr/>
        </p:nvGrpSpPr>
        <p:grpSpPr bwMode="auto">
          <a:xfrm>
            <a:off x="2638425" y="2540000"/>
            <a:ext cx="3587750" cy="3278188"/>
            <a:chOff x="673" y="996"/>
            <a:chExt cx="2879" cy="2065"/>
          </a:xfrm>
        </p:grpSpPr>
        <p:sp>
          <p:nvSpPr>
            <p:cNvPr id="13337" name="Line 22"/>
            <p:cNvSpPr>
              <a:spLocks noChangeShapeType="1"/>
            </p:cNvSpPr>
            <p:nvPr/>
          </p:nvSpPr>
          <p:spPr bwMode="auto">
            <a:xfrm rot="5400000">
              <a:off x="2113" y="1626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38" name="Line 23"/>
            <p:cNvSpPr>
              <a:spLocks noChangeShapeType="1"/>
            </p:cNvSpPr>
            <p:nvPr/>
          </p:nvSpPr>
          <p:spPr bwMode="auto">
            <a:xfrm rot="5400000">
              <a:off x="2113" y="1416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39" name="Line 24"/>
            <p:cNvSpPr>
              <a:spLocks noChangeShapeType="1"/>
            </p:cNvSpPr>
            <p:nvPr/>
          </p:nvSpPr>
          <p:spPr bwMode="auto">
            <a:xfrm rot="5400000">
              <a:off x="2113" y="1210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40" name="Line 25"/>
            <p:cNvSpPr>
              <a:spLocks noChangeShapeType="1"/>
            </p:cNvSpPr>
            <p:nvPr/>
          </p:nvSpPr>
          <p:spPr bwMode="auto">
            <a:xfrm rot="5400000">
              <a:off x="2113" y="1002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41" name="Line 27"/>
            <p:cNvSpPr>
              <a:spLocks noChangeShapeType="1"/>
            </p:cNvSpPr>
            <p:nvPr/>
          </p:nvSpPr>
          <p:spPr bwMode="auto">
            <a:xfrm rot="5400000">
              <a:off x="2113" y="590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42" name="Line 28"/>
            <p:cNvSpPr>
              <a:spLocks noChangeShapeType="1"/>
            </p:cNvSpPr>
            <p:nvPr/>
          </p:nvSpPr>
          <p:spPr bwMode="auto">
            <a:xfrm rot="5400000">
              <a:off x="2113" y="384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43" name="Line 29"/>
            <p:cNvSpPr>
              <a:spLocks noChangeShapeType="1"/>
            </p:cNvSpPr>
            <p:nvPr/>
          </p:nvSpPr>
          <p:spPr bwMode="auto">
            <a:xfrm rot="5400000">
              <a:off x="2113" y="176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44" name="Line 30"/>
            <p:cNvSpPr>
              <a:spLocks noChangeShapeType="1"/>
            </p:cNvSpPr>
            <p:nvPr/>
          </p:nvSpPr>
          <p:spPr bwMode="auto">
            <a:xfrm rot="5400000">
              <a:off x="2113" y="-30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45" name="Line 31"/>
            <p:cNvSpPr>
              <a:spLocks noChangeShapeType="1"/>
            </p:cNvSpPr>
            <p:nvPr/>
          </p:nvSpPr>
          <p:spPr bwMode="auto">
            <a:xfrm rot="5400000">
              <a:off x="2113" y="-236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3346" name="Line 32"/>
            <p:cNvSpPr>
              <a:spLocks noChangeShapeType="1"/>
            </p:cNvSpPr>
            <p:nvPr/>
          </p:nvSpPr>
          <p:spPr bwMode="auto">
            <a:xfrm rot="5400000">
              <a:off x="2113" y="-444"/>
              <a:ext cx="0" cy="2879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</p:grpSp>
      <p:sp>
        <p:nvSpPr>
          <p:cNvPr id="13317" name="Oval 36"/>
          <p:cNvSpPr>
            <a:spLocks noChangeArrowheads="1"/>
          </p:cNvSpPr>
          <p:nvPr/>
        </p:nvSpPr>
        <p:spPr bwMode="auto">
          <a:xfrm>
            <a:off x="4905375" y="3198814"/>
            <a:ext cx="71438" cy="71437"/>
          </a:xfrm>
          <a:prstGeom prst="ellipse">
            <a:avLst/>
          </a:prstGeom>
          <a:solidFill>
            <a:srgbClr val="442BDD"/>
          </a:solidFill>
          <a:ln w="9525">
            <a:solidFill>
              <a:srgbClr val="442B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13318" name="Text Box 37"/>
          <p:cNvSpPr txBox="1">
            <a:spLocks noChangeArrowheads="1"/>
          </p:cNvSpPr>
          <p:nvPr/>
        </p:nvSpPr>
        <p:spPr bwMode="auto">
          <a:xfrm>
            <a:off x="4876800" y="2693988"/>
            <a:ext cx="34817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 b="0">
                <a:latin typeface="+mj-lt"/>
              </a:rPr>
              <a:t>P</a:t>
            </a:r>
          </a:p>
        </p:txBody>
      </p:sp>
      <p:sp>
        <p:nvSpPr>
          <p:cNvPr id="13319" name="Line 38"/>
          <p:cNvSpPr>
            <a:spLocks noChangeShapeType="1"/>
          </p:cNvSpPr>
          <p:nvPr/>
        </p:nvSpPr>
        <p:spPr bwMode="auto">
          <a:xfrm>
            <a:off x="2566989" y="4503738"/>
            <a:ext cx="3849687" cy="0"/>
          </a:xfrm>
          <a:prstGeom prst="line">
            <a:avLst/>
          </a:prstGeom>
          <a:noFill/>
          <a:ln w="28575">
            <a:solidFill>
              <a:schemeClr val="bg2">
                <a:lumMod val="2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13320" name="Line 39"/>
          <p:cNvSpPr>
            <a:spLocks noChangeShapeType="1"/>
          </p:cNvSpPr>
          <p:nvPr/>
        </p:nvSpPr>
        <p:spPr bwMode="auto">
          <a:xfrm rot="16200000" flipV="1">
            <a:off x="1974850" y="4233863"/>
            <a:ext cx="3949700" cy="0"/>
          </a:xfrm>
          <a:prstGeom prst="line">
            <a:avLst/>
          </a:prstGeom>
          <a:noFill/>
          <a:ln w="28575">
            <a:solidFill>
              <a:schemeClr val="bg2">
                <a:lumMod val="2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13321" name="Text Box 40"/>
          <p:cNvSpPr txBox="1">
            <a:spLocks noChangeArrowheads="1"/>
          </p:cNvSpPr>
          <p:nvPr/>
        </p:nvSpPr>
        <p:spPr bwMode="auto">
          <a:xfrm>
            <a:off x="6178550" y="4479925"/>
            <a:ext cx="3161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 b="0">
                <a:latin typeface="+mj-lt"/>
              </a:rPr>
              <a:t>x</a:t>
            </a:r>
          </a:p>
        </p:txBody>
      </p:sp>
      <p:sp>
        <p:nvSpPr>
          <p:cNvPr id="13322" name="Text Box 41"/>
          <p:cNvSpPr txBox="1">
            <a:spLocks noChangeArrowheads="1"/>
          </p:cNvSpPr>
          <p:nvPr/>
        </p:nvSpPr>
        <p:spPr bwMode="auto">
          <a:xfrm>
            <a:off x="3656013" y="2193925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 b="0">
                <a:latin typeface="+mj-lt"/>
              </a:rPr>
              <a:t>y</a:t>
            </a:r>
          </a:p>
        </p:txBody>
      </p:sp>
      <p:sp>
        <p:nvSpPr>
          <p:cNvPr id="13323" name="Text Box 42"/>
          <p:cNvSpPr txBox="1">
            <a:spLocks noChangeArrowheads="1"/>
          </p:cNvSpPr>
          <p:nvPr/>
        </p:nvSpPr>
        <p:spPr bwMode="auto">
          <a:xfrm>
            <a:off x="3652838" y="4473575"/>
            <a:ext cx="3786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 b="0">
                <a:latin typeface="+mj-lt"/>
              </a:rPr>
              <a:t>O</a:t>
            </a:r>
          </a:p>
        </p:txBody>
      </p:sp>
      <p:sp>
        <p:nvSpPr>
          <p:cNvPr id="255020" name="Text Box 44"/>
          <p:cNvSpPr txBox="1">
            <a:spLocks noChangeArrowheads="1"/>
          </p:cNvSpPr>
          <p:nvPr/>
        </p:nvSpPr>
        <p:spPr bwMode="auto">
          <a:xfrm>
            <a:off x="3681413" y="3048000"/>
            <a:ext cx="338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 b="0">
                <a:latin typeface="+mj-lt"/>
              </a:rPr>
              <a:t>4</a:t>
            </a:r>
          </a:p>
        </p:txBody>
      </p:sp>
      <p:sp>
        <p:nvSpPr>
          <p:cNvPr id="255021" name="Text Box 45"/>
          <p:cNvSpPr txBox="1">
            <a:spLocks noChangeArrowheads="1"/>
          </p:cNvSpPr>
          <p:nvPr/>
        </p:nvSpPr>
        <p:spPr bwMode="auto">
          <a:xfrm>
            <a:off x="4789488" y="4481513"/>
            <a:ext cx="338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 b="0">
                <a:latin typeface="+mj-lt"/>
              </a:rPr>
              <a:t>3</a:t>
            </a:r>
          </a:p>
        </p:txBody>
      </p:sp>
      <p:sp>
        <p:nvSpPr>
          <p:cNvPr id="255023" name="Line 47"/>
          <p:cNvSpPr>
            <a:spLocks noChangeShapeType="1"/>
          </p:cNvSpPr>
          <p:nvPr/>
        </p:nvSpPr>
        <p:spPr bwMode="auto">
          <a:xfrm>
            <a:off x="3968750" y="4498975"/>
            <a:ext cx="971550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5024" name="Line 48"/>
          <p:cNvSpPr>
            <a:spLocks noChangeShapeType="1"/>
          </p:cNvSpPr>
          <p:nvPr/>
        </p:nvSpPr>
        <p:spPr bwMode="auto">
          <a:xfrm rot="16200000">
            <a:off x="3306763" y="3851275"/>
            <a:ext cx="1295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5025" name="Text Box 49"/>
          <p:cNvSpPr txBox="1">
            <a:spLocks noChangeArrowheads="1"/>
          </p:cNvSpPr>
          <p:nvPr/>
        </p:nvSpPr>
        <p:spPr bwMode="auto">
          <a:xfrm>
            <a:off x="7931627" y="2996406"/>
            <a:ext cx="12969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400" b="1" dirty="0">
                <a:solidFill>
                  <a:srgbClr val="333399"/>
                </a:solidFill>
                <a:latin typeface="+mj-lt"/>
              </a:rPr>
              <a:t>P(3, 4)</a:t>
            </a:r>
          </a:p>
        </p:txBody>
      </p:sp>
      <p:sp>
        <p:nvSpPr>
          <p:cNvPr id="14355" name="Rectangle 55"/>
          <p:cNvSpPr>
            <a:spLocks noGrp="1" noChangeArrowheads="1"/>
          </p:cNvSpPr>
          <p:nvPr>
            <p:ph type="title"/>
          </p:nvPr>
        </p:nvSpPr>
        <p:spPr>
          <a:xfrm>
            <a:off x="254000" y="777083"/>
            <a:ext cx="11633200" cy="63023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COORDENADAS NO PLANO</a:t>
            </a:r>
          </a:p>
        </p:txBody>
      </p:sp>
      <p:sp>
        <p:nvSpPr>
          <p:cNvPr id="44" name="Espaço Reservado para Conteúdo 2"/>
          <p:cNvSpPr>
            <a:spLocks noGrp="1"/>
          </p:cNvSpPr>
          <p:nvPr>
            <p:ph idx="1"/>
          </p:nvPr>
        </p:nvSpPr>
        <p:spPr>
          <a:xfrm>
            <a:off x="602456" y="1674021"/>
            <a:ext cx="10541793" cy="847725"/>
          </a:xfrm>
        </p:spPr>
        <p:txBody>
          <a:bodyPr/>
          <a:lstStyle/>
          <a:p>
            <a:pPr marL="0" indent="0" algn="just">
              <a:buClr>
                <a:srgbClr val="002060"/>
              </a:buClr>
              <a:buNone/>
            </a:pPr>
            <a:r>
              <a:rPr lang="pt-BR" altLang="pt-BR" sz="2000" b="1" dirty="0"/>
              <a:t>A localização de um ponto P(</a:t>
            </a:r>
            <a:r>
              <a:rPr lang="pt-BR" altLang="pt-BR" sz="2000" b="1" dirty="0" err="1"/>
              <a:t>x</a:t>
            </a:r>
            <a:r>
              <a:rPr lang="pt-BR" altLang="pt-BR" sz="2000" b="1" baseline="-25000" dirty="0" err="1"/>
              <a:t>p</a:t>
            </a:r>
            <a:r>
              <a:rPr lang="pt-BR" altLang="pt-BR" sz="2000" b="1" dirty="0"/>
              <a:t>, </a:t>
            </a:r>
            <a:r>
              <a:rPr lang="pt-BR" altLang="pt-BR" sz="2000" b="1" dirty="0" err="1"/>
              <a:t>y</a:t>
            </a:r>
            <a:r>
              <a:rPr lang="pt-BR" altLang="pt-BR" sz="2000" b="1" baseline="-25000" dirty="0" err="1"/>
              <a:t>p</a:t>
            </a:r>
            <a:r>
              <a:rPr lang="pt-BR" altLang="pt-BR" sz="2000" b="1" dirty="0"/>
              <a:t>) no plano cartesiano é feita pelas suas coordenadas (abscissa e ordenada).</a:t>
            </a:r>
          </a:p>
        </p:txBody>
      </p:sp>
      <p:sp>
        <p:nvSpPr>
          <p:cNvPr id="255033" name="Text Box 57"/>
          <p:cNvSpPr txBox="1">
            <a:spLocks noChangeArrowheads="1"/>
          </p:cNvSpPr>
          <p:nvPr/>
        </p:nvSpPr>
        <p:spPr bwMode="auto">
          <a:xfrm>
            <a:off x="6793329" y="3486883"/>
            <a:ext cx="24416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>
                <a:srgbClr val="002060"/>
              </a:buClr>
              <a:buSzPct val="90000"/>
              <a:defRPr/>
            </a:pPr>
            <a:r>
              <a:rPr lang="pt-BR" sz="2000" b="0" dirty="0">
                <a:latin typeface="+mj-lt"/>
              </a:rPr>
              <a:t>3 é a </a:t>
            </a:r>
            <a:r>
              <a:rPr lang="pt-BR" sz="2000" dirty="0">
                <a:solidFill>
                  <a:srgbClr val="0070C0"/>
                </a:solidFill>
                <a:latin typeface="+mj-lt"/>
              </a:rPr>
              <a:t>abscissa</a:t>
            </a:r>
            <a:r>
              <a:rPr lang="pt-BR" sz="2000" b="0" dirty="0">
                <a:solidFill>
                  <a:srgbClr val="0070C0"/>
                </a:solidFill>
                <a:latin typeface="+mj-lt"/>
              </a:rPr>
              <a:t> </a:t>
            </a:r>
            <a:r>
              <a:rPr lang="pt-BR" sz="2000" b="0" dirty="0">
                <a:latin typeface="+mj-lt"/>
              </a:rPr>
              <a:t>de P;</a:t>
            </a:r>
          </a:p>
        </p:txBody>
      </p:sp>
      <p:sp>
        <p:nvSpPr>
          <p:cNvPr id="255034" name="Text Box 58"/>
          <p:cNvSpPr txBox="1">
            <a:spLocks noChangeArrowheads="1"/>
          </p:cNvSpPr>
          <p:nvPr/>
        </p:nvSpPr>
        <p:spPr bwMode="auto">
          <a:xfrm>
            <a:off x="6766341" y="3886993"/>
            <a:ext cx="256192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>
                <a:srgbClr val="002060"/>
              </a:buClr>
              <a:buSzPct val="90000"/>
              <a:defRPr/>
            </a:pPr>
            <a:r>
              <a:rPr lang="pt-BR" sz="2000" b="0" dirty="0">
                <a:latin typeface="+mj-lt"/>
              </a:rPr>
              <a:t>4 é a </a:t>
            </a:r>
            <a:r>
              <a:rPr lang="pt-BR" sz="2000" dirty="0">
                <a:solidFill>
                  <a:srgbClr val="FF0000"/>
                </a:solidFill>
                <a:latin typeface="+mj-lt"/>
              </a:rPr>
              <a:t>ordenada</a:t>
            </a:r>
            <a:r>
              <a:rPr lang="pt-BR" sz="2000" b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pt-BR" sz="2000" b="0" dirty="0">
                <a:latin typeface="+mj-lt"/>
              </a:rPr>
              <a:t>de P;</a:t>
            </a:r>
          </a:p>
        </p:txBody>
      </p:sp>
      <p:sp>
        <p:nvSpPr>
          <p:cNvPr id="255035" name="Text Box 59"/>
          <p:cNvSpPr txBox="1">
            <a:spLocks noChangeArrowheads="1"/>
          </p:cNvSpPr>
          <p:nvPr/>
        </p:nvSpPr>
        <p:spPr bwMode="auto">
          <a:xfrm>
            <a:off x="6777453" y="4287103"/>
            <a:ext cx="38671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63538" indent="-363538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buClr>
                <a:srgbClr val="002060"/>
              </a:buClr>
              <a:buSzPct val="90000"/>
              <a:defRPr/>
            </a:pPr>
            <a:r>
              <a:rPr lang="pt-BR" sz="2000" b="0" dirty="0">
                <a:latin typeface="+mj-lt"/>
              </a:rPr>
              <a:t>3 e 4 são as coordenadas</a:t>
            </a:r>
            <a:r>
              <a:rPr lang="pt-BR" sz="2000" b="0" dirty="0">
                <a:solidFill>
                  <a:srgbClr val="C00000"/>
                </a:solidFill>
                <a:latin typeface="+mj-lt"/>
              </a:rPr>
              <a:t> </a:t>
            </a:r>
            <a:r>
              <a:rPr lang="pt-BR" sz="2000" b="0" dirty="0">
                <a:latin typeface="+mj-lt"/>
              </a:rPr>
              <a:t>de P;</a:t>
            </a:r>
          </a:p>
        </p:txBody>
      </p:sp>
      <p:sp>
        <p:nvSpPr>
          <p:cNvPr id="255036" name="Text Box 60"/>
          <p:cNvSpPr txBox="1">
            <a:spLocks noChangeArrowheads="1"/>
          </p:cNvSpPr>
          <p:nvPr/>
        </p:nvSpPr>
        <p:spPr bwMode="auto">
          <a:xfrm>
            <a:off x="8440043" y="4899142"/>
            <a:ext cx="12969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 dirty="0">
                <a:latin typeface="+mj-lt"/>
              </a:rPr>
              <a:t>P(x, y)</a:t>
            </a:r>
          </a:p>
        </p:txBody>
      </p:sp>
      <p:sp>
        <p:nvSpPr>
          <p:cNvPr id="255037" name="Text Box 61"/>
          <p:cNvSpPr txBox="1">
            <a:spLocks noChangeArrowheads="1"/>
          </p:cNvSpPr>
          <p:nvPr/>
        </p:nvSpPr>
        <p:spPr bwMode="auto">
          <a:xfrm>
            <a:off x="7233483" y="4897554"/>
            <a:ext cx="1873250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Clr>
                <a:srgbClr val="002060"/>
              </a:buClr>
              <a:buNone/>
            </a:pPr>
            <a:r>
              <a:rPr lang="pt-BR" altLang="pt-BR" sz="2000" dirty="0"/>
              <a:t> Em geral: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55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255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55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255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55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2550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2550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2550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0" dur="80"/>
                                        <p:tgtEl>
                                          <p:spTgt spid="2550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1" dur="80"/>
                                        <p:tgtEl>
                                          <p:spTgt spid="2550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80"/>
                                        <p:tgtEl>
                                          <p:spTgt spid="2550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7" dur="80"/>
                                        <p:tgtEl>
                                          <p:spTgt spid="2550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8" dur="80"/>
                                        <p:tgtEl>
                                          <p:spTgt spid="2550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80"/>
                                        <p:tgtEl>
                                          <p:spTgt spid="2550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55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55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7" grpId="0" animBg="1"/>
      <p:bldP spid="13318" grpId="0"/>
      <p:bldP spid="13321" grpId="0"/>
      <p:bldP spid="13322" grpId="0"/>
      <p:bldP spid="13323" grpId="0"/>
      <p:bldP spid="255020" grpId="0"/>
      <p:bldP spid="255021" grpId="0"/>
      <p:bldP spid="255025" grpId="0"/>
      <p:bldP spid="14355" grpId="0"/>
      <p:bldP spid="44" grpId="0" build="p"/>
      <p:bldP spid="255033" grpId="0"/>
      <p:bldP spid="255034" grpId="0"/>
      <p:bldP spid="255035" grpId="0"/>
      <p:bldP spid="255036" grpId="0"/>
      <p:bldP spid="2550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5"/>
          <p:cNvSpPr>
            <a:spLocks noGrp="1" noChangeArrowheads="1"/>
          </p:cNvSpPr>
          <p:nvPr>
            <p:ph type="title"/>
          </p:nvPr>
        </p:nvSpPr>
        <p:spPr>
          <a:xfrm>
            <a:off x="742950" y="908051"/>
            <a:ext cx="10591800" cy="7032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SINAIS NO PLANO</a:t>
            </a:r>
          </a:p>
        </p:txBody>
      </p:sp>
      <p:sp>
        <p:nvSpPr>
          <p:cNvPr id="256067" name="Rectangle 67"/>
          <p:cNvSpPr>
            <a:spLocks noChangeArrowheads="1"/>
          </p:cNvSpPr>
          <p:nvPr/>
        </p:nvSpPr>
        <p:spPr bwMode="auto">
          <a:xfrm>
            <a:off x="3929064" y="2141539"/>
            <a:ext cx="3925887" cy="3875087"/>
          </a:xfrm>
          <a:prstGeom prst="rect">
            <a:avLst/>
          </a:prstGeom>
          <a:solidFill>
            <a:srgbClr val="EAFCE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69" name="Line 69"/>
          <p:cNvSpPr>
            <a:spLocks noChangeShapeType="1"/>
          </p:cNvSpPr>
          <p:nvPr/>
        </p:nvSpPr>
        <p:spPr bwMode="auto">
          <a:xfrm rot="10800000">
            <a:off x="4606925" y="21383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70" name="Line 70"/>
          <p:cNvSpPr>
            <a:spLocks noChangeShapeType="1"/>
          </p:cNvSpPr>
          <p:nvPr/>
        </p:nvSpPr>
        <p:spPr bwMode="auto">
          <a:xfrm rot="10800000">
            <a:off x="4933950" y="21383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71" name="Line 71"/>
          <p:cNvSpPr>
            <a:spLocks noChangeShapeType="1"/>
          </p:cNvSpPr>
          <p:nvPr/>
        </p:nvSpPr>
        <p:spPr bwMode="auto">
          <a:xfrm rot="10800000">
            <a:off x="5262563" y="21383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72" name="Line 72"/>
          <p:cNvSpPr>
            <a:spLocks noChangeShapeType="1"/>
          </p:cNvSpPr>
          <p:nvPr/>
        </p:nvSpPr>
        <p:spPr bwMode="auto">
          <a:xfrm rot="10800000">
            <a:off x="5918200" y="21383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73" name="Line 73"/>
          <p:cNvSpPr>
            <a:spLocks noChangeShapeType="1"/>
          </p:cNvSpPr>
          <p:nvPr/>
        </p:nvSpPr>
        <p:spPr bwMode="auto">
          <a:xfrm rot="10800000">
            <a:off x="6245225" y="21383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74" name="Line 74"/>
          <p:cNvSpPr>
            <a:spLocks noChangeShapeType="1"/>
          </p:cNvSpPr>
          <p:nvPr/>
        </p:nvSpPr>
        <p:spPr bwMode="auto">
          <a:xfrm rot="10800000">
            <a:off x="6573838" y="21383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75" name="Line 75"/>
          <p:cNvSpPr>
            <a:spLocks noChangeShapeType="1"/>
          </p:cNvSpPr>
          <p:nvPr/>
        </p:nvSpPr>
        <p:spPr bwMode="auto">
          <a:xfrm rot="10800000">
            <a:off x="6900863" y="21383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76" name="Line 76"/>
          <p:cNvSpPr>
            <a:spLocks noChangeShapeType="1"/>
          </p:cNvSpPr>
          <p:nvPr/>
        </p:nvSpPr>
        <p:spPr bwMode="auto">
          <a:xfrm rot="10800000">
            <a:off x="7229475" y="21383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77" name="Line 77"/>
          <p:cNvSpPr>
            <a:spLocks noChangeShapeType="1"/>
          </p:cNvSpPr>
          <p:nvPr/>
        </p:nvSpPr>
        <p:spPr bwMode="auto">
          <a:xfrm rot="10800000">
            <a:off x="7556500" y="21383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79" name="Line 79"/>
          <p:cNvSpPr>
            <a:spLocks noChangeShapeType="1"/>
          </p:cNvSpPr>
          <p:nvPr/>
        </p:nvSpPr>
        <p:spPr bwMode="auto">
          <a:xfrm rot="5400000">
            <a:off x="5892801" y="3754438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80" name="Line 80"/>
          <p:cNvSpPr>
            <a:spLocks noChangeShapeType="1"/>
          </p:cNvSpPr>
          <p:nvPr/>
        </p:nvSpPr>
        <p:spPr bwMode="auto">
          <a:xfrm rot="5400000">
            <a:off x="5892801" y="3425826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81" name="Line 81"/>
          <p:cNvSpPr>
            <a:spLocks noChangeShapeType="1"/>
          </p:cNvSpPr>
          <p:nvPr/>
        </p:nvSpPr>
        <p:spPr bwMode="auto">
          <a:xfrm rot="5400000">
            <a:off x="5892801" y="3098801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82" name="Line 82"/>
          <p:cNvSpPr>
            <a:spLocks noChangeShapeType="1"/>
          </p:cNvSpPr>
          <p:nvPr/>
        </p:nvSpPr>
        <p:spPr bwMode="auto">
          <a:xfrm rot="5400000">
            <a:off x="5892801" y="2770188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83" name="Line 83"/>
          <p:cNvSpPr>
            <a:spLocks noChangeShapeType="1"/>
          </p:cNvSpPr>
          <p:nvPr/>
        </p:nvSpPr>
        <p:spPr bwMode="auto">
          <a:xfrm rot="5400000">
            <a:off x="5892801" y="2114551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84" name="Line 84"/>
          <p:cNvSpPr>
            <a:spLocks noChangeShapeType="1"/>
          </p:cNvSpPr>
          <p:nvPr/>
        </p:nvSpPr>
        <p:spPr bwMode="auto">
          <a:xfrm rot="5400000">
            <a:off x="5892801" y="1787526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85" name="Line 85"/>
          <p:cNvSpPr>
            <a:spLocks noChangeShapeType="1"/>
          </p:cNvSpPr>
          <p:nvPr/>
        </p:nvSpPr>
        <p:spPr bwMode="auto">
          <a:xfrm rot="5400000">
            <a:off x="5892801" y="1458913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86" name="Line 86"/>
          <p:cNvSpPr>
            <a:spLocks noChangeShapeType="1"/>
          </p:cNvSpPr>
          <p:nvPr/>
        </p:nvSpPr>
        <p:spPr bwMode="auto">
          <a:xfrm rot="5400000">
            <a:off x="5892801" y="1131888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87" name="Line 87"/>
          <p:cNvSpPr>
            <a:spLocks noChangeShapeType="1"/>
          </p:cNvSpPr>
          <p:nvPr/>
        </p:nvSpPr>
        <p:spPr bwMode="auto">
          <a:xfrm rot="5400000">
            <a:off x="5892801" y="803276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88" name="Line 88"/>
          <p:cNvSpPr>
            <a:spLocks noChangeShapeType="1"/>
          </p:cNvSpPr>
          <p:nvPr/>
        </p:nvSpPr>
        <p:spPr bwMode="auto">
          <a:xfrm rot="5400000">
            <a:off x="5892801" y="476251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93" name="Text Box 93"/>
          <p:cNvSpPr txBox="1">
            <a:spLocks noChangeArrowheads="1"/>
          </p:cNvSpPr>
          <p:nvPr/>
        </p:nvSpPr>
        <p:spPr bwMode="auto">
          <a:xfrm>
            <a:off x="7837488" y="3998914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>
                <a:latin typeface="+mj-lt"/>
              </a:rPr>
              <a:t>x</a:t>
            </a:r>
          </a:p>
        </p:txBody>
      </p:sp>
      <p:sp>
        <p:nvSpPr>
          <p:cNvPr id="256094" name="Text Box 94"/>
          <p:cNvSpPr txBox="1">
            <a:spLocks noChangeArrowheads="1"/>
          </p:cNvSpPr>
          <p:nvPr/>
        </p:nvSpPr>
        <p:spPr bwMode="auto">
          <a:xfrm>
            <a:off x="5905500" y="1700213"/>
            <a:ext cx="3129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>
                <a:latin typeface="+mj-lt"/>
              </a:rPr>
              <a:t>y</a:t>
            </a:r>
          </a:p>
        </p:txBody>
      </p:sp>
      <p:sp>
        <p:nvSpPr>
          <p:cNvPr id="256102" name="Line 102"/>
          <p:cNvSpPr>
            <a:spLocks noChangeShapeType="1"/>
          </p:cNvSpPr>
          <p:nvPr/>
        </p:nvSpPr>
        <p:spPr bwMode="auto">
          <a:xfrm rot="10800000">
            <a:off x="4265613" y="21383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104" name="Line 104"/>
          <p:cNvSpPr>
            <a:spLocks noChangeShapeType="1"/>
          </p:cNvSpPr>
          <p:nvPr/>
        </p:nvSpPr>
        <p:spPr bwMode="auto">
          <a:xfrm rot="10800000">
            <a:off x="5586413" y="21383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105" name="Line 105"/>
          <p:cNvSpPr>
            <a:spLocks noChangeShapeType="1"/>
          </p:cNvSpPr>
          <p:nvPr/>
        </p:nvSpPr>
        <p:spPr bwMode="auto">
          <a:xfrm rot="5400000">
            <a:off x="5892801" y="2430463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106" name="Rectangle 106"/>
          <p:cNvSpPr>
            <a:spLocks noChangeArrowheads="1"/>
          </p:cNvSpPr>
          <p:nvPr/>
        </p:nvSpPr>
        <p:spPr bwMode="auto">
          <a:xfrm>
            <a:off x="3914775" y="2098676"/>
            <a:ext cx="1987550" cy="19542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EBEB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107" name="Rectangle 107"/>
          <p:cNvSpPr>
            <a:spLocks noChangeArrowheads="1"/>
          </p:cNvSpPr>
          <p:nvPr/>
        </p:nvSpPr>
        <p:spPr bwMode="auto">
          <a:xfrm>
            <a:off x="5919788" y="4086226"/>
            <a:ext cx="1941512" cy="1954213"/>
          </a:xfrm>
          <a:prstGeom prst="rect">
            <a:avLst/>
          </a:prstGeom>
          <a:solidFill>
            <a:srgbClr val="FFFFA7"/>
          </a:solidFill>
          <a:ln w="9525">
            <a:solidFill>
              <a:srgbClr val="EBEB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116" name="Rectangle 116"/>
          <p:cNvSpPr>
            <a:spLocks noChangeArrowheads="1"/>
          </p:cNvSpPr>
          <p:nvPr/>
        </p:nvSpPr>
        <p:spPr bwMode="auto">
          <a:xfrm>
            <a:off x="3914775" y="4083051"/>
            <a:ext cx="1987550" cy="1966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117" name="Rectangle 117"/>
          <p:cNvSpPr>
            <a:spLocks noChangeArrowheads="1"/>
          </p:cNvSpPr>
          <p:nvPr/>
        </p:nvSpPr>
        <p:spPr bwMode="auto">
          <a:xfrm>
            <a:off x="5921376" y="2100264"/>
            <a:ext cx="1954213" cy="1957387"/>
          </a:xfrm>
          <a:prstGeom prst="rect">
            <a:avLst/>
          </a:prstGeom>
          <a:solidFill>
            <a:srgbClr val="BAE3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EBEB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92" name="Line 92"/>
          <p:cNvSpPr>
            <a:spLocks noChangeShapeType="1"/>
          </p:cNvSpPr>
          <p:nvPr/>
        </p:nvSpPr>
        <p:spPr bwMode="auto">
          <a:xfrm rot="16200000">
            <a:off x="3848101" y="4029076"/>
            <a:ext cx="4137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56091" name="Line 91"/>
          <p:cNvSpPr>
            <a:spLocks noChangeShapeType="1"/>
          </p:cNvSpPr>
          <p:nvPr/>
        </p:nvSpPr>
        <p:spPr bwMode="auto">
          <a:xfrm>
            <a:off x="3857626" y="4071938"/>
            <a:ext cx="41894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grpSp>
        <p:nvGrpSpPr>
          <p:cNvPr id="256120" name="Group 120"/>
          <p:cNvGrpSpPr>
            <a:grpSpLocks/>
          </p:cNvGrpSpPr>
          <p:nvPr/>
        </p:nvGrpSpPr>
        <p:grpSpPr bwMode="auto">
          <a:xfrm>
            <a:off x="7472364" y="4164013"/>
            <a:ext cx="334962" cy="400050"/>
            <a:chOff x="3460" y="1752"/>
            <a:chExt cx="211" cy="252"/>
          </a:xfrm>
        </p:grpSpPr>
        <p:sp>
          <p:nvSpPr>
            <p:cNvPr id="14395" name="Oval 118"/>
            <p:cNvSpPr>
              <a:spLocks noChangeArrowheads="1"/>
            </p:cNvSpPr>
            <p:nvPr/>
          </p:nvSpPr>
          <p:spPr bwMode="auto">
            <a:xfrm>
              <a:off x="3470" y="1797"/>
              <a:ext cx="159" cy="15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4396" name="Text Box 110"/>
            <p:cNvSpPr txBox="1">
              <a:spLocks noChangeArrowheads="1"/>
            </p:cNvSpPr>
            <p:nvPr/>
          </p:nvSpPr>
          <p:spPr bwMode="auto">
            <a:xfrm>
              <a:off x="3460" y="1752"/>
              <a:ext cx="21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sz="2000" dirty="0">
                  <a:latin typeface="+mj-lt"/>
                </a:rPr>
                <a:t>+</a:t>
              </a:r>
            </a:p>
          </p:txBody>
        </p:sp>
      </p:grpSp>
      <p:grpSp>
        <p:nvGrpSpPr>
          <p:cNvPr id="256121" name="Group 121"/>
          <p:cNvGrpSpPr>
            <a:grpSpLocks/>
          </p:cNvGrpSpPr>
          <p:nvPr/>
        </p:nvGrpSpPr>
        <p:grpSpPr bwMode="auto">
          <a:xfrm>
            <a:off x="7458075" y="3529013"/>
            <a:ext cx="334963" cy="400050"/>
            <a:chOff x="3451" y="1752"/>
            <a:chExt cx="211" cy="252"/>
          </a:xfrm>
        </p:grpSpPr>
        <p:sp>
          <p:nvSpPr>
            <p:cNvPr id="14393" name="Oval 122"/>
            <p:cNvSpPr>
              <a:spLocks noChangeArrowheads="1"/>
            </p:cNvSpPr>
            <p:nvPr/>
          </p:nvSpPr>
          <p:spPr bwMode="auto">
            <a:xfrm>
              <a:off x="3470" y="1797"/>
              <a:ext cx="159" cy="15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4394" name="Text Box 123"/>
            <p:cNvSpPr txBox="1">
              <a:spLocks noChangeArrowheads="1"/>
            </p:cNvSpPr>
            <p:nvPr/>
          </p:nvSpPr>
          <p:spPr bwMode="auto">
            <a:xfrm>
              <a:off x="3451" y="1752"/>
              <a:ext cx="21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sz="2000" dirty="0">
                  <a:latin typeface="+mj-lt"/>
                </a:rPr>
                <a:t>+</a:t>
              </a:r>
            </a:p>
          </p:txBody>
        </p:sp>
      </p:grpSp>
      <p:grpSp>
        <p:nvGrpSpPr>
          <p:cNvPr id="256124" name="Group 124"/>
          <p:cNvGrpSpPr>
            <a:grpSpLocks/>
          </p:cNvGrpSpPr>
          <p:nvPr/>
        </p:nvGrpSpPr>
        <p:grpSpPr bwMode="auto">
          <a:xfrm>
            <a:off x="6022975" y="2147888"/>
            <a:ext cx="334963" cy="400050"/>
            <a:chOff x="3451" y="1752"/>
            <a:chExt cx="211" cy="252"/>
          </a:xfrm>
        </p:grpSpPr>
        <p:sp>
          <p:nvSpPr>
            <p:cNvPr id="14391" name="Oval 125"/>
            <p:cNvSpPr>
              <a:spLocks noChangeArrowheads="1"/>
            </p:cNvSpPr>
            <p:nvPr/>
          </p:nvSpPr>
          <p:spPr bwMode="auto">
            <a:xfrm>
              <a:off x="3470" y="1797"/>
              <a:ext cx="159" cy="15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4392" name="Text Box 126"/>
            <p:cNvSpPr txBox="1">
              <a:spLocks noChangeArrowheads="1"/>
            </p:cNvSpPr>
            <p:nvPr/>
          </p:nvSpPr>
          <p:spPr bwMode="auto">
            <a:xfrm>
              <a:off x="3451" y="1752"/>
              <a:ext cx="21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sz="2000" dirty="0">
                  <a:latin typeface="+mj-lt"/>
                </a:rPr>
                <a:t>+</a:t>
              </a:r>
            </a:p>
          </p:txBody>
        </p:sp>
      </p:grpSp>
      <p:grpSp>
        <p:nvGrpSpPr>
          <p:cNvPr id="256127" name="Group 127"/>
          <p:cNvGrpSpPr>
            <a:grpSpLocks/>
          </p:cNvGrpSpPr>
          <p:nvPr/>
        </p:nvGrpSpPr>
        <p:grpSpPr bwMode="auto">
          <a:xfrm>
            <a:off x="5487988" y="2152650"/>
            <a:ext cx="334963" cy="400050"/>
            <a:chOff x="3453" y="1752"/>
            <a:chExt cx="211" cy="252"/>
          </a:xfrm>
        </p:grpSpPr>
        <p:sp>
          <p:nvSpPr>
            <p:cNvPr id="14389" name="Oval 128"/>
            <p:cNvSpPr>
              <a:spLocks noChangeArrowheads="1"/>
            </p:cNvSpPr>
            <p:nvPr/>
          </p:nvSpPr>
          <p:spPr bwMode="auto">
            <a:xfrm>
              <a:off x="3470" y="1797"/>
              <a:ext cx="159" cy="15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4390" name="Text Box 129"/>
            <p:cNvSpPr txBox="1">
              <a:spLocks noChangeArrowheads="1"/>
            </p:cNvSpPr>
            <p:nvPr/>
          </p:nvSpPr>
          <p:spPr bwMode="auto">
            <a:xfrm>
              <a:off x="3453" y="1752"/>
              <a:ext cx="21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sz="2000" dirty="0">
                  <a:latin typeface="+mj-lt"/>
                </a:rPr>
                <a:t>+</a:t>
              </a:r>
            </a:p>
          </p:txBody>
        </p:sp>
      </p:grpSp>
      <p:grpSp>
        <p:nvGrpSpPr>
          <p:cNvPr id="256133" name="Group 133"/>
          <p:cNvGrpSpPr>
            <a:grpSpLocks/>
          </p:cNvGrpSpPr>
          <p:nvPr/>
        </p:nvGrpSpPr>
        <p:grpSpPr bwMode="auto">
          <a:xfrm>
            <a:off x="4065589" y="3644900"/>
            <a:ext cx="312737" cy="400050"/>
            <a:chOff x="3451" y="2704"/>
            <a:chExt cx="197" cy="252"/>
          </a:xfrm>
        </p:grpSpPr>
        <p:sp>
          <p:nvSpPr>
            <p:cNvPr id="14387" name="Oval 131"/>
            <p:cNvSpPr>
              <a:spLocks noChangeArrowheads="1"/>
            </p:cNvSpPr>
            <p:nvPr/>
          </p:nvSpPr>
          <p:spPr bwMode="auto">
            <a:xfrm>
              <a:off x="3461" y="2749"/>
              <a:ext cx="159" cy="15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4388" name="Text Box 132"/>
            <p:cNvSpPr txBox="1">
              <a:spLocks noChangeArrowheads="1"/>
            </p:cNvSpPr>
            <p:nvPr/>
          </p:nvSpPr>
          <p:spPr bwMode="auto">
            <a:xfrm>
              <a:off x="3451" y="2704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sz="2000" dirty="0">
                  <a:latin typeface="+mj-lt"/>
                </a:rPr>
                <a:t>–</a:t>
              </a:r>
            </a:p>
          </p:txBody>
        </p:sp>
      </p:grpSp>
      <p:grpSp>
        <p:nvGrpSpPr>
          <p:cNvPr id="256134" name="Group 134"/>
          <p:cNvGrpSpPr>
            <a:grpSpLocks/>
          </p:cNvGrpSpPr>
          <p:nvPr/>
        </p:nvGrpSpPr>
        <p:grpSpPr bwMode="auto">
          <a:xfrm>
            <a:off x="4065589" y="4140200"/>
            <a:ext cx="312737" cy="400050"/>
            <a:chOff x="3451" y="2704"/>
            <a:chExt cx="197" cy="252"/>
          </a:xfrm>
        </p:grpSpPr>
        <p:sp>
          <p:nvSpPr>
            <p:cNvPr id="14385" name="Oval 135"/>
            <p:cNvSpPr>
              <a:spLocks noChangeArrowheads="1"/>
            </p:cNvSpPr>
            <p:nvPr/>
          </p:nvSpPr>
          <p:spPr bwMode="auto">
            <a:xfrm>
              <a:off x="3461" y="2749"/>
              <a:ext cx="159" cy="15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4386" name="Text Box 136"/>
            <p:cNvSpPr txBox="1">
              <a:spLocks noChangeArrowheads="1"/>
            </p:cNvSpPr>
            <p:nvPr/>
          </p:nvSpPr>
          <p:spPr bwMode="auto">
            <a:xfrm>
              <a:off x="3451" y="2704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sz="2000" dirty="0">
                  <a:latin typeface="+mj-lt"/>
                </a:rPr>
                <a:t>–</a:t>
              </a:r>
            </a:p>
          </p:txBody>
        </p:sp>
      </p:grpSp>
      <p:grpSp>
        <p:nvGrpSpPr>
          <p:cNvPr id="256137" name="Group 137"/>
          <p:cNvGrpSpPr>
            <a:grpSpLocks/>
          </p:cNvGrpSpPr>
          <p:nvPr/>
        </p:nvGrpSpPr>
        <p:grpSpPr bwMode="auto">
          <a:xfrm>
            <a:off x="5513389" y="5521325"/>
            <a:ext cx="312737" cy="400050"/>
            <a:chOff x="3442" y="2704"/>
            <a:chExt cx="197" cy="252"/>
          </a:xfrm>
        </p:grpSpPr>
        <p:sp>
          <p:nvSpPr>
            <p:cNvPr id="14383" name="Oval 138"/>
            <p:cNvSpPr>
              <a:spLocks noChangeArrowheads="1"/>
            </p:cNvSpPr>
            <p:nvPr/>
          </p:nvSpPr>
          <p:spPr bwMode="auto">
            <a:xfrm>
              <a:off x="3461" y="2749"/>
              <a:ext cx="159" cy="15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4384" name="Text Box 139"/>
            <p:cNvSpPr txBox="1">
              <a:spLocks noChangeArrowheads="1"/>
            </p:cNvSpPr>
            <p:nvPr/>
          </p:nvSpPr>
          <p:spPr bwMode="auto">
            <a:xfrm>
              <a:off x="3442" y="2704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sz="2000" dirty="0">
                  <a:latin typeface="+mj-lt"/>
                </a:rPr>
                <a:t>–</a:t>
              </a:r>
            </a:p>
          </p:txBody>
        </p:sp>
      </p:grpSp>
      <p:grpSp>
        <p:nvGrpSpPr>
          <p:cNvPr id="256140" name="Group 140"/>
          <p:cNvGrpSpPr>
            <a:grpSpLocks/>
          </p:cNvGrpSpPr>
          <p:nvPr/>
        </p:nvGrpSpPr>
        <p:grpSpPr bwMode="auto">
          <a:xfrm>
            <a:off x="6053139" y="5530850"/>
            <a:ext cx="312737" cy="400050"/>
            <a:chOff x="3451" y="2704"/>
            <a:chExt cx="197" cy="252"/>
          </a:xfrm>
        </p:grpSpPr>
        <p:sp>
          <p:nvSpPr>
            <p:cNvPr id="14381" name="Oval 141"/>
            <p:cNvSpPr>
              <a:spLocks noChangeArrowheads="1"/>
            </p:cNvSpPr>
            <p:nvPr/>
          </p:nvSpPr>
          <p:spPr bwMode="auto">
            <a:xfrm>
              <a:off x="3461" y="2749"/>
              <a:ext cx="159" cy="15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4382" name="Text Box 142"/>
            <p:cNvSpPr txBox="1">
              <a:spLocks noChangeArrowheads="1"/>
            </p:cNvSpPr>
            <p:nvPr/>
          </p:nvSpPr>
          <p:spPr bwMode="auto">
            <a:xfrm>
              <a:off x="3451" y="2704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sz="2000" dirty="0">
                  <a:latin typeface="+mj-lt"/>
                </a:rPr>
                <a:t>–</a:t>
              </a:r>
            </a:p>
          </p:txBody>
        </p:sp>
      </p:grpSp>
      <p:sp>
        <p:nvSpPr>
          <p:cNvPr id="256144" name="AutoShape 144"/>
          <p:cNvSpPr>
            <a:spLocks/>
          </p:cNvSpPr>
          <p:nvPr/>
        </p:nvSpPr>
        <p:spPr bwMode="auto">
          <a:xfrm>
            <a:off x="8205788" y="2919414"/>
            <a:ext cx="914400" cy="403225"/>
          </a:xfrm>
          <a:prstGeom prst="accentCallout2">
            <a:avLst>
              <a:gd name="adj1" fmla="val 28347"/>
              <a:gd name="adj2" fmla="val -8333"/>
              <a:gd name="adj3" fmla="val 28347"/>
              <a:gd name="adj4" fmla="val -89759"/>
              <a:gd name="adj5" fmla="val 282282"/>
              <a:gd name="adj6" fmla="val -149306"/>
            </a:avLst>
          </a:prstGeom>
          <a:noFill/>
          <a:ln w="9525">
            <a:solidFill>
              <a:srgbClr val="8B275F"/>
            </a:solidFill>
            <a:miter lim="800000"/>
            <a:headEnd/>
            <a:tailEnd type="stealth" w="med" len="med"/>
          </a:ln>
          <a:effectLst/>
          <a:extLst/>
        </p:spPr>
        <p:txBody>
          <a:bodyPr/>
          <a:lstStyle/>
          <a:p>
            <a:pPr algn="ctr">
              <a:defRPr/>
            </a:pPr>
            <a:r>
              <a:rPr lang="pt-BR" sz="2000" b="1" dirty="0">
                <a:latin typeface="+mj-lt"/>
              </a:rPr>
              <a:t>y = 0</a:t>
            </a:r>
          </a:p>
        </p:txBody>
      </p:sp>
      <p:sp>
        <p:nvSpPr>
          <p:cNvPr id="256145" name="AutoShape 145"/>
          <p:cNvSpPr>
            <a:spLocks/>
          </p:cNvSpPr>
          <p:nvPr/>
        </p:nvSpPr>
        <p:spPr bwMode="auto">
          <a:xfrm>
            <a:off x="8040688" y="4897439"/>
            <a:ext cx="1079500" cy="403225"/>
          </a:xfrm>
          <a:prstGeom prst="accentCallout2">
            <a:avLst>
              <a:gd name="adj1" fmla="val 28347"/>
              <a:gd name="adj2" fmla="val -7560"/>
              <a:gd name="adj3" fmla="val 28347"/>
              <a:gd name="adj4" fmla="val -124407"/>
              <a:gd name="adj5" fmla="val -187008"/>
              <a:gd name="adj6" fmla="val -200782"/>
            </a:avLst>
          </a:prstGeom>
          <a:noFill/>
          <a:ln w="9525">
            <a:solidFill>
              <a:srgbClr val="8B275F"/>
            </a:solidFill>
            <a:miter lim="800000"/>
            <a:headEnd/>
            <a:tailEnd type="stealth" w="med" len="med"/>
          </a:ln>
          <a:effectLst/>
          <a:extLst/>
        </p:spPr>
        <p:txBody>
          <a:bodyPr/>
          <a:lstStyle/>
          <a:p>
            <a:pPr algn="ctr">
              <a:defRPr/>
            </a:pPr>
            <a:r>
              <a:rPr lang="pt-BR" sz="2000" b="1">
                <a:latin typeface="+mj-lt"/>
              </a:rPr>
              <a:t>O( 0, 0)</a:t>
            </a:r>
          </a:p>
        </p:txBody>
      </p:sp>
      <p:sp>
        <p:nvSpPr>
          <p:cNvPr id="256146" name="AutoShape 146"/>
          <p:cNvSpPr>
            <a:spLocks/>
          </p:cNvSpPr>
          <p:nvPr/>
        </p:nvSpPr>
        <p:spPr bwMode="auto">
          <a:xfrm>
            <a:off x="2689225" y="2676526"/>
            <a:ext cx="914400" cy="403225"/>
          </a:xfrm>
          <a:prstGeom prst="accentCallout2">
            <a:avLst>
              <a:gd name="adj1" fmla="val 28347"/>
              <a:gd name="adj2" fmla="val 108333"/>
              <a:gd name="adj3" fmla="val 28347"/>
              <a:gd name="adj4" fmla="val 249653"/>
              <a:gd name="adj5" fmla="val 116537"/>
              <a:gd name="adj6" fmla="val 352606"/>
            </a:avLst>
          </a:prstGeom>
          <a:noFill/>
          <a:ln w="9525">
            <a:solidFill>
              <a:srgbClr val="8B275F"/>
            </a:solidFill>
            <a:miter lim="800000"/>
            <a:headEnd/>
            <a:tailEnd type="stealth" w="med" len="med"/>
          </a:ln>
          <a:effectLst/>
          <a:extLst/>
        </p:spPr>
        <p:txBody>
          <a:bodyPr/>
          <a:lstStyle/>
          <a:p>
            <a:pPr algn="ctr">
              <a:defRPr/>
            </a:pPr>
            <a:r>
              <a:rPr lang="pt-BR" sz="2000" b="1" dirty="0">
                <a:latin typeface="+mj-lt"/>
              </a:rPr>
              <a:t>x = 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1000"/>
                                        <p:tgtEl>
                                          <p:spTgt spid="256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1000"/>
                                        <p:tgtEl>
                                          <p:spTgt spid="25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1000"/>
                                        <p:tgtEl>
                                          <p:spTgt spid="256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1000"/>
                                        <p:tgtEl>
                                          <p:spTgt spid="256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3" dur="500"/>
                                        <p:tgtEl>
                                          <p:spTgt spid="25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256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3" dur="500"/>
                                        <p:tgtEl>
                                          <p:spTgt spid="25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256067" grpId="0" animBg="1"/>
      <p:bldP spid="256093" grpId="0"/>
      <p:bldP spid="256094" grpId="0"/>
      <p:bldP spid="256106" grpId="0" animBg="1"/>
      <p:bldP spid="256107" grpId="0" animBg="1"/>
      <p:bldP spid="256116" grpId="0" animBg="1"/>
      <p:bldP spid="256117" grpId="0" animBg="1"/>
      <p:bldP spid="256144" grpId="0" animBg="1"/>
      <p:bldP spid="256145" grpId="0" animBg="1"/>
      <p:bldP spid="2561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4" y="884239"/>
            <a:ext cx="11249025" cy="7032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BISSETRIZES DOS QUADRANTES</a:t>
            </a:r>
          </a:p>
        </p:txBody>
      </p:sp>
      <p:sp>
        <p:nvSpPr>
          <p:cNvPr id="260099" name="Rectangle 3"/>
          <p:cNvSpPr>
            <a:spLocks noChangeArrowheads="1"/>
          </p:cNvSpPr>
          <p:nvPr/>
        </p:nvSpPr>
        <p:spPr bwMode="auto">
          <a:xfrm>
            <a:off x="4162425" y="2357439"/>
            <a:ext cx="3925888" cy="3875087"/>
          </a:xfrm>
          <a:prstGeom prst="rect">
            <a:avLst/>
          </a:prstGeom>
          <a:solidFill>
            <a:srgbClr val="EAFCE8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260100" name="Line 4"/>
          <p:cNvSpPr>
            <a:spLocks noChangeShapeType="1"/>
          </p:cNvSpPr>
          <p:nvPr/>
        </p:nvSpPr>
        <p:spPr bwMode="auto">
          <a:xfrm rot="10800000">
            <a:off x="4840288" y="23542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01" name="Line 5"/>
          <p:cNvSpPr>
            <a:spLocks noChangeShapeType="1"/>
          </p:cNvSpPr>
          <p:nvPr/>
        </p:nvSpPr>
        <p:spPr bwMode="auto">
          <a:xfrm rot="10800000">
            <a:off x="5162550" y="23542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02" name="Line 6"/>
          <p:cNvSpPr>
            <a:spLocks noChangeShapeType="1"/>
          </p:cNvSpPr>
          <p:nvPr/>
        </p:nvSpPr>
        <p:spPr bwMode="auto">
          <a:xfrm rot="10800000">
            <a:off x="5495925" y="23542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03" name="Line 7"/>
          <p:cNvSpPr>
            <a:spLocks noChangeShapeType="1"/>
          </p:cNvSpPr>
          <p:nvPr/>
        </p:nvSpPr>
        <p:spPr bwMode="auto">
          <a:xfrm rot="10800000">
            <a:off x="6151563" y="23542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04" name="Line 8"/>
          <p:cNvSpPr>
            <a:spLocks noChangeShapeType="1"/>
          </p:cNvSpPr>
          <p:nvPr/>
        </p:nvSpPr>
        <p:spPr bwMode="auto">
          <a:xfrm rot="10800000">
            <a:off x="6478588" y="23542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05" name="Line 9"/>
          <p:cNvSpPr>
            <a:spLocks noChangeShapeType="1"/>
          </p:cNvSpPr>
          <p:nvPr/>
        </p:nvSpPr>
        <p:spPr bwMode="auto">
          <a:xfrm rot="10800000">
            <a:off x="6807200" y="23542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06" name="Line 10"/>
          <p:cNvSpPr>
            <a:spLocks noChangeShapeType="1"/>
          </p:cNvSpPr>
          <p:nvPr/>
        </p:nvSpPr>
        <p:spPr bwMode="auto">
          <a:xfrm rot="10800000">
            <a:off x="7134225" y="23542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07" name="Line 11"/>
          <p:cNvSpPr>
            <a:spLocks noChangeShapeType="1"/>
          </p:cNvSpPr>
          <p:nvPr/>
        </p:nvSpPr>
        <p:spPr bwMode="auto">
          <a:xfrm rot="10800000">
            <a:off x="7462838" y="23542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08" name="Line 12"/>
          <p:cNvSpPr>
            <a:spLocks noChangeShapeType="1"/>
          </p:cNvSpPr>
          <p:nvPr/>
        </p:nvSpPr>
        <p:spPr bwMode="auto">
          <a:xfrm rot="10800000">
            <a:off x="7789863" y="23542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09" name="Line 13"/>
          <p:cNvSpPr>
            <a:spLocks noChangeShapeType="1"/>
          </p:cNvSpPr>
          <p:nvPr/>
        </p:nvSpPr>
        <p:spPr bwMode="auto">
          <a:xfrm rot="5400000">
            <a:off x="6126163" y="3970338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10" name="Line 14"/>
          <p:cNvSpPr>
            <a:spLocks noChangeShapeType="1"/>
          </p:cNvSpPr>
          <p:nvPr/>
        </p:nvSpPr>
        <p:spPr bwMode="auto">
          <a:xfrm rot="5400000">
            <a:off x="6126163" y="3632201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11" name="Line 15"/>
          <p:cNvSpPr>
            <a:spLocks noChangeShapeType="1"/>
          </p:cNvSpPr>
          <p:nvPr/>
        </p:nvSpPr>
        <p:spPr bwMode="auto">
          <a:xfrm rot="5400000">
            <a:off x="6126163" y="3309938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12" name="Line 16"/>
          <p:cNvSpPr>
            <a:spLocks noChangeShapeType="1"/>
          </p:cNvSpPr>
          <p:nvPr/>
        </p:nvSpPr>
        <p:spPr bwMode="auto">
          <a:xfrm rot="5400000">
            <a:off x="6126163" y="2986088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13" name="Line 17"/>
          <p:cNvSpPr>
            <a:spLocks noChangeShapeType="1"/>
          </p:cNvSpPr>
          <p:nvPr/>
        </p:nvSpPr>
        <p:spPr bwMode="auto">
          <a:xfrm rot="5400000">
            <a:off x="6126163" y="2330451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14" name="Line 18"/>
          <p:cNvSpPr>
            <a:spLocks noChangeShapeType="1"/>
          </p:cNvSpPr>
          <p:nvPr/>
        </p:nvSpPr>
        <p:spPr bwMode="auto">
          <a:xfrm rot="5400000">
            <a:off x="6126163" y="1998663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15" name="Line 19"/>
          <p:cNvSpPr>
            <a:spLocks noChangeShapeType="1"/>
          </p:cNvSpPr>
          <p:nvPr/>
        </p:nvSpPr>
        <p:spPr bwMode="auto">
          <a:xfrm rot="5400000">
            <a:off x="6126163" y="1674813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16" name="Line 20"/>
          <p:cNvSpPr>
            <a:spLocks noChangeShapeType="1"/>
          </p:cNvSpPr>
          <p:nvPr/>
        </p:nvSpPr>
        <p:spPr bwMode="auto">
          <a:xfrm rot="5400000">
            <a:off x="6126163" y="1347788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17" name="Line 21"/>
          <p:cNvSpPr>
            <a:spLocks noChangeShapeType="1"/>
          </p:cNvSpPr>
          <p:nvPr/>
        </p:nvSpPr>
        <p:spPr bwMode="auto">
          <a:xfrm rot="5400000">
            <a:off x="6126163" y="1019176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18" name="Line 22"/>
          <p:cNvSpPr>
            <a:spLocks noChangeShapeType="1"/>
          </p:cNvSpPr>
          <p:nvPr/>
        </p:nvSpPr>
        <p:spPr bwMode="auto">
          <a:xfrm rot="5400000">
            <a:off x="6126163" y="692151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19" name="Text Box 23"/>
          <p:cNvSpPr txBox="1">
            <a:spLocks noChangeArrowheads="1"/>
          </p:cNvSpPr>
          <p:nvPr/>
        </p:nvSpPr>
        <p:spPr bwMode="auto">
          <a:xfrm>
            <a:off x="8070850" y="4214814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>
                <a:latin typeface="Arial" charset="0"/>
              </a:rPr>
              <a:t>x</a:t>
            </a:r>
          </a:p>
        </p:txBody>
      </p:sp>
      <p:sp>
        <p:nvSpPr>
          <p:cNvPr id="260120" name="Text Box 24"/>
          <p:cNvSpPr txBox="1">
            <a:spLocks noChangeArrowheads="1"/>
          </p:cNvSpPr>
          <p:nvPr/>
        </p:nvSpPr>
        <p:spPr bwMode="auto">
          <a:xfrm>
            <a:off x="6138863" y="1916113"/>
            <a:ext cx="3129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>
                <a:latin typeface="Arial" charset="0"/>
              </a:rPr>
              <a:t>y</a:t>
            </a:r>
          </a:p>
        </p:txBody>
      </p:sp>
      <p:sp>
        <p:nvSpPr>
          <p:cNvPr id="260121" name="Line 25"/>
          <p:cNvSpPr>
            <a:spLocks noChangeShapeType="1"/>
          </p:cNvSpPr>
          <p:nvPr/>
        </p:nvSpPr>
        <p:spPr bwMode="auto">
          <a:xfrm rot="10800000">
            <a:off x="4498975" y="23542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22" name="Line 26"/>
          <p:cNvSpPr>
            <a:spLocks noChangeShapeType="1"/>
          </p:cNvSpPr>
          <p:nvPr/>
        </p:nvSpPr>
        <p:spPr bwMode="auto">
          <a:xfrm rot="10800000">
            <a:off x="5819775" y="2354263"/>
            <a:ext cx="0" cy="3878262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23" name="Line 27"/>
          <p:cNvSpPr>
            <a:spLocks noChangeShapeType="1"/>
          </p:cNvSpPr>
          <p:nvPr/>
        </p:nvSpPr>
        <p:spPr bwMode="auto">
          <a:xfrm rot="5400000">
            <a:off x="6126163" y="2646363"/>
            <a:ext cx="0" cy="3927475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28" name="Line 32"/>
          <p:cNvSpPr>
            <a:spLocks noChangeShapeType="1"/>
          </p:cNvSpPr>
          <p:nvPr/>
        </p:nvSpPr>
        <p:spPr bwMode="auto">
          <a:xfrm rot="-5400000">
            <a:off x="4081463" y="4244976"/>
            <a:ext cx="4137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29" name="Line 33"/>
          <p:cNvSpPr>
            <a:spLocks noChangeShapeType="1"/>
          </p:cNvSpPr>
          <p:nvPr/>
        </p:nvSpPr>
        <p:spPr bwMode="auto">
          <a:xfrm>
            <a:off x="4090988" y="4287838"/>
            <a:ext cx="4189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56" name="AutoShape 60"/>
          <p:cNvSpPr>
            <a:spLocks/>
          </p:cNvSpPr>
          <p:nvPr/>
        </p:nvSpPr>
        <p:spPr bwMode="auto">
          <a:xfrm>
            <a:off x="8399464" y="3284538"/>
            <a:ext cx="2160587" cy="1003300"/>
          </a:xfrm>
          <a:prstGeom prst="accentCallout2">
            <a:avLst>
              <a:gd name="adj1" fmla="val 28347"/>
              <a:gd name="adj2" fmla="val -8333"/>
              <a:gd name="adj3" fmla="val 28347"/>
              <a:gd name="adj4" fmla="val -27643"/>
              <a:gd name="adj5" fmla="val 10601"/>
              <a:gd name="adj6" fmla="val -51999"/>
            </a:avLst>
          </a:prstGeom>
          <a:solidFill>
            <a:srgbClr val="FFC5C5"/>
          </a:solidFill>
          <a:ln w="9525">
            <a:solidFill>
              <a:schemeClr val="tx1"/>
            </a:solidFill>
            <a:miter lim="800000"/>
            <a:headEnd/>
            <a:tailEnd type="stealth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pt-BR" sz="2400" dirty="0">
                <a:latin typeface="+mj-lt"/>
              </a:rPr>
              <a:t>x = y </a:t>
            </a:r>
          </a:p>
          <a:p>
            <a:pPr>
              <a:defRPr/>
            </a:pPr>
            <a:r>
              <a:rPr lang="pt-BR" sz="1700" dirty="0">
                <a:latin typeface="+mj-lt"/>
              </a:rPr>
              <a:t>(abscissa = ordenada)</a:t>
            </a:r>
          </a:p>
        </p:txBody>
      </p:sp>
      <p:sp>
        <p:nvSpPr>
          <p:cNvPr id="260157" name="Line 61"/>
          <p:cNvSpPr>
            <a:spLocks noChangeShapeType="1"/>
          </p:cNvSpPr>
          <p:nvPr/>
        </p:nvSpPr>
        <p:spPr bwMode="auto">
          <a:xfrm flipV="1">
            <a:off x="4600575" y="2671764"/>
            <a:ext cx="3168650" cy="3159125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58" name="Line 62"/>
          <p:cNvSpPr>
            <a:spLocks noChangeShapeType="1"/>
          </p:cNvSpPr>
          <p:nvPr/>
        </p:nvSpPr>
        <p:spPr bwMode="auto">
          <a:xfrm>
            <a:off x="4529138" y="2665413"/>
            <a:ext cx="3168650" cy="316865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0159" name="AutoShape 63"/>
          <p:cNvSpPr>
            <a:spLocks/>
          </p:cNvSpPr>
          <p:nvPr/>
        </p:nvSpPr>
        <p:spPr bwMode="auto">
          <a:xfrm>
            <a:off x="1631951" y="3470275"/>
            <a:ext cx="2232025" cy="1139824"/>
          </a:xfrm>
          <a:prstGeom prst="accentCallout2">
            <a:avLst>
              <a:gd name="adj1" fmla="val 28347"/>
              <a:gd name="adj2" fmla="val 106926"/>
              <a:gd name="adj3" fmla="val 28348"/>
              <a:gd name="adj4" fmla="val 116468"/>
              <a:gd name="adj5" fmla="val -16001"/>
              <a:gd name="adj6" fmla="val 155786"/>
            </a:avLst>
          </a:prstGeom>
          <a:solidFill>
            <a:srgbClr val="C5D8FF"/>
          </a:solidFill>
          <a:ln w="9525">
            <a:solidFill>
              <a:schemeClr val="tx1"/>
            </a:solidFill>
            <a:miter lim="800000"/>
            <a:headEnd/>
            <a:tailEnd type="stealth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pt-BR" sz="2400" dirty="0">
                <a:latin typeface="+mj-lt"/>
              </a:rPr>
              <a:t>x = – y</a:t>
            </a:r>
          </a:p>
          <a:p>
            <a:pPr algn="ctr">
              <a:defRPr/>
            </a:pPr>
            <a:r>
              <a:rPr lang="pt-BR" sz="1700" dirty="0">
                <a:latin typeface="+mj-lt"/>
              </a:rPr>
              <a:t>(abscissa = - ordenada)</a:t>
            </a:r>
          </a:p>
          <a:p>
            <a:pPr algn="ctr">
              <a:defRPr/>
            </a:pPr>
            <a:endParaRPr lang="pt-BR" dirty="0">
              <a:latin typeface="+mj-lt"/>
            </a:endParaRPr>
          </a:p>
        </p:txBody>
      </p:sp>
      <p:sp>
        <p:nvSpPr>
          <p:cNvPr id="260162" name="Text Box 66"/>
          <p:cNvSpPr txBox="1">
            <a:spLocks noChangeArrowheads="1"/>
          </p:cNvSpPr>
          <p:nvPr/>
        </p:nvSpPr>
        <p:spPr bwMode="auto">
          <a:xfrm>
            <a:off x="6527800" y="2319338"/>
            <a:ext cx="14334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>
                <a:latin typeface="Arial" charset="0"/>
              </a:rPr>
              <a:t>1ª bissetriz</a:t>
            </a:r>
          </a:p>
        </p:txBody>
      </p:sp>
      <p:sp>
        <p:nvSpPr>
          <p:cNvPr id="260163" name="Text Box 67"/>
          <p:cNvSpPr txBox="1">
            <a:spLocks noChangeArrowheads="1"/>
          </p:cNvSpPr>
          <p:nvPr/>
        </p:nvSpPr>
        <p:spPr bwMode="auto">
          <a:xfrm>
            <a:off x="4176713" y="2305050"/>
            <a:ext cx="14334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>
                <a:latin typeface="Arial" charset="0"/>
              </a:rPr>
              <a:t>2ª bissetriz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9" dur="500"/>
                                        <p:tgtEl>
                                          <p:spTgt spid="260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2601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260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260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0" dur="500"/>
                                        <p:tgtEl>
                                          <p:spTgt spid="260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5" dur="500"/>
                                        <p:tgtEl>
                                          <p:spTgt spid="260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9" dur="80"/>
                                        <p:tgtEl>
                                          <p:spTgt spid="2601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0" dur="80"/>
                                        <p:tgtEl>
                                          <p:spTgt spid="260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80"/>
                                        <p:tgtEl>
                                          <p:spTgt spid="260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6" dur="500"/>
                                        <p:tgtEl>
                                          <p:spTgt spid="260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260099" grpId="0" animBg="1"/>
      <p:bldP spid="260100" grpId="0" animBg="1"/>
      <p:bldP spid="260101" grpId="0" animBg="1"/>
      <p:bldP spid="260102" grpId="0" animBg="1"/>
      <p:bldP spid="260103" grpId="0" animBg="1"/>
      <p:bldP spid="260104" grpId="0" animBg="1"/>
      <p:bldP spid="260105" grpId="0" animBg="1"/>
      <p:bldP spid="260106" grpId="0" animBg="1"/>
      <p:bldP spid="260107" grpId="0" animBg="1"/>
      <p:bldP spid="260108" grpId="0" animBg="1"/>
      <p:bldP spid="260109" grpId="0" animBg="1"/>
      <p:bldP spid="260110" grpId="0" animBg="1"/>
      <p:bldP spid="260111" grpId="0" animBg="1"/>
      <p:bldP spid="260112" grpId="0" animBg="1"/>
      <p:bldP spid="260113" grpId="0" animBg="1"/>
      <p:bldP spid="260114" grpId="0" animBg="1"/>
      <p:bldP spid="260115" grpId="0" animBg="1"/>
      <p:bldP spid="260116" grpId="0" animBg="1"/>
      <p:bldP spid="260117" grpId="0" animBg="1"/>
      <p:bldP spid="260118" grpId="0" animBg="1"/>
      <p:bldP spid="260119" grpId="0"/>
      <p:bldP spid="260120" grpId="0"/>
      <p:bldP spid="260121" grpId="0" animBg="1"/>
      <p:bldP spid="260122" grpId="0" animBg="1"/>
      <p:bldP spid="260123" grpId="0" animBg="1"/>
      <p:bldP spid="260128" grpId="0" animBg="1"/>
      <p:bldP spid="260129" grpId="0" animBg="1"/>
      <p:bldP spid="260156" grpId="0" animBg="1"/>
      <p:bldP spid="260157" grpId="0" animBg="1"/>
      <p:bldP spid="260158" grpId="0" animBg="1"/>
      <p:bldP spid="260159" grpId="0" animBg="1"/>
      <p:bldP spid="260162" grpId="0"/>
      <p:bldP spid="2601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15" name="Object 63"/>
          <p:cNvGraphicFramePr>
            <a:graphicFrameLocks noGrp="1" noChangeAspect="1"/>
          </p:cNvGraphicFramePr>
          <p:nvPr>
            <p:ph idx="1"/>
          </p:nvPr>
        </p:nvGraphicFramePr>
        <p:xfrm>
          <a:off x="5251450" y="3862388"/>
          <a:ext cx="16891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ção" r:id="rId3" imgW="1689100" imgH="279400" progId="Equation.3">
                  <p:embed/>
                </p:oleObj>
              </mc:Choice>
              <mc:Fallback>
                <p:oleObj name="Equação" r:id="rId3" imgW="1689100" imgH="279400" progId="Equation.3">
                  <p:embed/>
                  <p:pic>
                    <p:nvPicPr>
                      <p:cNvPr id="23615" name="Object 6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1450" y="3862388"/>
                        <a:ext cx="1689100" cy="27940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82" name="Text Box 30"/>
          <p:cNvSpPr txBox="1">
            <a:spLocks noChangeArrowheads="1"/>
          </p:cNvSpPr>
          <p:nvPr/>
        </p:nvSpPr>
        <p:spPr bwMode="auto">
          <a:xfrm>
            <a:off x="2735263" y="3503613"/>
            <a:ext cx="3658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>
                <a:latin typeface="+mj-lt"/>
              </a:rPr>
              <a:t>A</a:t>
            </a:r>
          </a:p>
        </p:txBody>
      </p:sp>
      <p:sp>
        <p:nvSpPr>
          <p:cNvPr id="23583" name="Text Box 31"/>
          <p:cNvSpPr txBox="1">
            <a:spLocks noChangeArrowheads="1"/>
          </p:cNvSpPr>
          <p:nvPr/>
        </p:nvSpPr>
        <p:spPr bwMode="auto">
          <a:xfrm>
            <a:off x="5189538" y="4632325"/>
            <a:ext cx="3529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>
                <a:latin typeface="+mj-lt"/>
              </a:rPr>
              <a:t>B</a:t>
            </a:r>
          </a:p>
        </p:txBody>
      </p:sp>
      <p:sp>
        <p:nvSpPr>
          <p:cNvPr id="23585" name="Text Box 33"/>
          <p:cNvSpPr txBox="1">
            <a:spLocks noChangeArrowheads="1"/>
          </p:cNvSpPr>
          <p:nvPr/>
        </p:nvSpPr>
        <p:spPr bwMode="auto">
          <a:xfrm>
            <a:off x="2749550" y="5395913"/>
            <a:ext cx="43313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>
                <a:latin typeface="+mj-lt"/>
              </a:rPr>
              <a:t>x</a:t>
            </a:r>
            <a:r>
              <a:rPr lang="pt-BR" sz="2000" baseline="-25000">
                <a:latin typeface="+mj-lt"/>
              </a:rPr>
              <a:t>A</a:t>
            </a:r>
          </a:p>
        </p:txBody>
      </p:sp>
      <p:sp>
        <p:nvSpPr>
          <p:cNvPr id="23586" name="Line 34"/>
          <p:cNvSpPr>
            <a:spLocks noChangeShapeType="1"/>
          </p:cNvSpPr>
          <p:nvPr/>
        </p:nvSpPr>
        <p:spPr bwMode="auto">
          <a:xfrm>
            <a:off x="4464050" y="3430588"/>
            <a:ext cx="0" cy="2590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3587" name="Line 35"/>
          <p:cNvSpPr>
            <a:spLocks noChangeShapeType="1"/>
          </p:cNvSpPr>
          <p:nvPr/>
        </p:nvSpPr>
        <p:spPr bwMode="auto">
          <a:xfrm rot="5400000">
            <a:off x="4104482" y="3574257"/>
            <a:ext cx="0" cy="37449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3588" name="Line 36"/>
          <p:cNvSpPr>
            <a:spLocks noChangeShapeType="1"/>
          </p:cNvSpPr>
          <p:nvPr/>
        </p:nvSpPr>
        <p:spPr bwMode="auto">
          <a:xfrm>
            <a:off x="2952750" y="3935413"/>
            <a:ext cx="0" cy="15113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3590" name="Line 38"/>
          <p:cNvSpPr>
            <a:spLocks noChangeShapeType="1"/>
          </p:cNvSpPr>
          <p:nvPr/>
        </p:nvSpPr>
        <p:spPr bwMode="auto">
          <a:xfrm>
            <a:off x="5327650" y="5014913"/>
            <a:ext cx="0" cy="431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3591" name="Line 39"/>
          <p:cNvSpPr>
            <a:spLocks noChangeShapeType="1"/>
          </p:cNvSpPr>
          <p:nvPr/>
        </p:nvSpPr>
        <p:spPr bwMode="auto">
          <a:xfrm>
            <a:off x="2952750" y="3935413"/>
            <a:ext cx="2374900" cy="107950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3592" name="Line 40"/>
          <p:cNvSpPr>
            <a:spLocks noChangeShapeType="1"/>
          </p:cNvSpPr>
          <p:nvPr/>
        </p:nvSpPr>
        <p:spPr bwMode="auto">
          <a:xfrm>
            <a:off x="2952750" y="3930650"/>
            <a:ext cx="15113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3594" name="Line 42"/>
          <p:cNvSpPr>
            <a:spLocks noChangeShapeType="1"/>
          </p:cNvSpPr>
          <p:nvPr/>
        </p:nvSpPr>
        <p:spPr bwMode="auto">
          <a:xfrm>
            <a:off x="4464050" y="5014913"/>
            <a:ext cx="8636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3596" name="Text Box 44"/>
          <p:cNvSpPr txBox="1">
            <a:spLocks noChangeArrowheads="1"/>
          </p:cNvSpPr>
          <p:nvPr/>
        </p:nvSpPr>
        <p:spPr bwMode="auto">
          <a:xfrm>
            <a:off x="5184775" y="5399088"/>
            <a:ext cx="4251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>
                <a:latin typeface="+mj-lt"/>
              </a:rPr>
              <a:t>x</a:t>
            </a:r>
            <a:r>
              <a:rPr lang="pt-BR" sz="2000" baseline="-25000">
                <a:latin typeface="+mj-lt"/>
              </a:rPr>
              <a:t>B</a:t>
            </a:r>
          </a:p>
        </p:txBody>
      </p:sp>
      <p:sp>
        <p:nvSpPr>
          <p:cNvPr id="23597" name="Text Box 45"/>
          <p:cNvSpPr txBox="1">
            <a:spLocks noChangeArrowheads="1"/>
          </p:cNvSpPr>
          <p:nvPr/>
        </p:nvSpPr>
        <p:spPr bwMode="auto">
          <a:xfrm>
            <a:off x="4425950" y="3733800"/>
            <a:ext cx="43313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>
                <a:latin typeface="+mj-lt"/>
              </a:rPr>
              <a:t>y</a:t>
            </a:r>
            <a:r>
              <a:rPr lang="pt-BR" sz="2000" baseline="-25000">
                <a:latin typeface="+mj-lt"/>
              </a:rPr>
              <a:t>A</a:t>
            </a:r>
          </a:p>
        </p:txBody>
      </p:sp>
      <p:sp>
        <p:nvSpPr>
          <p:cNvPr id="23599" name="Text Box 47"/>
          <p:cNvSpPr txBox="1">
            <a:spLocks noChangeArrowheads="1"/>
          </p:cNvSpPr>
          <p:nvPr/>
        </p:nvSpPr>
        <p:spPr bwMode="auto">
          <a:xfrm>
            <a:off x="4411663" y="4927600"/>
            <a:ext cx="4251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>
                <a:latin typeface="+mj-lt"/>
              </a:rPr>
              <a:t>y</a:t>
            </a:r>
            <a:r>
              <a:rPr lang="pt-BR" sz="2000" baseline="-25000">
                <a:latin typeface="+mj-lt"/>
              </a:rPr>
              <a:t>B</a:t>
            </a:r>
          </a:p>
        </p:txBody>
      </p:sp>
      <p:sp>
        <p:nvSpPr>
          <p:cNvPr id="23600" name="Oval 48"/>
          <p:cNvSpPr>
            <a:spLocks noChangeArrowheads="1"/>
          </p:cNvSpPr>
          <p:nvPr/>
        </p:nvSpPr>
        <p:spPr bwMode="auto">
          <a:xfrm>
            <a:off x="2932114" y="3906839"/>
            <a:ext cx="53975" cy="539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3601" name="Oval 49"/>
          <p:cNvSpPr>
            <a:spLocks noChangeArrowheads="1"/>
          </p:cNvSpPr>
          <p:nvPr/>
        </p:nvSpPr>
        <p:spPr bwMode="auto">
          <a:xfrm>
            <a:off x="5292726" y="4979989"/>
            <a:ext cx="53975" cy="539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3603" name="Text Box 51"/>
          <p:cNvSpPr txBox="1">
            <a:spLocks noChangeArrowheads="1"/>
          </p:cNvSpPr>
          <p:nvPr/>
        </p:nvSpPr>
        <p:spPr bwMode="auto">
          <a:xfrm>
            <a:off x="5937250" y="5230813"/>
            <a:ext cx="3129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>
                <a:latin typeface="+mj-lt"/>
              </a:rPr>
              <a:t>x</a:t>
            </a:r>
            <a:endParaRPr lang="pt-BR" sz="2000" baseline="-25000">
              <a:latin typeface="+mj-lt"/>
            </a:endParaRPr>
          </a:p>
        </p:txBody>
      </p:sp>
      <p:sp>
        <p:nvSpPr>
          <p:cNvPr id="23604" name="Text Box 52"/>
          <p:cNvSpPr txBox="1">
            <a:spLocks noChangeArrowheads="1"/>
          </p:cNvSpPr>
          <p:nvPr/>
        </p:nvSpPr>
        <p:spPr bwMode="auto">
          <a:xfrm>
            <a:off x="4383088" y="3167063"/>
            <a:ext cx="3129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>
                <a:latin typeface="+mj-lt"/>
              </a:rPr>
              <a:t>y</a:t>
            </a:r>
            <a:endParaRPr lang="pt-BR" sz="2000" baseline="-25000">
              <a:latin typeface="+mj-lt"/>
            </a:endParaRPr>
          </a:p>
        </p:txBody>
      </p:sp>
      <p:sp>
        <p:nvSpPr>
          <p:cNvPr id="23605" name="Line 53"/>
          <p:cNvSpPr>
            <a:spLocks noChangeShapeType="1"/>
          </p:cNvSpPr>
          <p:nvPr/>
        </p:nvSpPr>
        <p:spPr bwMode="auto">
          <a:xfrm flipH="1">
            <a:off x="2952750" y="5013325"/>
            <a:ext cx="15113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3606" name="Text Box 54"/>
          <p:cNvSpPr txBox="1">
            <a:spLocks noChangeArrowheads="1"/>
          </p:cNvSpPr>
          <p:nvPr/>
        </p:nvSpPr>
        <p:spPr bwMode="auto">
          <a:xfrm>
            <a:off x="2592388" y="4783138"/>
            <a:ext cx="35458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>
                <a:latin typeface="+mj-lt"/>
              </a:rPr>
              <a:t>C</a:t>
            </a:r>
          </a:p>
        </p:txBody>
      </p:sp>
      <p:sp>
        <p:nvSpPr>
          <p:cNvPr id="23607" name="Text Box 55"/>
          <p:cNvSpPr txBox="1">
            <a:spLocks noChangeArrowheads="1"/>
          </p:cNvSpPr>
          <p:nvPr/>
        </p:nvSpPr>
        <p:spPr bwMode="auto">
          <a:xfrm>
            <a:off x="6758894" y="3167063"/>
            <a:ext cx="3960813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 eaLnBrk="1" hangingPunct="1">
              <a:buClr>
                <a:srgbClr val="002060"/>
              </a:buClr>
              <a:buFont typeface="Wingdings" pitchFamily="2" charset="2"/>
              <a:buChar char="ü"/>
              <a:defRPr/>
            </a:pPr>
            <a:r>
              <a:rPr lang="pt-BR" sz="2000" b="0" dirty="0">
                <a:latin typeface="+mj-lt"/>
              </a:rPr>
              <a:t>Aplicando o teorema de Pitágoras no triângulo ABC, temos: </a:t>
            </a:r>
          </a:p>
        </p:txBody>
      </p:sp>
      <p:sp>
        <p:nvSpPr>
          <p:cNvPr id="23608" name="Text Box 56"/>
          <p:cNvSpPr txBox="1">
            <a:spLocks noChangeArrowheads="1"/>
          </p:cNvSpPr>
          <p:nvPr/>
        </p:nvSpPr>
        <p:spPr bwMode="auto">
          <a:xfrm>
            <a:off x="7252720" y="4319589"/>
            <a:ext cx="253627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>
                <a:latin typeface="+mj-lt"/>
              </a:rPr>
              <a:t>(AB)</a:t>
            </a:r>
            <a:r>
              <a:rPr lang="pt-BR" sz="2000" baseline="30000">
                <a:latin typeface="+mj-lt"/>
              </a:rPr>
              <a:t>2</a:t>
            </a:r>
            <a:r>
              <a:rPr lang="pt-BR" sz="2000">
                <a:latin typeface="+mj-lt"/>
              </a:rPr>
              <a:t> = (BC)</a:t>
            </a:r>
            <a:r>
              <a:rPr lang="pt-BR" sz="2000" baseline="30000">
                <a:latin typeface="+mj-lt"/>
              </a:rPr>
              <a:t>2</a:t>
            </a:r>
            <a:r>
              <a:rPr lang="pt-BR" sz="2000">
                <a:latin typeface="+mj-lt"/>
              </a:rPr>
              <a:t> + (AC)</a:t>
            </a:r>
            <a:r>
              <a:rPr lang="pt-BR" sz="2000" baseline="30000">
                <a:latin typeface="+mj-lt"/>
              </a:rPr>
              <a:t>2</a:t>
            </a:r>
          </a:p>
        </p:txBody>
      </p:sp>
      <p:sp>
        <p:nvSpPr>
          <p:cNvPr id="23609" name="Text Box 57"/>
          <p:cNvSpPr txBox="1">
            <a:spLocks noChangeArrowheads="1"/>
          </p:cNvSpPr>
          <p:nvPr/>
        </p:nvSpPr>
        <p:spPr bwMode="auto">
          <a:xfrm>
            <a:off x="4219575" y="5402263"/>
            <a:ext cx="33534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>
                <a:latin typeface="+mj-lt"/>
              </a:rPr>
              <a:t>0</a:t>
            </a:r>
            <a:endParaRPr lang="pt-BR" sz="2000" baseline="-25000">
              <a:latin typeface="+mj-lt"/>
            </a:endParaRPr>
          </a:p>
        </p:txBody>
      </p:sp>
      <p:sp>
        <p:nvSpPr>
          <p:cNvPr id="23610" name="Text Box 58"/>
          <p:cNvSpPr txBox="1">
            <a:spLocks noChangeArrowheads="1"/>
          </p:cNvSpPr>
          <p:nvPr/>
        </p:nvSpPr>
        <p:spPr bwMode="auto">
          <a:xfrm>
            <a:off x="7252720" y="4770437"/>
            <a:ext cx="10005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>
                <a:latin typeface="+mj-lt"/>
              </a:rPr>
              <a:t>(AB)</a:t>
            </a:r>
            <a:r>
              <a:rPr lang="pt-BR" sz="2000" baseline="30000">
                <a:latin typeface="+mj-lt"/>
              </a:rPr>
              <a:t>2</a:t>
            </a:r>
            <a:r>
              <a:rPr lang="pt-BR" sz="2000">
                <a:latin typeface="+mj-lt"/>
              </a:rPr>
              <a:t> =</a:t>
            </a:r>
            <a:endParaRPr lang="pt-BR" sz="2000" baseline="30000">
              <a:latin typeface="+mj-lt"/>
            </a:endParaRPr>
          </a:p>
        </p:txBody>
      </p:sp>
      <p:sp>
        <p:nvSpPr>
          <p:cNvPr id="23611" name="Text Box 59"/>
          <p:cNvSpPr txBox="1">
            <a:spLocks noChangeArrowheads="1"/>
          </p:cNvSpPr>
          <p:nvPr/>
        </p:nvSpPr>
        <p:spPr bwMode="auto">
          <a:xfrm>
            <a:off x="8187756" y="4721225"/>
            <a:ext cx="119538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>
                <a:latin typeface="+mj-lt"/>
              </a:rPr>
              <a:t>|x</a:t>
            </a:r>
            <a:r>
              <a:rPr lang="pt-BR" sz="2000" baseline="-25000">
                <a:latin typeface="+mj-lt"/>
              </a:rPr>
              <a:t>B</a:t>
            </a:r>
            <a:r>
              <a:rPr lang="pt-BR" sz="2000">
                <a:latin typeface="+mj-lt"/>
              </a:rPr>
              <a:t> – x</a:t>
            </a:r>
            <a:r>
              <a:rPr lang="pt-BR" sz="2000" baseline="-25000">
                <a:latin typeface="+mj-lt"/>
              </a:rPr>
              <a:t>A</a:t>
            </a:r>
            <a:r>
              <a:rPr lang="pt-BR" sz="2000">
                <a:latin typeface="+mj-lt"/>
              </a:rPr>
              <a:t>|</a:t>
            </a:r>
            <a:r>
              <a:rPr lang="pt-BR" sz="2000" baseline="30000">
                <a:latin typeface="+mj-lt"/>
              </a:rPr>
              <a:t>2</a:t>
            </a:r>
          </a:p>
        </p:txBody>
      </p:sp>
      <p:sp>
        <p:nvSpPr>
          <p:cNvPr id="23614" name="Text Box 62"/>
          <p:cNvSpPr txBox="1">
            <a:spLocks noChangeArrowheads="1"/>
          </p:cNvSpPr>
          <p:nvPr/>
        </p:nvSpPr>
        <p:spPr bwMode="auto">
          <a:xfrm>
            <a:off x="9249794" y="4727575"/>
            <a:ext cx="13890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2000">
                <a:latin typeface="+mj-lt"/>
              </a:rPr>
              <a:t>+ |y</a:t>
            </a:r>
            <a:r>
              <a:rPr lang="pt-BR" sz="2000" baseline="-25000">
                <a:latin typeface="+mj-lt"/>
              </a:rPr>
              <a:t>B</a:t>
            </a:r>
            <a:r>
              <a:rPr lang="pt-BR" sz="2000">
                <a:latin typeface="+mj-lt"/>
              </a:rPr>
              <a:t> – y</a:t>
            </a:r>
            <a:r>
              <a:rPr lang="pt-BR" sz="2000" baseline="-25000">
                <a:latin typeface="+mj-lt"/>
              </a:rPr>
              <a:t>A</a:t>
            </a:r>
            <a:r>
              <a:rPr lang="pt-BR" sz="2000">
                <a:latin typeface="+mj-lt"/>
              </a:rPr>
              <a:t>|</a:t>
            </a:r>
            <a:r>
              <a:rPr lang="pt-BR" sz="2000" baseline="30000">
                <a:latin typeface="+mj-lt"/>
              </a:rPr>
              <a:t>2</a:t>
            </a:r>
          </a:p>
        </p:txBody>
      </p:sp>
      <p:sp>
        <p:nvSpPr>
          <p:cNvPr id="23581" name="Rectangle 4"/>
          <p:cNvSpPr txBox="1">
            <a:spLocks noChangeArrowheads="1"/>
          </p:cNvSpPr>
          <p:nvPr/>
        </p:nvSpPr>
        <p:spPr bwMode="auto">
          <a:xfrm>
            <a:off x="457200" y="636587"/>
            <a:ext cx="112395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DISTÂNCIA ENTRE DOIS PONTOS NO PLANO</a:t>
            </a:r>
          </a:p>
        </p:txBody>
      </p:sp>
      <p:sp>
        <p:nvSpPr>
          <p:cNvPr id="29725" name="Espaço Reservado para Conteúdo 5"/>
          <p:cNvSpPr txBox="1">
            <a:spLocks/>
          </p:cNvSpPr>
          <p:nvPr/>
        </p:nvSpPr>
        <p:spPr bwMode="auto">
          <a:xfrm>
            <a:off x="704850" y="1866900"/>
            <a:ext cx="10629900" cy="116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indent="0" algn="just">
              <a:lnSpc>
                <a:spcPct val="120000"/>
              </a:lnSpc>
              <a:spcBef>
                <a:spcPct val="0"/>
              </a:spcBef>
              <a:buClr>
                <a:srgbClr val="002060"/>
              </a:buClr>
              <a:buNone/>
            </a:pPr>
            <a:r>
              <a:rPr lang="pt-BR" altLang="pt-BR" sz="2000" dirty="0">
                <a:latin typeface="+mj-lt"/>
              </a:rPr>
              <a:t>Dados dois pontos quaisquer, </a:t>
            </a:r>
            <a:r>
              <a:rPr lang="pt-BR" altLang="pt-BR" sz="2000" i="1" dirty="0">
                <a:latin typeface="+mj-lt"/>
              </a:rPr>
              <a:t>A </a:t>
            </a:r>
            <a:r>
              <a:rPr lang="pt-BR" altLang="pt-BR" sz="2000" dirty="0">
                <a:latin typeface="+mj-lt"/>
              </a:rPr>
              <a:t>e</a:t>
            </a:r>
            <a:r>
              <a:rPr lang="pt-BR" altLang="pt-BR" sz="2000" i="1" dirty="0">
                <a:latin typeface="+mj-lt"/>
              </a:rPr>
              <a:t> B, </a:t>
            </a:r>
            <a:r>
              <a:rPr lang="pt-BR" altLang="pt-BR" sz="2000" dirty="0">
                <a:latin typeface="+mj-lt"/>
              </a:rPr>
              <a:t>de coordenadas</a:t>
            </a:r>
            <a:r>
              <a:rPr lang="pt-BR" altLang="pt-BR" sz="2000" i="1" dirty="0">
                <a:latin typeface="+mj-lt"/>
              </a:rPr>
              <a:t> </a:t>
            </a:r>
            <a:r>
              <a:rPr lang="pt-BR" altLang="pt-BR" sz="2000" dirty="0">
                <a:latin typeface="+mj-lt"/>
              </a:rPr>
              <a:t>(</a:t>
            </a:r>
            <a:r>
              <a:rPr lang="pt-BR" altLang="pt-BR" sz="2000" i="1" dirty="0" err="1">
                <a:latin typeface="+mj-lt"/>
              </a:rPr>
              <a:t>x</a:t>
            </a:r>
            <a:r>
              <a:rPr lang="pt-BR" altLang="pt-BR" sz="2000" i="1" baseline="-25000" dirty="0" err="1">
                <a:latin typeface="+mj-lt"/>
              </a:rPr>
              <a:t>A</a:t>
            </a:r>
            <a:r>
              <a:rPr lang="pt-BR" altLang="pt-BR" sz="2000" i="1" dirty="0">
                <a:latin typeface="+mj-lt"/>
              </a:rPr>
              <a:t>, </a:t>
            </a:r>
            <a:r>
              <a:rPr lang="pt-BR" altLang="pt-BR" sz="2000" i="1" dirty="0" err="1">
                <a:latin typeface="+mj-lt"/>
              </a:rPr>
              <a:t>y</a:t>
            </a:r>
            <a:r>
              <a:rPr lang="pt-BR" altLang="pt-BR" sz="2000" i="1" baseline="-25000" dirty="0" err="1">
                <a:latin typeface="+mj-lt"/>
              </a:rPr>
              <a:t>A</a:t>
            </a:r>
            <a:r>
              <a:rPr lang="pt-BR" altLang="pt-BR" sz="2000" dirty="0">
                <a:latin typeface="+mj-lt"/>
              </a:rPr>
              <a:t>) e (</a:t>
            </a:r>
            <a:r>
              <a:rPr lang="pt-BR" altLang="pt-BR" sz="2000" i="1" dirty="0" err="1">
                <a:latin typeface="+mj-lt"/>
              </a:rPr>
              <a:t>x</a:t>
            </a:r>
            <a:r>
              <a:rPr lang="pt-BR" altLang="pt-BR" sz="2000" i="1" baseline="-25000" dirty="0" err="1">
                <a:latin typeface="+mj-lt"/>
              </a:rPr>
              <a:t>B</a:t>
            </a:r>
            <a:r>
              <a:rPr lang="pt-BR" altLang="pt-BR" sz="2000" i="1" dirty="0">
                <a:latin typeface="+mj-lt"/>
              </a:rPr>
              <a:t>, </a:t>
            </a:r>
            <a:r>
              <a:rPr lang="pt-BR" altLang="pt-BR" sz="2000" i="1" dirty="0" err="1">
                <a:latin typeface="+mj-lt"/>
              </a:rPr>
              <a:t>y</a:t>
            </a:r>
            <a:r>
              <a:rPr lang="pt-BR" altLang="pt-BR" sz="2000" i="1" baseline="-25000" dirty="0" err="1">
                <a:latin typeface="+mj-lt"/>
              </a:rPr>
              <a:t>B</a:t>
            </a:r>
            <a:r>
              <a:rPr lang="pt-BR" altLang="pt-BR" sz="2000" dirty="0">
                <a:latin typeface="+mj-lt"/>
              </a:rPr>
              <a:t>), respectivamente, a distância entre os pontos </a:t>
            </a:r>
            <a:r>
              <a:rPr lang="pt-BR" altLang="pt-BR" sz="2000" i="1" dirty="0">
                <a:latin typeface="+mj-lt"/>
              </a:rPr>
              <a:t>A</a:t>
            </a:r>
            <a:r>
              <a:rPr lang="pt-BR" altLang="pt-BR" sz="2000" dirty="0">
                <a:latin typeface="+mj-lt"/>
              </a:rPr>
              <a:t> e </a:t>
            </a:r>
            <a:r>
              <a:rPr lang="pt-BR" altLang="pt-BR" sz="2000" i="1" dirty="0">
                <a:latin typeface="+mj-lt"/>
              </a:rPr>
              <a:t>B</a:t>
            </a:r>
            <a:r>
              <a:rPr lang="pt-BR" altLang="pt-BR" sz="2000" dirty="0">
                <a:latin typeface="+mj-lt"/>
              </a:rPr>
              <a:t> pode ser obtida pela aplicação do teorema de Pitágoras.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2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23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5" dur="500"/>
                                        <p:tgtEl>
                                          <p:spTgt spid="23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23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2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9" dur="80"/>
                                        <p:tgtEl>
                                          <p:spTgt spid="236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0" dur="80"/>
                                        <p:tgtEl>
                                          <p:spTgt spid="236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80"/>
                                        <p:tgtEl>
                                          <p:spTgt spid="236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6" dur="80"/>
                                        <p:tgtEl>
                                          <p:spTgt spid="236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7" dur="80"/>
                                        <p:tgtEl>
                                          <p:spTgt spid="236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80"/>
                                        <p:tgtEl>
                                          <p:spTgt spid="236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3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82" grpId="0"/>
      <p:bldP spid="23583" grpId="0"/>
      <p:bldP spid="23585" grpId="0"/>
      <p:bldP spid="23596" grpId="0"/>
      <p:bldP spid="23597" grpId="0"/>
      <p:bldP spid="23599" grpId="0"/>
      <p:bldP spid="23600" grpId="0" animBg="1"/>
      <p:bldP spid="23601" grpId="0" animBg="1"/>
      <p:bldP spid="23603" grpId="0"/>
      <p:bldP spid="23604" grpId="0"/>
      <p:bldP spid="23606" grpId="0"/>
      <p:bldP spid="23607" grpId="0"/>
      <p:bldP spid="23608" grpId="0"/>
      <p:bldP spid="23609" grpId="0"/>
      <p:bldP spid="23610" grpId="0"/>
      <p:bldP spid="23611" grpId="0"/>
      <p:bldP spid="23614" grpId="0"/>
      <p:bldP spid="2358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42713" y="1759314"/>
            <a:ext cx="10630137" cy="1143000"/>
          </a:xfrm>
        </p:spPr>
        <p:txBody>
          <a:bodyPr/>
          <a:lstStyle/>
          <a:p>
            <a:pPr algn="just">
              <a:buClr>
                <a:srgbClr val="002060"/>
              </a:buClr>
            </a:pPr>
            <a:r>
              <a:rPr lang="pt-BR" altLang="pt-BR" sz="2000" b="1" dirty="0" smtClean="0">
                <a:sym typeface="Wingdings" pitchFamily="2" charset="2"/>
              </a:rPr>
              <a:t>(UFC</a:t>
            </a:r>
            <a:r>
              <a:rPr lang="pt-BR" altLang="pt-BR" sz="2000" b="1" dirty="0">
                <a:sym typeface="Wingdings" pitchFamily="2" charset="2"/>
              </a:rPr>
              <a:t>) Se o triângulo de vértices nos pontos A(0,0); B(3,1) e C(2,k) é retângulo em B, então k é igual a:</a:t>
            </a:r>
            <a:endParaRPr lang="pt-BR" altLang="pt-BR" sz="2000" b="1" dirty="0"/>
          </a:p>
        </p:txBody>
      </p:sp>
      <p:grpSp>
        <p:nvGrpSpPr>
          <p:cNvPr id="53258" name="Group 10"/>
          <p:cNvGrpSpPr>
            <a:grpSpLocks/>
          </p:cNvGrpSpPr>
          <p:nvPr/>
        </p:nvGrpSpPr>
        <p:grpSpPr bwMode="auto">
          <a:xfrm>
            <a:off x="1352550" y="3213100"/>
            <a:ext cx="3333750" cy="2334008"/>
            <a:chOff x="2196" y="1155"/>
            <a:chExt cx="2534" cy="1598"/>
          </a:xfrm>
        </p:grpSpPr>
        <p:sp>
          <p:nvSpPr>
            <p:cNvPr id="22537" name="AutoShape 4"/>
            <p:cNvSpPr>
              <a:spLocks noChangeArrowheads="1"/>
            </p:cNvSpPr>
            <p:nvPr/>
          </p:nvSpPr>
          <p:spPr bwMode="auto">
            <a:xfrm>
              <a:off x="2437" y="1391"/>
              <a:ext cx="1500" cy="1104"/>
            </a:xfrm>
            <a:prstGeom prst="rtTriangle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22538" name="Text Box 5"/>
            <p:cNvSpPr txBox="1">
              <a:spLocks noChangeArrowheads="1"/>
            </p:cNvSpPr>
            <p:nvPr/>
          </p:nvSpPr>
          <p:spPr bwMode="auto">
            <a:xfrm>
              <a:off x="2229" y="1155"/>
              <a:ext cx="805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pt-BR" sz="2000" dirty="0">
                  <a:latin typeface="+mj-lt"/>
                </a:rPr>
                <a:t>A(0,0)</a:t>
              </a:r>
            </a:p>
          </p:txBody>
        </p:sp>
        <p:sp>
          <p:nvSpPr>
            <p:cNvPr id="22539" name="Text Box 6"/>
            <p:cNvSpPr txBox="1">
              <a:spLocks noChangeArrowheads="1"/>
            </p:cNvSpPr>
            <p:nvPr/>
          </p:nvSpPr>
          <p:spPr bwMode="auto">
            <a:xfrm>
              <a:off x="2196" y="2479"/>
              <a:ext cx="804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pt-BR" sz="2000" dirty="0">
                  <a:latin typeface="+mj-lt"/>
                </a:rPr>
                <a:t>B(3,1)</a:t>
              </a:r>
            </a:p>
          </p:txBody>
        </p:sp>
        <p:sp>
          <p:nvSpPr>
            <p:cNvPr id="22540" name="Text Box 7"/>
            <p:cNvSpPr txBox="1">
              <a:spLocks noChangeArrowheads="1"/>
            </p:cNvSpPr>
            <p:nvPr/>
          </p:nvSpPr>
          <p:spPr bwMode="auto">
            <a:xfrm>
              <a:off x="3926" y="2335"/>
              <a:ext cx="804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pt-BR" sz="2000" dirty="0">
                  <a:latin typeface="+mj-lt"/>
                </a:rPr>
                <a:t>C(2,k)</a:t>
              </a:r>
            </a:p>
          </p:txBody>
        </p:sp>
        <p:sp>
          <p:nvSpPr>
            <p:cNvPr id="22541" name="Rectangle 8"/>
            <p:cNvSpPr>
              <a:spLocks noChangeArrowheads="1"/>
            </p:cNvSpPr>
            <p:nvPr/>
          </p:nvSpPr>
          <p:spPr bwMode="auto">
            <a:xfrm>
              <a:off x="2436" y="2364"/>
              <a:ext cx="107" cy="1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</p:grpSp>
      <p:sp>
        <p:nvSpPr>
          <p:cNvPr id="53257" name="Text Box 9"/>
          <p:cNvSpPr txBox="1">
            <a:spLocks noChangeArrowheads="1"/>
          </p:cNvSpPr>
          <p:nvPr/>
        </p:nvSpPr>
        <p:spPr bwMode="auto">
          <a:xfrm>
            <a:off x="4861275" y="2946351"/>
            <a:ext cx="5897561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defRPr/>
            </a:pPr>
            <a:r>
              <a:rPr lang="pt-BR" sz="2000" dirty="0">
                <a:latin typeface="+mj-lt"/>
              </a:rPr>
              <a:t>Usando o teorema de Pitágoras no triângulo ABC, temos:          </a:t>
            </a:r>
          </a:p>
          <a:p>
            <a:pPr algn="just" eaLnBrk="1" hangingPunct="1">
              <a:spcBef>
                <a:spcPct val="50000"/>
              </a:spcBef>
              <a:defRPr/>
            </a:pPr>
            <a:r>
              <a:rPr lang="pt-BR" sz="2000" b="0" dirty="0">
                <a:latin typeface="+mj-lt"/>
              </a:rPr>
              <a:t>(</a:t>
            </a:r>
            <a:r>
              <a:rPr lang="pt-BR" sz="2000" b="0" dirty="0" err="1">
                <a:latin typeface="+mj-lt"/>
              </a:rPr>
              <a:t>d</a:t>
            </a:r>
            <a:r>
              <a:rPr lang="pt-BR" sz="2000" b="0" baseline="-25000" dirty="0" err="1">
                <a:latin typeface="+mj-lt"/>
              </a:rPr>
              <a:t>AC</a:t>
            </a:r>
            <a:r>
              <a:rPr lang="pt-BR" sz="2000" b="0" dirty="0">
                <a:latin typeface="+mj-lt"/>
              </a:rPr>
              <a:t>)² = (</a:t>
            </a:r>
            <a:r>
              <a:rPr lang="pt-BR" sz="2000" b="0" dirty="0" err="1">
                <a:latin typeface="+mj-lt"/>
              </a:rPr>
              <a:t>d</a:t>
            </a:r>
            <a:r>
              <a:rPr lang="pt-BR" sz="2000" b="0" baseline="-25000" dirty="0" err="1">
                <a:latin typeface="+mj-lt"/>
              </a:rPr>
              <a:t>AB</a:t>
            </a:r>
            <a:r>
              <a:rPr lang="pt-BR" sz="2000" b="0" dirty="0">
                <a:latin typeface="+mj-lt"/>
              </a:rPr>
              <a:t>)² + (</a:t>
            </a:r>
            <a:r>
              <a:rPr lang="pt-BR" sz="2000" b="0" dirty="0" err="1">
                <a:latin typeface="+mj-lt"/>
              </a:rPr>
              <a:t>d</a:t>
            </a:r>
            <a:r>
              <a:rPr lang="pt-BR" sz="2000" b="0" baseline="-25000" dirty="0" err="1">
                <a:latin typeface="+mj-lt"/>
              </a:rPr>
              <a:t>BC</a:t>
            </a:r>
            <a:r>
              <a:rPr lang="pt-BR" sz="2000" b="0" dirty="0">
                <a:latin typeface="+mj-lt"/>
              </a:rPr>
              <a:t>)² </a:t>
            </a:r>
          </a:p>
          <a:p>
            <a:pPr algn="just" eaLnBrk="1" hangingPunct="1">
              <a:spcBef>
                <a:spcPct val="50000"/>
              </a:spcBef>
              <a:defRPr/>
            </a:pPr>
            <a:r>
              <a:rPr lang="pt-BR" sz="2000" b="0" dirty="0">
                <a:latin typeface="+mj-lt"/>
              </a:rPr>
              <a:t>(2-0)² + (k-0)² = (3-0)² + (1-0)² + (3-2)² + (1-k)² </a:t>
            </a:r>
          </a:p>
          <a:p>
            <a:pPr algn="just" eaLnBrk="1" hangingPunct="1">
              <a:spcBef>
                <a:spcPct val="50000"/>
              </a:spcBef>
              <a:defRPr/>
            </a:pPr>
            <a:r>
              <a:rPr lang="pt-BR" sz="2000" dirty="0">
                <a:latin typeface="+mj-lt"/>
              </a:rPr>
              <a:t>(Operando os quadrados e termos semelhantes): 2k = 8 </a:t>
            </a:r>
            <a:r>
              <a:rPr lang="pt-BR" sz="2000" dirty="0">
                <a:latin typeface="+mj-lt"/>
                <a:sym typeface="Symbol"/>
              </a:rPr>
              <a:t></a:t>
            </a:r>
            <a:r>
              <a:rPr lang="pt-BR" sz="2000" dirty="0">
                <a:latin typeface="+mj-lt"/>
              </a:rPr>
              <a:t> </a:t>
            </a:r>
            <a:r>
              <a:rPr lang="pt-BR" sz="2000" dirty="0">
                <a:solidFill>
                  <a:srgbClr val="FF0000"/>
                </a:solidFill>
                <a:latin typeface="+mj-lt"/>
              </a:rPr>
              <a:t>k = 4</a:t>
            </a:r>
          </a:p>
        </p:txBody>
      </p:sp>
      <p:sp>
        <p:nvSpPr>
          <p:cNvPr id="15" name="Rectangle 107"/>
          <p:cNvSpPr txBox="1">
            <a:spLocks noRot="1" noChangeArrowheads="1"/>
          </p:cNvSpPr>
          <p:nvPr/>
        </p:nvSpPr>
        <p:spPr bwMode="auto">
          <a:xfrm>
            <a:off x="415925" y="697950"/>
            <a:ext cx="8540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EXEMPLO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7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1643063"/>
            <a:ext cx="11277600" cy="1282700"/>
          </a:xfrm>
        </p:spPr>
        <p:txBody>
          <a:bodyPr/>
          <a:lstStyle/>
          <a:p>
            <a:pPr algn="just">
              <a:buClr>
                <a:srgbClr val="002060"/>
              </a:buClr>
            </a:pPr>
            <a:r>
              <a:rPr lang="pt-PT" altLang="pt-BR" sz="2000" b="1" dirty="0"/>
              <a:t>Observe que o ponto M divide o segmento AB em dois segmentos congruentes: AM e MB. As projeções de A, M e B nos eixos Ox e Oy formam segmentos que mantêm as mesmas relações.</a:t>
            </a:r>
            <a:endParaRPr lang="pt-BR" altLang="pt-BR" sz="2000" b="1" dirty="0"/>
          </a:p>
        </p:txBody>
      </p:sp>
      <p:sp>
        <p:nvSpPr>
          <p:cNvPr id="19508" name="Rectangle 52"/>
          <p:cNvSpPr>
            <a:spLocks noGrp="1" noChangeArrowheads="1"/>
          </p:cNvSpPr>
          <p:nvPr>
            <p:ph idx="1"/>
          </p:nvPr>
        </p:nvSpPr>
        <p:spPr>
          <a:xfrm>
            <a:off x="6383339" y="4621213"/>
            <a:ext cx="3889375" cy="901700"/>
          </a:xfrm>
        </p:spPr>
        <p:txBody>
          <a:bodyPr/>
          <a:lstStyle/>
          <a:p>
            <a:pPr eaLnBrk="1" hangingPunct="1">
              <a:buClr>
                <a:srgbClr val="002060"/>
              </a:buClr>
              <a:buFont typeface="Wingdings" pitchFamily="2" charset="2"/>
              <a:buChar char="ü"/>
              <a:defRPr/>
            </a:pPr>
            <a:r>
              <a:rPr lang="pt-BR" sz="2000" dirty="0">
                <a:latin typeface="+mj-lt"/>
              </a:rPr>
              <a:t>Determinando a ordenada </a:t>
            </a:r>
            <a:r>
              <a:rPr lang="pt-BR" sz="2000" b="1" dirty="0" err="1">
                <a:latin typeface="+mj-lt"/>
              </a:rPr>
              <a:t>y</a:t>
            </a:r>
            <a:r>
              <a:rPr lang="pt-BR" sz="2000" b="1" baseline="-25000" dirty="0" err="1">
                <a:latin typeface="+mj-lt"/>
              </a:rPr>
              <a:t>M</a:t>
            </a:r>
            <a:r>
              <a:rPr lang="pt-BR" sz="2000" dirty="0">
                <a:latin typeface="+mj-lt"/>
              </a:rPr>
              <a:t> do ponto médio M, temos: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638425" y="3287714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>
                <a:latin typeface="Arial" charset="0"/>
              </a:rPr>
              <a:t>A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5092700" y="4416426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>
                <a:latin typeface="Arial" charset="0"/>
              </a:rPr>
              <a:t>B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3835400" y="3876676"/>
            <a:ext cx="395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>
                <a:latin typeface="Arial" charset="0"/>
              </a:rPr>
              <a:t>M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2652713" y="5180013"/>
            <a:ext cx="3786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Arial" charset="0"/>
              </a:rPr>
              <a:t>x</a:t>
            </a:r>
            <a:r>
              <a:rPr lang="pt-BR" altLang="pt-BR" sz="1600" baseline="-25000">
                <a:latin typeface="Arial" charset="0"/>
              </a:rPr>
              <a:t>A</a:t>
            </a:r>
          </a:p>
        </p:txBody>
      </p:sp>
      <p:sp>
        <p:nvSpPr>
          <p:cNvPr id="19486" name="Line 30"/>
          <p:cNvSpPr>
            <a:spLocks noChangeShapeType="1"/>
          </p:cNvSpPr>
          <p:nvPr/>
        </p:nvSpPr>
        <p:spPr bwMode="auto">
          <a:xfrm>
            <a:off x="4367213" y="3214689"/>
            <a:ext cx="0" cy="3095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487" name="Line 31"/>
          <p:cNvSpPr>
            <a:spLocks noChangeShapeType="1"/>
          </p:cNvSpPr>
          <p:nvPr/>
        </p:nvSpPr>
        <p:spPr bwMode="auto">
          <a:xfrm rot="5400000">
            <a:off x="4007644" y="3358357"/>
            <a:ext cx="0" cy="37449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488" name="Line 32"/>
          <p:cNvSpPr>
            <a:spLocks noChangeShapeType="1"/>
          </p:cNvSpPr>
          <p:nvPr/>
        </p:nvSpPr>
        <p:spPr bwMode="auto">
          <a:xfrm>
            <a:off x="2855913" y="3719513"/>
            <a:ext cx="0" cy="15113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489" name="Line 33"/>
          <p:cNvSpPr>
            <a:spLocks noChangeShapeType="1"/>
          </p:cNvSpPr>
          <p:nvPr/>
        </p:nvSpPr>
        <p:spPr bwMode="auto">
          <a:xfrm>
            <a:off x="4006850" y="4259263"/>
            <a:ext cx="0" cy="9715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490" name="Line 34"/>
          <p:cNvSpPr>
            <a:spLocks noChangeShapeType="1"/>
          </p:cNvSpPr>
          <p:nvPr/>
        </p:nvSpPr>
        <p:spPr bwMode="auto">
          <a:xfrm>
            <a:off x="5230813" y="4799013"/>
            <a:ext cx="0" cy="431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491" name="Line 35"/>
          <p:cNvSpPr>
            <a:spLocks noChangeShapeType="1"/>
          </p:cNvSpPr>
          <p:nvPr/>
        </p:nvSpPr>
        <p:spPr bwMode="auto">
          <a:xfrm>
            <a:off x="2855913" y="3719513"/>
            <a:ext cx="2374900" cy="107950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492" name="Line 36"/>
          <p:cNvSpPr>
            <a:spLocks noChangeShapeType="1"/>
          </p:cNvSpPr>
          <p:nvPr/>
        </p:nvSpPr>
        <p:spPr bwMode="auto">
          <a:xfrm>
            <a:off x="2855913" y="3714750"/>
            <a:ext cx="15113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493" name="Line 37"/>
          <p:cNvSpPr>
            <a:spLocks noChangeShapeType="1"/>
          </p:cNvSpPr>
          <p:nvPr/>
        </p:nvSpPr>
        <p:spPr bwMode="auto">
          <a:xfrm>
            <a:off x="4006851" y="4237038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494" name="Line 38"/>
          <p:cNvSpPr>
            <a:spLocks noChangeShapeType="1"/>
          </p:cNvSpPr>
          <p:nvPr/>
        </p:nvSpPr>
        <p:spPr bwMode="auto">
          <a:xfrm>
            <a:off x="4367213" y="4799013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495" name="Text Box 39"/>
          <p:cNvSpPr txBox="1">
            <a:spLocks noChangeArrowheads="1"/>
          </p:cNvSpPr>
          <p:nvPr/>
        </p:nvSpPr>
        <p:spPr bwMode="auto">
          <a:xfrm>
            <a:off x="3835400" y="5173663"/>
            <a:ext cx="412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Arial" charset="0"/>
              </a:rPr>
              <a:t>x</a:t>
            </a:r>
            <a:r>
              <a:rPr lang="pt-BR" altLang="pt-BR" sz="1600" baseline="-25000">
                <a:latin typeface="Arial" charset="0"/>
              </a:rPr>
              <a:t>M</a:t>
            </a:r>
          </a:p>
        </p:txBody>
      </p:sp>
      <p:sp>
        <p:nvSpPr>
          <p:cNvPr id="19496" name="Text Box 40"/>
          <p:cNvSpPr txBox="1">
            <a:spLocks noChangeArrowheads="1"/>
          </p:cNvSpPr>
          <p:nvPr/>
        </p:nvSpPr>
        <p:spPr bwMode="auto">
          <a:xfrm>
            <a:off x="5087938" y="5183188"/>
            <a:ext cx="3786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Arial" charset="0"/>
              </a:rPr>
              <a:t>x</a:t>
            </a:r>
            <a:r>
              <a:rPr lang="pt-BR" altLang="pt-BR" sz="1600" baseline="-25000">
                <a:latin typeface="Arial" charset="0"/>
              </a:rPr>
              <a:t>B</a:t>
            </a:r>
          </a:p>
        </p:txBody>
      </p:sp>
      <p:sp>
        <p:nvSpPr>
          <p:cNvPr id="19497" name="Text Box 41"/>
          <p:cNvSpPr txBox="1">
            <a:spLocks noChangeArrowheads="1"/>
          </p:cNvSpPr>
          <p:nvPr/>
        </p:nvSpPr>
        <p:spPr bwMode="auto">
          <a:xfrm>
            <a:off x="4329113" y="3517900"/>
            <a:ext cx="3786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Arial" charset="0"/>
              </a:rPr>
              <a:t>y</a:t>
            </a:r>
            <a:r>
              <a:rPr lang="pt-BR" altLang="pt-BR" sz="1600" baseline="-25000">
                <a:latin typeface="Arial" charset="0"/>
              </a:rPr>
              <a:t>A</a:t>
            </a:r>
          </a:p>
        </p:txBody>
      </p:sp>
      <p:sp>
        <p:nvSpPr>
          <p:cNvPr id="19498" name="Text Box 42"/>
          <p:cNvSpPr txBox="1">
            <a:spLocks noChangeArrowheads="1"/>
          </p:cNvSpPr>
          <p:nvPr/>
        </p:nvSpPr>
        <p:spPr bwMode="auto">
          <a:xfrm>
            <a:off x="4329113" y="4035425"/>
            <a:ext cx="412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Arial" charset="0"/>
              </a:rPr>
              <a:t>y</a:t>
            </a:r>
            <a:r>
              <a:rPr lang="pt-BR" altLang="pt-BR" sz="1600" baseline="-25000">
                <a:latin typeface="Arial" charset="0"/>
              </a:rPr>
              <a:t>M</a:t>
            </a:r>
          </a:p>
        </p:txBody>
      </p:sp>
      <p:sp>
        <p:nvSpPr>
          <p:cNvPr id="19499" name="Text Box 43"/>
          <p:cNvSpPr txBox="1">
            <a:spLocks noChangeArrowheads="1"/>
          </p:cNvSpPr>
          <p:nvPr/>
        </p:nvSpPr>
        <p:spPr bwMode="auto">
          <a:xfrm>
            <a:off x="4037013" y="4597400"/>
            <a:ext cx="3786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Arial" charset="0"/>
              </a:rPr>
              <a:t>y</a:t>
            </a:r>
            <a:r>
              <a:rPr lang="pt-BR" altLang="pt-BR" sz="1600" baseline="-25000">
                <a:latin typeface="Arial" charset="0"/>
              </a:rPr>
              <a:t>B</a:t>
            </a:r>
          </a:p>
        </p:txBody>
      </p:sp>
      <p:sp>
        <p:nvSpPr>
          <p:cNvPr id="19500" name="Oval 44"/>
          <p:cNvSpPr>
            <a:spLocks noChangeArrowheads="1"/>
          </p:cNvSpPr>
          <p:nvPr/>
        </p:nvSpPr>
        <p:spPr bwMode="auto">
          <a:xfrm>
            <a:off x="2835276" y="3690939"/>
            <a:ext cx="53975" cy="539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>
              <a:latin typeface="Arial" charset="0"/>
            </a:endParaRPr>
          </a:p>
        </p:txBody>
      </p:sp>
      <p:sp>
        <p:nvSpPr>
          <p:cNvPr id="19501" name="Oval 45"/>
          <p:cNvSpPr>
            <a:spLocks noChangeArrowheads="1"/>
          </p:cNvSpPr>
          <p:nvPr/>
        </p:nvSpPr>
        <p:spPr bwMode="auto">
          <a:xfrm>
            <a:off x="5195889" y="4764089"/>
            <a:ext cx="53975" cy="539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>
              <a:latin typeface="Arial" charset="0"/>
            </a:endParaRPr>
          </a:p>
        </p:txBody>
      </p:sp>
      <p:sp>
        <p:nvSpPr>
          <p:cNvPr id="19502" name="Oval 46"/>
          <p:cNvSpPr>
            <a:spLocks noChangeArrowheads="1"/>
          </p:cNvSpPr>
          <p:nvPr/>
        </p:nvSpPr>
        <p:spPr bwMode="auto">
          <a:xfrm>
            <a:off x="3987801" y="4216401"/>
            <a:ext cx="53975" cy="539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>
              <a:latin typeface="Arial" charset="0"/>
            </a:endParaRPr>
          </a:p>
        </p:txBody>
      </p:sp>
      <p:sp>
        <p:nvSpPr>
          <p:cNvPr id="19504" name="Text Box 48"/>
          <p:cNvSpPr txBox="1">
            <a:spLocks noChangeArrowheads="1"/>
          </p:cNvSpPr>
          <p:nvPr/>
        </p:nvSpPr>
        <p:spPr bwMode="auto">
          <a:xfrm>
            <a:off x="5840413" y="5014913"/>
            <a:ext cx="296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Arial" charset="0"/>
              </a:rPr>
              <a:t>x</a:t>
            </a:r>
            <a:endParaRPr lang="pt-BR" altLang="pt-BR" sz="1600" baseline="-25000">
              <a:latin typeface="Arial" charset="0"/>
            </a:endParaRPr>
          </a:p>
        </p:txBody>
      </p:sp>
      <p:sp>
        <p:nvSpPr>
          <p:cNvPr id="19505" name="Text Box 49"/>
          <p:cNvSpPr txBox="1">
            <a:spLocks noChangeArrowheads="1"/>
          </p:cNvSpPr>
          <p:nvPr/>
        </p:nvSpPr>
        <p:spPr bwMode="auto">
          <a:xfrm>
            <a:off x="4286251" y="2951163"/>
            <a:ext cx="296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Arial" charset="0"/>
              </a:rPr>
              <a:t>y</a:t>
            </a:r>
            <a:endParaRPr lang="pt-BR" altLang="pt-BR" sz="1600" baseline="-25000">
              <a:latin typeface="Arial" charset="0"/>
            </a:endParaRPr>
          </a:p>
        </p:txBody>
      </p:sp>
      <p:sp>
        <p:nvSpPr>
          <p:cNvPr id="19506" name="Text Box 50"/>
          <p:cNvSpPr txBox="1">
            <a:spLocks noChangeArrowheads="1"/>
          </p:cNvSpPr>
          <p:nvPr/>
        </p:nvSpPr>
        <p:spPr bwMode="auto">
          <a:xfrm>
            <a:off x="6350000" y="2924176"/>
            <a:ext cx="37782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buClr>
                <a:srgbClr val="002060"/>
              </a:buClr>
              <a:buFont typeface="Wingdings" pitchFamily="2" charset="2"/>
              <a:buChar char="ü"/>
              <a:defRPr/>
            </a:pPr>
            <a:r>
              <a:rPr lang="pt-BR" sz="2000" b="0" dirty="0">
                <a:latin typeface="+mj-lt"/>
              </a:rPr>
              <a:t>Determinando a abcissa </a:t>
            </a:r>
            <a:r>
              <a:rPr lang="pt-BR" sz="2000" dirty="0" err="1">
                <a:latin typeface="+mj-lt"/>
              </a:rPr>
              <a:t>x</a:t>
            </a:r>
            <a:r>
              <a:rPr lang="pt-BR" sz="2000" baseline="-25000" dirty="0" err="1">
                <a:latin typeface="+mj-lt"/>
              </a:rPr>
              <a:t>M</a:t>
            </a:r>
            <a:r>
              <a:rPr lang="pt-BR" sz="2000" dirty="0">
                <a:latin typeface="+mj-lt"/>
              </a:rPr>
              <a:t> </a:t>
            </a:r>
            <a:r>
              <a:rPr lang="pt-BR" sz="2000" b="0" dirty="0">
                <a:latin typeface="+mj-lt"/>
              </a:rPr>
              <a:t>do ponto médio M, temos:</a:t>
            </a:r>
          </a:p>
        </p:txBody>
      </p:sp>
      <p:grpSp>
        <p:nvGrpSpPr>
          <p:cNvPr id="19523" name="Group 67"/>
          <p:cNvGrpSpPr>
            <a:grpSpLocks/>
          </p:cNvGrpSpPr>
          <p:nvPr/>
        </p:nvGrpSpPr>
        <p:grpSpPr bwMode="auto">
          <a:xfrm>
            <a:off x="7175500" y="3722688"/>
            <a:ext cx="1938338" cy="860425"/>
            <a:chOff x="2381" y="3001"/>
            <a:chExt cx="1221" cy="542"/>
          </a:xfrm>
        </p:grpSpPr>
        <p:sp>
          <p:nvSpPr>
            <p:cNvPr id="31781" name="Text Box 55"/>
            <p:cNvSpPr txBox="1">
              <a:spLocks noChangeArrowheads="1"/>
            </p:cNvSpPr>
            <p:nvPr/>
          </p:nvSpPr>
          <p:spPr bwMode="auto">
            <a:xfrm>
              <a:off x="2393" y="3154"/>
              <a:ext cx="418" cy="257"/>
            </a:xfrm>
            <a:prstGeom prst="round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Arial" charset="0"/>
                </a:rPr>
                <a:t>x</a:t>
              </a:r>
              <a:r>
                <a:rPr lang="pt-BR" altLang="pt-BR" sz="1800" baseline="-25000">
                  <a:latin typeface="Arial" charset="0"/>
                </a:rPr>
                <a:t>M</a:t>
              </a:r>
              <a:r>
                <a:rPr lang="pt-BR" altLang="pt-BR" sz="1800">
                  <a:latin typeface="Arial" charset="0"/>
                </a:rPr>
                <a:t> =</a:t>
              </a:r>
            </a:p>
          </p:txBody>
        </p:sp>
        <p:sp>
          <p:nvSpPr>
            <p:cNvPr id="31782" name="Text Box 56"/>
            <p:cNvSpPr txBox="1">
              <a:spLocks noChangeArrowheads="1"/>
            </p:cNvSpPr>
            <p:nvPr/>
          </p:nvSpPr>
          <p:spPr bwMode="auto">
            <a:xfrm>
              <a:off x="2852" y="3013"/>
              <a:ext cx="573" cy="257"/>
            </a:xfrm>
            <a:prstGeom prst="round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Arial" charset="0"/>
                </a:rPr>
                <a:t>x</a:t>
              </a:r>
              <a:r>
                <a:rPr lang="pt-BR" altLang="pt-BR" sz="1800" baseline="-25000">
                  <a:latin typeface="Arial" charset="0"/>
                </a:rPr>
                <a:t>A</a:t>
              </a:r>
              <a:r>
                <a:rPr lang="pt-BR" altLang="pt-BR" sz="1800">
                  <a:latin typeface="Arial" charset="0"/>
                </a:rPr>
                <a:t> + x</a:t>
              </a:r>
              <a:r>
                <a:rPr lang="pt-BR" altLang="pt-BR" sz="1800" baseline="-25000">
                  <a:latin typeface="Arial" charset="0"/>
                </a:rPr>
                <a:t>B</a:t>
              </a:r>
            </a:p>
          </p:txBody>
        </p:sp>
        <p:sp>
          <p:nvSpPr>
            <p:cNvPr id="31783" name="Line 57"/>
            <p:cNvSpPr>
              <a:spLocks noChangeShapeType="1"/>
            </p:cNvSpPr>
            <p:nvPr/>
          </p:nvSpPr>
          <p:spPr bwMode="auto">
            <a:xfrm>
              <a:off x="2789" y="3258"/>
              <a:ext cx="726" cy="0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84" name="Text Box 58"/>
            <p:cNvSpPr txBox="1">
              <a:spLocks noChangeArrowheads="1"/>
            </p:cNvSpPr>
            <p:nvPr/>
          </p:nvSpPr>
          <p:spPr bwMode="auto">
            <a:xfrm>
              <a:off x="3061" y="3290"/>
              <a:ext cx="218" cy="253"/>
            </a:xfrm>
            <a:prstGeom prst="round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Arial" charset="0"/>
                </a:rPr>
                <a:t>2</a:t>
              </a:r>
            </a:p>
          </p:txBody>
        </p:sp>
        <p:sp>
          <p:nvSpPr>
            <p:cNvPr id="31785" name="Rectangle 59"/>
            <p:cNvSpPr>
              <a:spLocks noChangeArrowheads="1"/>
            </p:cNvSpPr>
            <p:nvPr/>
          </p:nvSpPr>
          <p:spPr bwMode="auto">
            <a:xfrm>
              <a:off x="2381" y="3001"/>
              <a:ext cx="1221" cy="51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</p:grpSp>
      <p:sp>
        <p:nvSpPr>
          <p:cNvPr id="19524" name="Text Box 68"/>
          <p:cNvSpPr txBox="1">
            <a:spLocks noChangeArrowheads="1"/>
          </p:cNvSpPr>
          <p:nvPr/>
        </p:nvSpPr>
        <p:spPr bwMode="auto">
          <a:xfrm>
            <a:off x="4295776" y="5186363"/>
            <a:ext cx="296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Arial" charset="0"/>
              </a:rPr>
              <a:t>0</a:t>
            </a:r>
            <a:endParaRPr lang="pt-BR" altLang="pt-BR" sz="1600" baseline="-25000">
              <a:latin typeface="Arial" charset="0"/>
            </a:endParaRPr>
          </a:p>
        </p:txBody>
      </p:sp>
      <p:sp>
        <p:nvSpPr>
          <p:cNvPr id="25630" name="Rectangle 2"/>
          <p:cNvSpPr txBox="1">
            <a:spLocks noChangeArrowheads="1"/>
          </p:cNvSpPr>
          <p:nvPr/>
        </p:nvSpPr>
        <p:spPr bwMode="auto">
          <a:xfrm>
            <a:off x="361950" y="671513"/>
            <a:ext cx="115443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PONTO MÉDIO DE UM SEGMENTO</a:t>
            </a:r>
          </a:p>
        </p:txBody>
      </p:sp>
      <p:grpSp>
        <p:nvGrpSpPr>
          <p:cNvPr id="41" name="Group 67"/>
          <p:cNvGrpSpPr>
            <a:grpSpLocks/>
          </p:cNvGrpSpPr>
          <p:nvPr/>
        </p:nvGrpSpPr>
        <p:grpSpPr bwMode="auto">
          <a:xfrm>
            <a:off x="7175500" y="5487988"/>
            <a:ext cx="1919288" cy="860425"/>
            <a:chOff x="3964" y="3001"/>
            <a:chExt cx="1209" cy="542"/>
          </a:xfrm>
        </p:grpSpPr>
        <p:sp>
          <p:nvSpPr>
            <p:cNvPr id="31776" name="Rectangle 59"/>
            <p:cNvSpPr>
              <a:spLocks noChangeArrowheads="1"/>
            </p:cNvSpPr>
            <p:nvPr/>
          </p:nvSpPr>
          <p:spPr bwMode="auto">
            <a:xfrm>
              <a:off x="3964" y="3001"/>
              <a:ext cx="1209" cy="51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800">
                <a:latin typeface="Arial" charset="0"/>
              </a:endParaRPr>
            </a:p>
          </p:txBody>
        </p:sp>
        <p:sp>
          <p:nvSpPr>
            <p:cNvPr id="31777" name="Text Box 61"/>
            <p:cNvSpPr txBox="1">
              <a:spLocks noChangeArrowheads="1"/>
            </p:cNvSpPr>
            <p:nvPr/>
          </p:nvSpPr>
          <p:spPr bwMode="auto">
            <a:xfrm>
              <a:off x="3986" y="3154"/>
              <a:ext cx="418" cy="257"/>
            </a:xfrm>
            <a:prstGeom prst="round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Arial" charset="0"/>
                </a:rPr>
                <a:t>y</a:t>
              </a:r>
              <a:r>
                <a:rPr lang="pt-BR" altLang="pt-BR" sz="1800" baseline="-25000">
                  <a:latin typeface="Arial" charset="0"/>
                </a:rPr>
                <a:t>M</a:t>
              </a:r>
              <a:r>
                <a:rPr lang="pt-BR" altLang="pt-BR" sz="1800">
                  <a:latin typeface="Arial" charset="0"/>
                </a:rPr>
                <a:t> =</a:t>
              </a:r>
            </a:p>
          </p:txBody>
        </p:sp>
        <p:sp>
          <p:nvSpPr>
            <p:cNvPr id="31778" name="Text Box 62"/>
            <p:cNvSpPr txBox="1">
              <a:spLocks noChangeArrowheads="1"/>
            </p:cNvSpPr>
            <p:nvPr/>
          </p:nvSpPr>
          <p:spPr bwMode="auto">
            <a:xfrm>
              <a:off x="4445" y="3013"/>
              <a:ext cx="573" cy="257"/>
            </a:xfrm>
            <a:prstGeom prst="round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Arial" charset="0"/>
                </a:rPr>
                <a:t>y</a:t>
              </a:r>
              <a:r>
                <a:rPr lang="pt-BR" altLang="pt-BR" sz="1800" baseline="-25000">
                  <a:latin typeface="Arial" charset="0"/>
                </a:rPr>
                <a:t>A</a:t>
              </a:r>
              <a:r>
                <a:rPr lang="pt-BR" altLang="pt-BR" sz="1800">
                  <a:latin typeface="Arial" charset="0"/>
                </a:rPr>
                <a:t> + y</a:t>
              </a:r>
              <a:r>
                <a:rPr lang="pt-BR" altLang="pt-BR" sz="1800" baseline="-25000">
                  <a:latin typeface="Arial" charset="0"/>
                </a:rPr>
                <a:t>B</a:t>
              </a:r>
            </a:p>
          </p:txBody>
        </p:sp>
        <p:sp>
          <p:nvSpPr>
            <p:cNvPr id="31779" name="Line 63"/>
            <p:cNvSpPr>
              <a:spLocks noChangeShapeType="1"/>
            </p:cNvSpPr>
            <p:nvPr/>
          </p:nvSpPr>
          <p:spPr bwMode="auto">
            <a:xfrm>
              <a:off x="4382" y="3258"/>
              <a:ext cx="726" cy="0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80" name="Text Box 64"/>
            <p:cNvSpPr txBox="1">
              <a:spLocks noChangeArrowheads="1"/>
            </p:cNvSpPr>
            <p:nvPr/>
          </p:nvSpPr>
          <p:spPr bwMode="auto">
            <a:xfrm>
              <a:off x="4654" y="3290"/>
              <a:ext cx="218" cy="253"/>
            </a:xfrm>
            <a:prstGeom prst="round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Arial" charset="0"/>
                </a:rPr>
                <a:t>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80"/>
                                        <p:tgtEl>
                                          <p:spTgt spid="195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80"/>
                                        <p:tgtEl>
                                          <p:spTgt spid="195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80"/>
                                        <p:tgtEl>
                                          <p:spTgt spid="195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720"/>
                            </p:stCondLst>
                            <p:childTnLst>
                              <p:par>
                                <p:cTn id="7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9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1" dur="80"/>
                                        <p:tgtEl>
                                          <p:spTgt spid="195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2" dur="80"/>
                                        <p:tgtEl>
                                          <p:spTgt spid="195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80"/>
                                        <p:tgtEl>
                                          <p:spTgt spid="195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76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19508" grpId="0"/>
      <p:bldP spid="19460" grpId="0"/>
      <p:bldP spid="19465" grpId="0"/>
      <p:bldP spid="19466" grpId="0"/>
      <p:bldP spid="19469" grpId="0"/>
      <p:bldP spid="19486" grpId="0" animBg="1"/>
      <p:bldP spid="19487" grpId="0" animBg="1"/>
      <p:bldP spid="19488" grpId="0" animBg="1"/>
      <p:bldP spid="19489" grpId="0" animBg="1"/>
      <p:bldP spid="19490" grpId="0" animBg="1"/>
      <p:bldP spid="19491" grpId="0" animBg="1"/>
      <p:bldP spid="19492" grpId="0" animBg="1"/>
      <p:bldP spid="19493" grpId="0" animBg="1"/>
      <p:bldP spid="19494" grpId="0" animBg="1"/>
      <p:bldP spid="19495" grpId="0"/>
      <p:bldP spid="19496" grpId="0"/>
      <p:bldP spid="19497" grpId="0"/>
      <p:bldP spid="19498" grpId="0"/>
      <p:bldP spid="19499" grpId="0"/>
      <p:bldP spid="19500" grpId="0" animBg="1"/>
      <p:bldP spid="19501" grpId="0" animBg="1"/>
      <p:bldP spid="19502" grpId="0" animBg="1"/>
      <p:bldP spid="19504" grpId="0"/>
      <p:bldP spid="19505" grpId="0"/>
      <p:bldP spid="19506" grpId="0"/>
      <p:bldP spid="19524" grpId="0"/>
      <p:bldP spid="256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15975" y="1438276"/>
            <a:ext cx="10842625" cy="1143000"/>
          </a:xfrm>
        </p:spPr>
        <p:txBody>
          <a:bodyPr/>
          <a:lstStyle/>
          <a:p>
            <a:pPr algn="just">
              <a:buClr>
                <a:srgbClr val="002060"/>
              </a:buClr>
            </a:pPr>
            <a:r>
              <a:rPr lang="pt-BR" altLang="pt-BR" sz="2000" b="1" dirty="0"/>
              <a:t>(FMU-SP) As coordenadas do ponto médio do segmento de extremidades </a:t>
            </a:r>
            <a:br>
              <a:rPr lang="pt-BR" altLang="pt-BR" sz="2000" b="1" dirty="0"/>
            </a:br>
            <a:r>
              <a:rPr lang="pt-BR" altLang="pt-BR" sz="2000" b="1" dirty="0"/>
              <a:t>A(5,-2) e B(-1, -4) são:</a:t>
            </a:r>
          </a:p>
        </p:txBody>
      </p:sp>
      <p:sp>
        <p:nvSpPr>
          <p:cNvPr id="5427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006475" y="2565402"/>
            <a:ext cx="8137525" cy="449897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pt-BR" sz="2000" dirty="0">
                <a:latin typeface="+mj-lt"/>
              </a:rPr>
              <a:t>Seja M(</a:t>
            </a:r>
            <a:r>
              <a:rPr lang="pt-BR" sz="2000" dirty="0" err="1">
                <a:latin typeface="+mj-lt"/>
              </a:rPr>
              <a:t>x</a:t>
            </a:r>
            <a:r>
              <a:rPr lang="pt-BR" sz="2000" baseline="-25000" dirty="0" err="1">
                <a:latin typeface="+mj-lt"/>
              </a:rPr>
              <a:t>M</a:t>
            </a:r>
            <a:r>
              <a:rPr lang="pt-BR" sz="2000" dirty="0">
                <a:latin typeface="+mj-lt"/>
              </a:rPr>
              <a:t>, </a:t>
            </a:r>
            <a:r>
              <a:rPr lang="pt-BR" sz="2000" dirty="0" err="1">
                <a:latin typeface="+mj-lt"/>
              </a:rPr>
              <a:t>y</a:t>
            </a:r>
            <a:r>
              <a:rPr lang="pt-BR" sz="2000" baseline="-25000" dirty="0" err="1">
                <a:latin typeface="+mj-lt"/>
              </a:rPr>
              <a:t>M</a:t>
            </a:r>
            <a:r>
              <a:rPr lang="pt-BR" sz="2000" dirty="0">
                <a:latin typeface="+mj-lt"/>
              </a:rPr>
              <a:t>) o ponto médio, então:</a:t>
            </a:r>
          </a:p>
          <a:p>
            <a:pPr>
              <a:buFont typeface="Arial" charset="0"/>
              <a:buNone/>
              <a:defRPr/>
            </a:pPr>
            <a:r>
              <a:rPr lang="pt-BR" sz="2000" dirty="0">
                <a:latin typeface="+mj-lt"/>
              </a:rPr>
              <a:t> </a:t>
            </a:r>
            <a:r>
              <a:rPr lang="pt-BR" sz="2000" dirty="0" err="1">
                <a:latin typeface="+mj-lt"/>
              </a:rPr>
              <a:t>x</a:t>
            </a:r>
            <a:r>
              <a:rPr lang="pt-BR" sz="2000" baseline="-25000" dirty="0" err="1">
                <a:latin typeface="+mj-lt"/>
              </a:rPr>
              <a:t>M</a:t>
            </a:r>
            <a:r>
              <a:rPr lang="pt-BR" sz="2000" dirty="0">
                <a:latin typeface="+mj-lt"/>
              </a:rPr>
              <a:t> = </a:t>
            </a:r>
            <a:r>
              <a:rPr lang="pt-BR" sz="2000" u="sng" dirty="0" err="1">
                <a:latin typeface="+mj-lt"/>
              </a:rPr>
              <a:t>x</a:t>
            </a:r>
            <a:r>
              <a:rPr lang="pt-BR" sz="2000" baseline="-25000" dirty="0" err="1">
                <a:latin typeface="+mj-lt"/>
              </a:rPr>
              <a:t>A</a:t>
            </a:r>
            <a:r>
              <a:rPr lang="pt-BR" sz="2000" u="sng" dirty="0">
                <a:latin typeface="+mj-lt"/>
              </a:rPr>
              <a:t> + </a:t>
            </a:r>
            <a:r>
              <a:rPr lang="pt-BR" sz="2000" u="sng" dirty="0" err="1">
                <a:latin typeface="+mj-lt"/>
              </a:rPr>
              <a:t>x</a:t>
            </a:r>
            <a:r>
              <a:rPr lang="pt-BR" sz="2000" baseline="-25000" dirty="0" err="1">
                <a:latin typeface="+mj-lt"/>
              </a:rPr>
              <a:t>B</a:t>
            </a:r>
            <a:r>
              <a:rPr lang="pt-BR" sz="2000" u="sng" baseline="-25000" dirty="0">
                <a:latin typeface="+mj-lt"/>
              </a:rPr>
              <a:t> </a:t>
            </a:r>
            <a:endParaRPr lang="pt-BR" sz="2000" dirty="0">
              <a:latin typeface="+mj-lt"/>
            </a:endParaRPr>
          </a:p>
          <a:p>
            <a:pPr>
              <a:buFont typeface="Arial" charset="0"/>
              <a:buNone/>
              <a:defRPr/>
            </a:pPr>
            <a:r>
              <a:rPr lang="pt-BR" sz="2000" dirty="0">
                <a:latin typeface="+mj-lt"/>
              </a:rPr>
              <a:t>              2</a:t>
            </a:r>
          </a:p>
          <a:p>
            <a:pPr>
              <a:buFont typeface="Arial" charset="0"/>
              <a:buNone/>
              <a:defRPr/>
            </a:pPr>
            <a:r>
              <a:rPr lang="pt-BR" sz="2000" dirty="0"/>
              <a:t>= </a:t>
            </a:r>
            <a:r>
              <a:rPr lang="pt-BR" sz="2000" u="sng" dirty="0"/>
              <a:t>5 + (-1)</a:t>
            </a:r>
            <a:r>
              <a:rPr lang="pt-BR" sz="2000" dirty="0"/>
              <a:t> =  2</a:t>
            </a:r>
          </a:p>
          <a:p>
            <a:pPr>
              <a:buFont typeface="Arial" charset="0"/>
              <a:buNone/>
              <a:defRPr/>
            </a:pPr>
            <a:r>
              <a:rPr lang="pt-BR" sz="2000" dirty="0">
                <a:latin typeface="+mj-lt"/>
              </a:rPr>
              <a:t>        2</a:t>
            </a:r>
          </a:p>
          <a:p>
            <a:pPr>
              <a:buFont typeface="Arial" charset="0"/>
              <a:buNone/>
              <a:defRPr/>
            </a:pPr>
            <a:r>
              <a:rPr lang="pt-BR" sz="2000" dirty="0">
                <a:latin typeface="+mj-lt"/>
              </a:rPr>
              <a:t> </a:t>
            </a:r>
            <a:r>
              <a:rPr lang="pt-BR" sz="2000" dirty="0" err="1">
                <a:latin typeface="+mj-lt"/>
              </a:rPr>
              <a:t>y</a:t>
            </a:r>
            <a:r>
              <a:rPr lang="pt-BR" sz="2000" baseline="-25000" dirty="0" err="1">
                <a:latin typeface="+mj-lt"/>
              </a:rPr>
              <a:t>M</a:t>
            </a:r>
            <a:r>
              <a:rPr lang="pt-BR" sz="2000" dirty="0">
                <a:latin typeface="+mj-lt"/>
              </a:rPr>
              <a:t> = </a:t>
            </a:r>
            <a:r>
              <a:rPr lang="pt-BR" sz="2000" u="sng" dirty="0" err="1">
                <a:latin typeface="+mj-lt"/>
              </a:rPr>
              <a:t>y</a:t>
            </a:r>
            <a:r>
              <a:rPr lang="pt-BR" sz="2000" baseline="-25000" dirty="0" err="1">
                <a:latin typeface="+mj-lt"/>
              </a:rPr>
              <a:t>A</a:t>
            </a:r>
            <a:r>
              <a:rPr lang="pt-BR" sz="2000" u="sng" dirty="0">
                <a:latin typeface="+mj-lt"/>
              </a:rPr>
              <a:t> + </a:t>
            </a:r>
            <a:r>
              <a:rPr lang="pt-BR" sz="2000" u="sng" dirty="0" err="1">
                <a:latin typeface="+mj-lt"/>
              </a:rPr>
              <a:t>y</a:t>
            </a:r>
            <a:r>
              <a:rPr lang="pt-BR" sz="2000" baseline="-25000" dirty="0" err="1">
                <a:latin typeface="+mj-lt"/>
              </a:rPr>
              <a:t>B</a:t>
            </a:r>
            <a:r>
              <a:rPr lang="pt-BR" sz="2000" dirty="0">
                <a:latin typeface="+mj-lt"/>
              </a:rPr>
              <a:t> </a:t>
            </a:r>
          </a:p>
          <a:p>
            <a:pPr>
              <a:buFont typeface="Arial" charset="0"/>
              <a:buNone/>
              <a:defRPr/>
            </a:pPr>
            <a:r>
              <a:rPr lang="pt-BR" sz="2000" dirty="0"/>
              <a:t>               2</a:t>
            </a:r>
          </a:p>
          <a:p>
            <a:pPr>
              <a:buFont typeface="Arial" charset="0"/>
              <a:buNone/>
              <a:defRPr/>
            </a:pPr>
            <a:r>
              <a:rPr lang="pt-BR" sz="2000" dirty="0">
                <a:latin typeface="+mj-lt"/>
              </a:rPr>
              <a:t>= </a:t>
            </a:r>
            <a:r>
              <a:rPr lang="pt-BR" sz="2000" u="sng" dirty="0">
                <a:latin typeface="+mj-lt"/>
              </a:rPr>
              <a:t>-2 + (-4)</a:t>
            </a:r>
            <a:r>
              <a:rPr lang="pt-BR" sz="2000" dirty="0">
                <a:latin typeface="+mj-lt"/>
              </a:rPr>
              <a:t> = -3</a:t>
            </a:r>
          </a:p>
          <a:p>
            <a:pPr>
              <a:buFont typeface="Arial" charset="0"/>
              <a:buNone/>
              <a:defRPr/>
            </a:pPr>
            <a:r>
              <a:rPr lang="pt-BR" sz="2000" dirty="0">
                <a:latin typeface="+mj-lt"/>
              </a:rPr>
              <a:t>         2</a:t>
            </a:r>
          </a:p>
          <a:p>
            <a:pPr algn="just">
              <a:buFont typeface="Arial" charset="0"/>
              <a:buNone/>
              <a:defRPr/>
            </a:pPr>
            <a:r>
              <a:rPr lang="pt-BR" sz="2000" dirty="0">
                <a:solidFill>
                  <a:srgbClr val="FF0000"/>
                </a:solidFill>
                <a:latin typeface="+mj-lt"/>
              </a:rPr>
              <a:t>M(2,-3)</a:t>
            </a:r>
          </a:p>
        </p:txBody>
      </p:sp>
      <p:sp>
        <p:nvSpPr>
          <p:cNvPr id="16" name="Rectangle 107"/>
          <p:cNvSpPr txBox="1">
            <a:spLocks noRot="1" noChangeArrowheads="1"/>
          </p:cNvSpPr>
          <p:nvPr/>
        </p:nvSpPr>
        <p:spPr bwMode="auto">
          <a:xfrm>
            <a:off x="603250" y="478686"/>
            <a:ext cx="8540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EXEMPLO 1</a:t>
            </a:r>
          </a:p>
        </p:txBody>
      </p:sp>
      <p:pic>
        <p:nvPicPr>
          <p:cNvPr id="2050" name="Picture 2" descr="Sad John Cena GIF">
            <a:extLst>
              <a:ext uri="{FF2B5EF4-FFF2-40B4-BE49-F238E27FC236}">
                <a16:creationId xmlns:a16="http://schemas.microsoft.com/office/drawing/2014/main" id="{5C98F94C-9692-440D-8436-B729B3E51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4454525"/>
            <a:ext cx="3048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4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build="p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96913" y="1584326"/>
            <a:ext cx="11075987" cy="1143000"/>
          </a:xfrm>
        </p:spPr>
        <p:txBody>
          <a:bodyPr/>
          <a:lstStyle/>
          <a:p>
            <a:pPr algn="just">
              <a:buClr>
                <a:srgbClr val="002060"/>
              </a:buClr>
            </a:pPr>
            <a:r>
              <a:rPr lang="pt-BR" altLang="pt-BR" sz="2000" b="1" dirty="0"/>
              <a:t>(</a:t>
            </a:r>
            <a:r>
              <a:rPr lang="pt-BR" altLang="pt-BR" sz="2000" b="1" dirty="0" err="1"/>
              <a:t>U.Juiz</a:t>
            </a:r>
            <a:r>
              <a:rPr lang="pt-BR" altLang="pt-BR" sz="2000" b="1" dirty="0"/>
              <a:t> Fora -MG) Se (2,1); (3,3) e (6,2) são os pontos médios dos lados de um triângulo, quais são os seus vértices?</a:t>
            </a:r>
          </a:p>
        </p:txBody>
      </p:sp>
      <p:sp>
        <p:nvSpPr>
          <p:cNvPr id="5529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090613" y="2889941"/>
            <a:ext cx="4464050" cy="3184525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  <a:defRPr/>
            </a:pPr>
            <a:r>
              <a:rPr lang="pt-BR" sz="2000" dirty="0">
                <a:latin typeface="+mj-lt"/>
              </a:rPr>
              <a:t>No triângulo, usaremos a fórmula do ponto médio em cada um de seus lados:</a:t>
            </a:r>
          </a:p>
          <a:p>
            <a:pPr marL="0" indent="0" algn="just">
              <a:buNone/>
              <a:defRPr/>
            </a:pPr>
            <a:endParaRPr lang="pt-BR" sz="1000" dirty="0">
              <a:latin typeface="+mj-lt"/>
            </a:endParaRPr>
          </a:p>
          <a:p>
            <a:pPr algn="just">
              <a:buFont typeface="Arial" charset="0"/>
              <a:buNone/>
              <a:defRPr/>
            </a:pPr>
            <a:r>
              <a:rPr lang="pt-BR" sz="2000" dirty="0">
                <a:latin typeface="+mj-lt"/>
              </a:rPr>
              <a:t>    </a:t>
            </a:r>
            <a:r>
              <a:rPr lang="pt-BR" sz="2000" u="sng" dirty="0" err="1">
                <a:latin typeface="+mj-lt"/>
              </a:rPr>
              <a:t>x</a:t>
            </a:r>
            <a:r>
              <a:rPr lang="pt-BR" sz="2000" baseline="-25000" dirty="0" err="1">
                <a:latin typeface="+mj-lt"/>
              </a:rPr>
              <a:t>A</a:t>
            </a:r>
            <a:r>
              <a:rPr lang="pt-BR" sz="2000" u="sng" dirty="0">
                <a:latin typeface="+mj-lt"/>
              </a:rPr>
              <a:t> + </a:t>
            </a:r>
            <a:r>
              <a:rPr lang="pt-BR" sz="2000" u="sng" dirty="0" err="1">
                <a:latin typeface="+mj-lt"/>
              </a:rPr>
              <a:t>x</a:t>
            </a:r>
            <a:r>
              <a:rPr lang="pt-BR" sz="2000" baseline="-25000" dirty="0" err="1">
                <a:latin typeface="+mj-lt"/>
              </a:rPr>
              <a:t>C</a:t>
            </a:r>
            <a:r>
              <a:rPr lang="pt-BR" sz="2000" dirty="0">
                <a:latin typeface="+mj-lt"/>
              </a:rPr>
              <a:t> = 2          </a:t>
            </a:r>
            <a:r>
              <a:rPr lang="pt-BR" sz="2000" u="sng" dirty="0" err="1">
                <a:latin typeface="+mj-lt"/>
              </a:rPr>
              <a:t>y</a:t>
            </a:r>
            <a:r>
              <a:rPr lang="pt-BR" sz="2000" baseline="-25000" dirty="0" err="1">
                <a:latin typeface="+mj-lt"/>
              </a:rPr>
              <a:t>A</a:t>
            </a:r>
            <a:r>
              <a:rPr lang="pt-BR" sz="2000" u="sng" dirty="0">
                <a:latin typeface="+mj-lt"/>
              </a:rPr>
              <a:t> + </a:t>
            </a:r>
            <a:r>
              <a:rPr lang="pt-BR" sz="2000" u="sng" dirty="0" err="1">
                <a:latin typeface="+mj-lt"/>
              </a:rPr>
              <a:t>y</a:t>
            </a:r>
            <a:r>
              <a:rPr lang="pt-BR" sz="2000" baseline="-25000" dirty="0" err="1">
                <a:latin typeface="+mj-lt"/>
              </a:rPr>
              <a:t>c</a:t>
            </a:r>
            <a:r>
              <a:rPr lang="pt-BR" sz="2000" dirty="0">
                <a:latin typeface="+mj-lt"/>
              </a:rPr>
              <a:t> = 1</a:t>
            </a:r>
          </a:p>
          <a:p>
            <a:pPr algn="just">
              <a:buFont typeface="Arial" charset="0"/>
              <a:buNone/>
              <a:defRPr/>
            </a:pPr>
            <a:r>
              <a:rPr lang="pt-BR" sz="2000" dirty="0">
                <a:latin typeface="+mj-lt"/>
              </a:rPr>
              <a:t>         2                         2</a:t>
            </a:r>
          </a:p>
          <a:p>
            <a:pPr algn="just">
              <a:buFont typeface="Arial" charset="0"/>
              <a:buNone/>
              <a:defRPr/>
            </a:pPr>
            <a:r>
              <a:rPr lang="pt-BR" sz="2000" dirty="0">
                <a:latin typeface="+mj-lt"/>
              </a:rPr>
              <a:t>    </a:t>
            </a:r>
            <a:r>
              <a:rPr lang="pt-BR" sz="2000" u="sng" dirty="0" err="1">
                <a:latin typeface="+mj-lt"/>
              </a:rPr>
              <a:t>x</a:t>
            </a:r>
            <a:r>
              <a:rPr lang="pt-BR" sz="2000" baseline="-25000" dirty="0" err="1">
                <a:latin typeface="+mj-lt"/>
              </a:rPr>
              <a:t>A</a:t>
            </a:r>
            <a:r>
              <a:rPr lang="pt-BR" sz="2000" u="sng" dirty="0">
                <a:latin typeface="+mj-lt"/>
              </a:rPr>
              <a:t> + </a:t>
            </a:r>
            <a:r>
              <a:rPr lang="pt-BR" sz="2000" u="sng" dirty="0" err="1">
                <a:latin typeface="+mj-lt"/>
              </a:rPr>
              <a:t>x</a:t>
            </a:r>
            <a:r>
              <a:rPr lang="pt-BR" sz="2000" baseline="-25000" dirty="0" err="1">
                <a:latin typeface="+mj-lt"/>
              </a:rPr>
              <a:t>B</a:t>
            </a:r>
            <a:r>
              <a:rPr lang="pt-BR" sz="2000" dirty="0">
                <a:latin typeface="+mj-lt"/>
              </a:rPr>
              <a:t> = 3           </a:t>
            </a:r>
            <a:r>
              <a:rPr lang="pt-BR" sz="2000" u="sng" dirty="0" err="1">
                <a:latin typeface="+mj-lt"/>
              </a:rPr>
              <a:t>y</a:t>
            </a:r>
            <a:r>
              <a:rPr lang="pt-BR" sz="2000" baseline="-25000" dirty="0" err="1">
                <a:latin typeface="+mj-lt"/>
              </a:rPr>
              <a:t>A</a:t>
            </a:r>
            <a:r>
              <a:rPr lang="pt-BR" sz="2000" u="sng" dirty="0">
                <a:latin typeface="+mj-lt"/>
              </a:rPr>
              <a:t> + </a:t>
            </a:r>
            <a:r>
              <a:rPr lang="pt-BR" sz="2000" u="sng" dirty="0" err="1">
                <a:latin typeface="+mj-lt"/>
              </a:rPr>
              <a:t>y</a:t>
            </a:r>
            <a:r>
              <a:rPr lang="pt-BR" sz="2000" baseline="-25000" dirty="0" err="1">
                <a:latin typeface="+mj-lt"/>
              </a:rPr>
              <a:t>B</a:t>
            </a:r>
            <a:r>
              <a:rPr lang="pt-BR" sz="2000" dirty="0">
                <a:latin typeface="+mj-lt"/>
              </a:rPr>
              <a:t> = 3</a:t>
            </a:r>
          </a:p>
          <a:p>
            <a:pPr algn="just">
              <a:buFont typeface="Arial" charset="0"/>
              <a:buNone/>
              <a:defRPr/>
            </a:pPr>
            <a:r>
              <a:rPr lang="pt-BR" sz="2000" dirty="0">
                <a:latin typeface="+mj-lt"/>
              </a:rPr>
              <a:t>         2                          2</a:t>
            </a:r>
          </a:p>
          <a:p>
            <a:pPr algn="just">
              <a:buFont typeface="Arial" charset="0"/>
              <a:buNone/>
              <a:defRPr/>
            </a:pPr>
            <a:r>
              <a:rPr lang="pt-BR" sz="2000" dirty="0">
                <a:latin typeface="+mj-lt"/>
              </a:rPr>
              <a:t>    </a:t>
            </a:r>
            <a:r>
              <a:rPr lang="pt-BR" sz="2000" u="sng" dirty="0" err="1">
                <a:latin typeface="+mj-lt"/>
              </a:rPr>
              <a:t>x</a:t>
            </a:r>
            <a:r>
              <a:rPr lang="pt-BR" sz="2000" baseline="-25000" dirty="0" err="1">
                <a:latin typeface="+mj-lt"/>
              </a:rPr>
              <a:t>B</a:t>
            </a:r>
            <a:r>
              <a:rPr lang="pt-BR" sz="2000" u="sng" dirty="0">
                <a:latin typeface="+mj-lt"/>
              </a:rPr>
              <a:t> + </a:t>
            </a:r>
            <a:r>
              <a:rPr lang="pt-BR" sz="2000" u="sng" dirty="0" err="1">
                <a:latin typeface="+mj-lt"/>
              </a:rPr>
              <a:t>x</a:t>
            </a:r>
            <a:r>
              <a:rPr lang="pt-BR" sz="2000" baseline="-25000" dirty="0" err="1">
                <a:latin typeface="+mj-lt"/>
              </a:rPr>
              <a:t>C</a:t>
            </a:r>
            <a:r>
              <a:rPr lang="pt-BR" sz="2000" dirty="0">
                <a:latin typeface="+mj-lt"/>
              </a:rPr>
              <a:t> = 6           </a:t>
            </a:r>
            <a:r>
              <a:rPr lang="pt-BR" sz="2000" u="sng" dirty="0" err="1">
                <a:latin typeface="+mj-lt"/>
              </a:rPr>
              <a:t>y</a:t>
            </a:r>
            <a:r>
              <a:rPr lang="pt-BR" sz="2000" baseline="-25000" dirty="0" err="1">
                <a:latin typeface="+mj-lt"/>
              </a:rPr>
              <a:t>B</a:t>
            </a:r>
            <a:r>
              <a:rPr lang="pt-BR" sz="2000" u="sng" dirty="0">
                <a:latin typeface="+mj-lt"/>
              </a:rPr>
              <a:t> + </a:t>
            </a:r>
            <a:r>
              <a:rPr lang="pt-BR" sz="2000" u="sng" dirty="0" err="1">
                <a:latin typeface="+mj-lt"/>
              </a:rPr>
              <a:t>y</a:t>
            </a:r>
            <a:r>
              <a:rPr lang="pt-BR" sz="2000" baseline="-25000" dirty="0" err="1">
                <a:latin typeface="+mj-lt"/>
              </a:rPr>
              <a:t>C</a:t>
            </a:r>
            <a:r>
              <a:rPr lang="pt-BR" sz="2000" dirty="0">
                <a:latin typeface="+mj-lt"/>
              </a:rPr>
              <a:t> = 2 </a:t>
            </a:r>
          </a:p>
          <a:p>
            <a:pPr algn="just">
              <a:buFont typeface="Arial" charset="0"/>
              <a:buNone/>
              <a:defRPr/>
            </a:pPr>
            <a:r>
              <a:rPr lang="pt-BR" sz="2000" dirty="0">
                <a:latin typeface="+mj-lt"/>
              </a:rPr>
              <a:t>         2                          2</a:t>
            </a:r>
          </a:p>
        </p:txBody>
      </p:sp>
      <p:sp>
        <p:nvSpPr>
          <p:cNvPr id="26632" name="Text Box 6"/>
          <p:cNvSpPr txBox="1">
            <a:spLocks noChangeArrowheads="1"/>
          </p:cNvSpPr>
          <p:nvPr/>
        </p:nvSpPr>
        <p:spPr bwMode="auto">
          <a:xfrm>
            <a:off x="7104064" y="5437189"/>
            <a:ext cx="3208337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pt-BR" dirty="0">
                <a:solidFill>
                  <a:srgbClr val="8B275F"/>
                </a:solidFill>
                <a:latin typeface="+mj-lt"/>
              </a:rPr>
              <a:t>Resolvendo os sistemas, temos: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pt-BR" dirty="0">
                <a:solidFill>
                  <a:srgbClr val="8B275F"/>
                </a:solidFill>
                <a:latin typeface="+mj-lt"/>
              </a:rPr>
              <a:t>A(1,2),  B(7, 4) e C(5,0)</a:t>
            </a:r>
          </a:p>
        </p:txBody>
      </p:sp>
      <p:sp>
        <p:nvSpPr>
          <p:cNvPr id="26633" name="AutoShape 7"/>
          <p:cNvSpPr>
            <a:spLocks noChangeArrowheads="1"/>
          </p:cNvSpPr>
          <p:nvPr/>
        </p:nvSpPr>
        <p:spPr bwMode="auto">
          <a:xfrm>
            <a:off x="7697788" y="3348038"/>
            <a:ext cx="2000250" cy="1752600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pt-BR" sz="2000">
              <a:latin typeface="+mj-lt"/>
            </a:endParaRPr>
          </a:p>
        </p:txBody>
      </p:sp>
      <p:sp>
        <p:nvSpPr>
          <p:cNvPr id="26634" name="Text Box 8"/>
          <p:cNvSpPr txBox="1">
            <a:spLocks noChangeArrowheads="1"/>
          </p:cNvSpPr>
          <p:nvPr/>
        </p:nvSpPr>
        <p:spPr bwMode="auto">
          <a:xfrm>
            <a:off x="8543925" y="3021013"/>
            <a:ext cx="6477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t-BR" sz="2000" dirty="0">
                <a:latin typeface="+mj-lt"/>
              </a:rPr>
              <a:t>A</a:t>
            </a:r>
          </a:p>
        </p:txBody>
      </p:sp>
      <p:sp>
        <p:nvSpPr>
          <p:cNvPr id="26635" name="Text Box 9"/>
          <p:cNvSpPr txBox="1">
            <a:spLocks noChangeArrowheads="1"/>
          </p:cNvSpPr>
          <p:nvPr/>
        </p:nvSpPr>
        <p:spPr bwMode="auto">
          <a:xfrm>
            <a:off x="7392988" y="4892675"/>
            <a:ext cx="6477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t-BR" sz="2000" dirty="0">
                <a:latin typeface="+mj-lt"/>
              </a:rPr>
              <a:t>B</a:t>
            </a:r>
          </a:p>
        </p:txBody>
      </p:sp>
      <p:sp>
        <p:nvSpPr>
          <p:cNvPr id="26636" name="Text Box 10"/>
          <p:cNvSpPr txBox="1">
            <a:spLocks noChangeArrowheads="1"/>
          </p:cNvSpPr>
          <p:nvPr/>
        </p:nvSpPr>
        <p:spPr bwMode="auto">
          <a:xfrm>
            <a:off x="9696450" y="4892675"/>
            <a:ext cx="6477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t-BR" sz="2000" dirty="0">
                <a:latin typeface="+mj-lt"/>
              </a:rPr>
              <a:t>C </a:t>
            </a:r>
          </a:p>
        </p:txBody>
      </p:sp>
      <p:sp>
        <p:nvSpPr>
          <p:cNvPr id="26637" name="Text Box 11"/>
          <p:cNvSpPr txBox="1">
            <a:spLocks noChangeArrowheads="1"/>
          </p:cNvSpPr>
          <p:nvPr/>
        </p:nvSpPr>
        <p:spPr bwMode="auto">
          <a:xfrm>
            <a:off x="9212263" y="3833813"/>
            <a:ext cx="12763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t-BR" sz="2000">
                <a:latin typeface="+mj-lt"/>
              </a:rPr>
              <a:t>(2,1)</a:t>
            </a:r>
          </a:p>
        </p:txBody>
      </p:sp>
      <p:sp>
        <p:nvSpPr>
          <p:cNvPr id="26638" name="Text Box 12"/>
          <p:cNvSpPr txBox="1">
            <a:spLocks noChangeArrowheads="1"/>
          </p:cNvSpPr>
          <p:nvPr/>
        </p:nvSpPr>
        <p:spPr bwMode="auto">
          <a:xfrm>
            <a:off x="7418388" y="3887788"/>
            <a:ext cx="12763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t-BR" sz="2000">
                <a:latin typeface="+mj-lt"/>
              </a:rPr>
              <a:t>(3,3)</a:t>
            </a:r>
          </a:p>
        </p:txBody>
      </p:sp>
      <p:sp>
        <p:nvSpPr>
          <p:cNvPr id="26639" name="Text Box 13"/>
          <p:cNvSpPr txBox="1">
            <a:spLocks noChangeArrowheads="1"/>
          </p:cNvSpPr>
          <p:nvPr/>
        </p:nvSpPr>
        <p:spPr bwMode="auto">
          <a:xfrm>
            <a:off x="8310563" y="4608513"/>
            <a:ext cx="12763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t-BR" sz="2000">
                <a:latin typeface="+mj-lt"/>
              </a:rPr>
              <a:t>(6,2)</a:t>
            </a:r>
          </a:p>
        </p:txBody>
      </p:sp>
      <p:sp>
        <p:nvSpPr>
          <p:cNvPr id="26640" name="Oval 14"/>
          <p:cNvSpPr>
            <a:spLocks noChangeArrowheads="1"/>
          </p:cNvSpPr>
          <p:nvPr/>
        </p:nvSpPr>
        <p:spPr bwMode="auto">
          <a:xfrm>
            <a:off x="8154988" y="4129088"/>
            <a:ext cx="107950" cy="190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6641" name="Oval 15"/>
          <p:cNvSpPr>
            <a:spLocks noChangeArrowheads="1"/>
          </p:cNvSpPr>
          <p:nvPr/>
        </p:nvSpPr>
        <p:spPr bwMode="auto">
          <a:xfrm>
            <a:off x="8723313" y="5021263"/>
            <a:ext cx="107950" cy="190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  <p:sp>
        <p:nvSpPr>
          <p:cNvPr id="27" name="Rectangle 107"/>
          <p:cNvSpPr txBox="1">
            <a:spLocks noRot="1" noChangeArrowheads="1"/>
          </p:cNvSpPr>
          <p:nvPr/>
        </p:nvSpPr>
        <p:spPr bwMode="auto">
          <a:xfrm>
            <a:off x="407988" y="554037"/>
            <a:ext cx="8540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EXEMPLO 2</a:t>
            </a:r>
          </a:p>
        </p:txBody>
      </p:sp>
      <p:sp>
        <p:nvSpPr>
          <p:cNvPr id="28" name="Oval 14"/>
          <p:cNvSpPr>
            <a:spLocks noChangeArrowheads="1"/>
          </p:cNvSpPr>
          <p:nvPr/>
        </p:nvSpPr>
        <p:spPr bwMode="auto">
          <a:xfrm>
            <a:off x="9142413" y="4111625"/>
            <a:ext cx="107950" cy="190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t-BR" sz="200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1" dur="80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2" dur="80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80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build="p"/>
      <p:bldP spid="26632" grpId="0"/>
      <p:bldP spid="26633" grpId="0" animBg="1"/>
      <p:bldP spid="26634" grpId="0"/>
      <p:bldP spid="26635" grpId="0"/>
      <p:bldP spid="26636" grpId="0"/>
      <p:bldP spid="26637" grpId="0"/>
      <p:bldP spid="26638" grpId="0"/>
      <p:bldP spid="26639" grpId="0"/>
      <p:bldP spid="26640" grpId="0" animBg="1"/>
      <p:bldP spid="26641" grpId="0" animBg="1"/>
      <p:bldP spid="27" grpId="0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7"/>
          <p:cNvSpPr txBox="1">
            <a:spLocks noRot="1" noChangeArrowheads="1"/>
          </p:cNvSpPr>
          <p:nvPr/>
        </p:nvSpPr>
        <p:spPr bwMode="auto">
          <a:xfrm>
            <a:off x="662786" y="615949"/>
            <a:ext cx="8540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EXEMPLO 3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62824" y="1844675"/>
            <a:ext cx="10219526" cy="146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669925" indent="-325438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022350" indent="-350838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339850" indent="-315913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1681163" indent="-339725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138363" indent="-3397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595563" indent="-3397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052763" indent="-3397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509963" indent="-3397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buClr>
                <a:srgbClr val="002060"/>
              </a:buClr>
              <a:buNone/>
            </a:pPr>
            <a:r>
              <a:rPr lang="pt-BR" altLang="pt-BR" sz="2400" b="1" dirty="0">
                <a:solidFill>
                  <a:srgbClr val="000000"/>
                </a:solidFill>
                <a:latin typeface="+mj-lt"/>
              </a:rPr>
              <a:t>Encontrar o ponto simétrico de P(1, –1) em relação ao ponto Q(–2, 3).</a:t>
            </a:r>
          </a:p>
        </p:txBody>
      </p:sp>
      <p:sp>
        <p:nvSpPr>
          <p:cNvPr id="7" name="Line 16"/>
          <p:cNvSpPr>
            <a:spLocks noChangeShapeType="1"/>
          </p:cNvSpPr>
          <p:nvPr/>
        </p:nvSpPr>
        <p:spPr bwMode="auto">
          <a:xfrm>
            <a:off x="4051300" y="2895600"/>
            <a:ext cx="2592388" cy="1081088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 ker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Oval 17"/>
          <p:cNvSpPr>
            <a:spLocks noChangeArrowheads="1"/>
          </p:cNvSpPr>
          <p:nvPr/>
        </p:nvSpPr>
        <p:spPr bwMode="auto">
          <a:xfrm>
            <a:off x="4030664" y="2867026"/>
            <a:ext cx="53975" cy="53975"/>
          </a:xfrm>
          <a:prstGeom prst="ellipse">
            <a:avLst/>
          </a:prstGeom>
          <a:solidFill>
            <a:srgbClr val="C02500"/>
          </a:solidFill>
          <a:ln w="9525">
            <a:solidFill>
              <a:srgbClr val="C025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pt-BR" altLang="pt-BR" sz="2000" b="0" ker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9" name="Oval 18"/>
          <p:cNvSpPr>
            <a:spLocks noChangeArrowheads="1"/>
          </p:cNvSpPr>
          <p:nvPr/>
        </p:nvSpPr>
        <p:spPr bwMode="auto">
          <a:xfrm>
            <a:off x="6604001" y="3946526"/>
            <a:ext cx="53975" cy="5397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pt-BR" altLang="pt-BR" sz="2000" b="0" ker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Oval 19"/>
          <p:cNvSpPr>
            <a:spLocks noChangeArrowheads="1"/>
          </p:cNvSpPr>
          <p:nvPr/>
        </p:nvSpPr>
        <p:spPr bwMode="auto">
          <a:xfrm>
            <a:off x="5319714" y="3408364"/>
            <a:ext cx="53975" cy="5397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pt-BR" altLang="pt-BR" sz="2000" b="0" ker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" name="Text Box 20"/>
          <p:cNvSpPr txBox="1">
            <a:spLocks noChangeArrowheads="1"/>
          </p:cNvSpPr>
          <p:nvPr/>
        </p:nvSpPr>
        <p:spPr bwMode="auto">
          <a:xfrm>
            <a:off x="6627814" y="3770313"/>
            <a:ext cx="10711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 kern="0">
                <a:solidFill>
                  <a:srgbClr val="000000"/>
                </a:solidFill>
                <a:latin typeface="+mj-lt"/>
              </a:rPr>
              <a:t>P(1, –1)</a:t>
            </a:r>
          </a:p>
        </p:txBody>
      </p:sp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5318125" y="3163888"/>
            <a:ext cx="110158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 kern="0">
                <a:solidFill>
                  <a:srgbClr val="000000"/>
                </a:solidFill>
                <a:latin typeface="+mj-lt"/>
              </a:rPr>
              <a:t>Q(–2, 3)</a:t>
            </a:r>
          </a:p>
        </p:txBody>
      </p:sp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4006851" y="2608263"/>
            <a:ext cx="9316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 kern="0">
                <a:solidFill>
                  <a:srgbClr val="000000"/>
                </a:solidFill>
                <a:latin typeface="+mj-lt"/>
              </a:rPr>
              <a:t>R(a, b)</a:t>
            </a:r>
          </a:p>
        </p:txBody>
      </p:sp>
      <p:sp>
        <p:nvSpPr>
          <p:cNvPr id="14" name="Line 24"/>
          <p:cNvSpPr>
            <a:spLocks noChangeShapeType="1"/>
          </p:cNvSpPr>
          <p:nvPr/>
        </p:nvSpPr>
        <p:spPr bwMode="auto">
          <a:xfrm flipV="1">
            <a:off x="4583114" y="3084513"/>
            <a:ext cx="104775" cy="100012"/>
          </a:xfrm>
          <a:prstGeom prst="line">
            <a:avLst/>
          </a:prstGeom>
          <a:noFill/>
          <a:ln w="28575">
            <a:solidFill>
              <a:srgbClr val="C025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 ker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 flipV="1">
            <a:off x="4627564" y="3111501"/>
            <a:ext cx="104775" cy="100013"/>
          </a:xfrm>
          <a:prstGeom prst="line">
            <a:avLst/>
          </a:prstGeom>
          <a:noFill/>
          <a:ln w="28575">
            <a:solidFill>
              <a:srgbClr val="C025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 ker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6" name="Line 26"/>
          <p:cNvSpPr>
            <a:spLocks noChangeShapeType="1"/>
          </p:cNvSpPr>
          <p:nvPr/>
        </p:nvSpPr>
        <p:spPr bwMode="auto">
          <a:xfrm flipV="1">
            <a:off x="5818189" y="3597276"/>
            <a:ext cx="104775" cy="100013"/>
          </a:xfrm>
          <a:prstGeom prst="line">
            <a:avLst/>
          </a:prstGeom>
          <a:noFill/>
          <a:ln w="28575">
            <a:solidFill>
              <a:srgbClr val="C025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 ker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7" name="Line 27"/>
          <p:cNvSpPr>
            <a:spLocks noChangeShapeType="1"/>
          </p:cNvSpPr>
          <p:nvPr/>
        </p:nvSpPr>
        <p:spPr bwMode="auto">
          <a:xfrm flipV="1">
            <a:off x="5876926" y="3611563"/>
            <a:ext cx="104775" cy="100012"/>
          </a:xfrm>
          <a:prstGeom prst="line">
            <a:avLst/>
          </a:prstGeom>
          <a:noFill/>
          <a:ln w="28575">
            <a:solidFill>
              <a:srgbClr val="C025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 ker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8" name="Text Box 28"/>
          <p:cNvSpPr txBox="1">
            <a:spLocks noChangeArrowheads="1"/>
          </p:cNvSpPr>
          <p:nvPr/>
        </p:nvSpPr>
        <p:spPr bwMode="auto">
          <a:xfrm>
            <a:off x="2708276" y="4516438"/>
            <a:ext cx="68480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 kern="0">
                <a:solidFill>
                  <a:srgbClr val="000000"/>
                </a:solidFill>
                <a:latin typeface="+mj-lt"/>
              </a:rPr>
              <a:t>–2 =</a:t>
            </a:r>
          </a:p>
        </p:txBody>
      </p:sp>
      <p:sp>
        <p:nvSpPr>
          <p:cNvPr id="19" name="Text Box 29"/>
          <p:cNvSpPr txBox="1">
            <a:spLocks noChangeArrowheads="1"/>
          </p:cNvSpPr>
          <p:nvPr/>
        </p:nvSpPr>
        <p:spPr bwMode="auto">
          <a:xfrm>
            <a:off x="3436939" y="4292600"/>
            <a:ext cx="7553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 kern="0">
                <a:solidFill>
                  <a:srgbClr val="000000"/>
                </a:solidFill>
                <a:latin typeface="+mj-lt"/>
              </a:rPr>
              <a:t>a + 1</a:t>
            </a:r>
            <a:endParaRPr lang="pt-BR" altLang="pt-BR" sz="2000" b="0" kern="0" baseline="-250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0" name="Line 30"/>
          <p:cNvSpPr>
            <a:spLocks noChangeShapeType="1"/>
          </p:cNvSpPr>
          <p:nvPr/>
        </p:nvSpPr>
        <p:spPr bwMode="auto">
          <a:xfrm>
            <a:off x="3336926" y="4724400"/>
            <a:ext cx="887413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 ker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633788" y="4718050"/>
            <a:ext cx="338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 kern="0">
                <a:solidFill>
                  <a:srgbClr val="000000"/>
                </a:solidFill>
                <a:latin typeface="+mj-lt"/>
              </a:rPr>
              <a:t>2</a:t>
            </a:r>
          </a:p>
        </p:txBody>
      </p:sp>
      <p:sp>
        <p:nvSpPr>
          <p:cNvPr id="22" name="Text Box 32"/>
          <p:cNvSpPr txBox="1">
            <a:spLocks noChangeArrowheads="1"/>
          </p:cNvSpPr>
          <p:nvPr/>
        </p:nvSpPr>
        <p:spPr bwMode="auto">
          <a:xfrm>
            <a:off x="4656139" y="4451350"/>
            <a:ext cx="13684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 kern="0">
                <a:solidFill>
                  <a:srgbClr val="000000"/>
                </a:solidFill>
                <a:latin typeface="+mj-lt"/>
              </a:rPr>
              <a:t>a + 1 = – 4</a:t>
            </a:r>
          </a:p>
        </p:txBody>
      </p:sp>
      <p:sp>
        <p:nvSpPr>
          <p:cNvPr id="23" name="Text Box 33"/>
          <p:cNvSpPr txBox="1">
            <a:spLocks noChangeArrowheads="1"/>
          </p:cNvSpPr>
          <p:nvPr/>
        </p:nvSpPr>
        <p:spPr bwMode="auto">
          <a:xfrm>
            <a:off x="4295776" y="4465638"/>
            <a:ext cx="3603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</a:p>
        </p:txBody>
      </p:sp>
      <p:sp>
        <p:nvSpPr>
          <p:cNvPr id="24" name="Text Box 34"/>
          <p:cNvSpPr txBox="1">
            <a:spLocks noChangeArrowheads="1"/>
          </p:cNvSpPr>
          <p:nvPr/>
        </p:nvSpPr>
        <p:spPr bwMode="auto">
          <a:xfrm>
            <a:off x="5951538" y="4465638"/>
            <a:ext cx="3603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</a:p>
        </p:txBody>
      </p:sp>
      <p:sp>
        <p:nvSpPr>
          <p:cNvPr id="25" name="Text Box 35"/>
          <p:cNvSpPr txBox="1">
            <a:spLocks noChangeArrowheads="1"/>
          </p:cNvSpPr>
          <p:nvPr/>
        </p:nvSpPr>
        <p:spPr bwMode="auto">
          <a:xfrm>
            <a:off x="6311901" y="4465638"/>
            <a:ext cx="13684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 kern="0">
                <a:solidFill>
                  <a:srgbClr val="000000"/>
                </a:solidFill>
                <a:latin typeface="+mj-lt"/>
              </a:rPr>
              <a:t>a = – 5</a:t>
            </a:r>
          </a:p>
        </p:txBody>
      </p:sp>
      <p:sp>
        <p:nvSpPr>
          <p:cNvPr id="26" name="Text Box 36"/>
          <p:cNvSpPr txBox="1">
            <a:spLocks noChangeArrowheads="1"/>
          </p:cNvSpPr>
          <p:nvPr/>
        </p:nvSpPr>
        <p:spPr bwMode="auto">
          <a:xfrm>
            <a:off x="2711451" y="5237163"/>
            <a:ext cx="5565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 kern="0">
                <a:solidFill>
                  <a:srgbClr val="000000"/>
                </a:solidFill>
                <a:latin typeface="+mj-lt"/>
              </a:rPr>
              <a:t>3 =</a:t>
            </a:r>
          </a:p>
        </p:txBody>
      </p:sp>
      <p:sp>
        <p:nvSpPr>
          <p:cNvPr id="27" name="Text Box 37"/>
          <p:cNvSpPr txBox="1">
            <a:spLocks noChangeArrowheads="1"/>
          </p:cNvSpPr>
          <p:nvPr/>
        </p:nvSpPr>
        <p:spPr bwMode="auto">
          <a:xfrm>
            <a:off x="3440114" y="5013325"/>
            <a:ext cx="74251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 kern="0">
                <a:solidFill>
                  <a:srgbClr val="000000"/>
                </a:solidFill>
                <a:latin typeface="+mj-lt"/>
              </a:rPr>
              <a:t>b – 1</a:t>
            </a:r>
            <a:endParaRPr lang="pt-BR" altLang="pt-BR" sz="2000" b="0" kern="0" baseline="-250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>
            <a:off x="3340101" y="5402263"/>
            <a:ext cx="887413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pt-BR" sz="2000" ker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9" name="Text Box 39"/>
          <p:cNvSpPr txBox="1">
            <a:spLocks noChangeArrowheads="1"/>
          </p:cNvSpPr>
          <p:nvPr/>
        </p:nvSpPr>
        <p:spPr bwMode="auto">
          <a:xfrm>
            <a:off x="3636963" y="5438775"/>
            <a:ext cx="338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 kern="0">
                <a:solidFill>
                  <a:srgbClr val="000000"/>
                </a:solidFill>
                <a:latin typeface="+mj-lt"/>
              </a:rPr>
              <a:t>2</a:t>
            </a:r>
          </a:p>
        </p:txBody>
      </p:sp>
      <p:sp>
        <p:nvSpPr>
          <p:cNvPr id="30" name="Text Box 40"/>
          <p:cNvSpPr txBox="1">
            <a:spLocks noChangeArrowheads="1"/>
          </p:cNvSpPr>
          <p:nvPr/>
        </p:nvSpPr>
        <p:spPr bwMode="auto">
          <a:xfrm>
            <a:off x="4659314" y="5172075"/>
            <a:ext cx="13684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 kern="0">
                <a:solidFill>
                  <a:srgbClr val="000000"/>
                </a:solidFill>
                <a:latin typeface="+mj-lt"/>
              </a:rPr>
              <a:t>b – 1 = 6</a:t>
            </a:r>
          </a:p>
        </p:txBody>
      </p:sp>
      <p:sp>
        <p:nvSpPr>
          <p:cNvPr id="31" name="Text Box 41"/>
          <p:cNvSpPr txBox="1">
            <a:spLocks noChangeArrowheads="1"/>
          </p:cNvSpPr>
          <p:nvPr/>
        </p:nvSpPr>
        <p:spPr bwMode="auto">
          <a:xfrm>
            <a:off x="4298951" y="5186363"/>
            <a:ext cx="3603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</a:p>
        </p:txBody>
      </p:sp>
      <p:sp>
        <p:nvSpPr>
          <p:cNvPr id="32" name="Text Box 42"/>
          <p:cNvSpPr txBox="1">
            <a:spLocks noChangeArrowheads="1"/>
          </p:cNvSpPr>
          <p:nvPr/>
        </p:nvSpPr>
        <p:spPr bwMode="auto">
          <a:xfrm>
            <a:off x="5954713" y="5186363"/>
            <a:ext cx="3603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</a:p>
        </p:txBody>
      </p:sp>
      <p:sp>
        <p:nvSpPr>
          <p:cNvPr id="33" name="Text Box 43"/>
          <p:cNvSpPr txBox="1">
            <a:spLocks noChangeArrowheads="1"/>
          </p:cNvSpPr>
          <p:nvPr/>
        </p:nvSpPr>
        <p:spPr bwMode="auto">
          <a:xfrm>
            <a:off x="6315076" y="5186363"/>
            <a:ext cx="13684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 kern="0">
                <a:solidFill>
                  <a:srgbClr val="000000"/>
                </a:solidFill>
                <a:latin typeface="+mj-lt"/>
              </a:rPr>
              <a:t>b = 7</a:t>
            </a:r>
          </a:p>
        </p:txBody>
      </p:sp>
      <p:sp>
        <p:nvSpPr>
          <p:cNvPr id="34" name="Text Box 45"/>
          <p:cNvSpPr txBox="1">
            <a:spLocks noChangeArrowheads="1"/>
          </p:cNvSpPr>
          <p:nvPr/>
        </p:nvSpPr>
        <p:spPr bwMode="auto">
          <a:xfrm>
            <a:off x="7319964" y="4791075"/>
            <a:ext cx="15843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0" dirty="0">
                <a:latin typeface="+mj-lt"/>
                <a:ea typeface="Arial Unicode MS" pitchFamily="34" charset="-128"/>
                <a:cs typeface="Arial Unicode MS" pitchFamily="34" charset="-128"/>
              </a:rPr>
              <a:t>⇒</a:t>
            </a:r>
            <a:r>
              <a:rPr lang="pt-BR" altLang="pt-BR" sz="2000" b="0" dirty="0">
                <a:solidFill>
                  <a:srgbClr val="FF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   R (–5, 7)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9" grpId="0" animBg="1"/>
      <p:bldP spid="10" grpId="0" animBg="1"/>
      <p:bldP spid="11" grpId="0"/>
      <p:bldP spid="12" grpId="0"/>
      <p:bldP spid="13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38150" y="701675"/>
            <a:ext cx="11182350" cy="1143000"/>
          </a:xfrm>
        </p:spPr>
        <p:txBody>
          <a:bodyPr>
            <a:normAutofit/>
          </a:bodyPr>
          <a:lstStyle/>
          <a:p>
            <a:pPr algn="ctr"/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MEDIANA</a:t>
            </a:r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38150" y="1728789"/>
            <a:ext cx="11182350" cy="935037"/>
          </a:xfrm>
        </p:spPr>
        <p:txBody>
          <a:bodyPr/>
          <a:lstStyle/>
          <a:p>
            <a:pPr marL="0" indent="0" algn="just">
              <a:buClr>
                <a:srgbClr val="002060"/>
              </a:buClr>
              <a:buNone/>
              <a:defRPr/>
            </a:pPr>
            <a:r>
              <a:rPr lang="pt-BR" sz="2000" b="1" dirty="0">
                <a:latin typeface="+mj-lt"/>
              </a:rPr>
              <a:t>Segmento de reta que parte de um vértice do triângulo e divide o lado oposto ao meio. </a:t>
            </a:r>
          </a:p>
        </p:txBody>
      </p:sp>
      <p:grpSp>
        <p:nvGrpSpPr>
          <p:cNvPr id="18436" name="Grupo 2"/>
          <p:cNvGrpSpPr>
            <a:grpSpLocks/>
          </p:cNvGrpSpPr>
          <p:nvPr/>
        </p:nvGrpSpPr>
        <p:grpSpPr bwMode="auto">
          <a:xfrm>
            <a:off x="1333501" y="2711452"/>
            <a:ext cx="4327525" cy="3336925"/>
            <a:chOff x="529878" y="2420888"/>
            <a:chExt cx="4327525" cy="3336925"/>
          </a:xfrm>
        </p:grpSpPr>
        <p:sp>
          <p:nvSpPr>
            <p:cNvPr id="18466" name="Line 43"/>
            <p:cNvSpPr>
              <a:spLocks noChangeShapeType="1"/>
            </p:cNvSpPr>
            <p:nvPr/>
          </p:nvSpPr>
          <p:spPr bwMode="auto">
            <a:xfrm>
              <a:off x="1761778" y="3903613"/>
              <a:ext cx="2066925" cy="1304925"/>
            </a:xfrm>
            <a:prstGeom prst="line">
              <a:avLst/>
            </a:prstGeom>
            <a:noFill/>
            <a:ln w="38100">
              <a:solidFill>
                <a:srgbClr val="015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8467" name="Line 44"/>
            <p:cNvSpPr>
              <a:spLocks noChangeShapeType="1"/>
            </p:cNvSpPr>
            <p:nvPr/>
          </p:nvSpPr>
          <p:spPr bwMode="auto">
            <a:xfrm flipV="1">
              <a:off x="1071215" y="3894088"/>
              <a:ext cx="2057400" cy="1314450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8442" name="AutoShape 4"/>
            <p:cNvSpPr>
              <a:spLocks noChangeArrowheads="1"/>
            </p:cNvSpPr>
            <p:nvPr/>
          </p:nvSpPr>
          <p:spPr bwMode="auto">
            <a:xfrm>
              <a:off x="1050578" y="2700288"/>
              <a:ext cx="2781300" cy="249555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8443" name="Line 5"/>
            <p:cNvSpPr>
              <a:spLocks noChangeShapeType="1"/>
            </p:cNvSpPr>
            <p:nvPr/>
          </p:nvSpPr>
          <p:spPr bwMode="auto">
            <a:xfrm flipH="1">
              <a:off x="2423765" y="2719338"/>
              <a:ext cx="9525" cy="246697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8446" name="Oval 8"/>
            <p:cNvSpPr>
              <a:spLocks noChangeArrowheads="1"/>
            </p:cNvSpPr>
            <p:nvPr/>
          </p:nvSpPr>
          <p:spPr bwMode="auto">
            <a:xfrm>
              <a:off x="2393603" y="4262388"/>
              <a:ext cx="88900" cy="8890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8447" name="Text Box 9"/>
            <p:cNvSpPr txBox="1">
              <a:spLocks noChangeArrowheads="1"/>
            </p:cNvSpPr>
            <p:nvPr/>
          </p:nvSpPr>
          <p:spPr bwMode="auto">
            <a:xfrm>
              <a:off x="2355503" y="3929013"/>
              <a:ext cx="37147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pt-BR" sz="2000">
                  <a:latin typeface="+mj-lt"/>
                </a:rPr>
                <a:t>G</a:t>
              </a:r>
            </a:p>
          </p:txBody>
        </p:sp>
        <p:sp>
          <p:nvSpPr>
            <p:cNvPr id="18448" name="Text Box 10"/>
            <p:cNvSpPr txBox="1">
              <a:spLocks noChangeArrowheads="1"/>
            </p:cNvSpPr>
            <p:nvPr/>
          </p:nvSpPr>
          <p:spPr bwMode="auto">
            <a:xfrm>
              <a:off x="2285653" y="2420888"/>
              <a:ext cx="1300162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pt-BR" sz="2000" dirty="0">
                  <a:latin typeface="+mj-lt"/>
                </a:rPr>
                <a:t>A(</a:t>
              </a:r>
              <a:r>
                <a:rPr lang="pt-BR" sz="2000" dirty="0" err="1">
                  <a:latin typeface="+mj-lt"/>
                </a:rPr>
                <a:t>x</a:t>
              </a:r>
              <a:r>
                <a:rPr lang="pt-BR" sz="2000" baseline="-25000" dirty="0" err="1">
                  <a:latin typeface="+mj-lt"/>
                </a:rPr>
                <a:t>A</a:t>
              </a:r>
              <a:r>
                <a:rPr lang="pt-BR" sz="2000" baseline="-25000" dirty="0">
                  <a:latin typeface="+mj-lt"/>
                </a:rPr>
                <a:t> </a:t>
              </a:r>
              <a:r>
                <a:rPr lang="pt-BR" sz="2000" dirty="0">
                  <a:latin typeface="+mj-lt"/>
                </a:rPr>
                <a:t>, </a:t>
              </a:r>
              <a:r>
                <a:rPr lang="pt-BR" sz="2000" dirty="0" err="1">
                  <a:latin typeface="+mj-lt"/>
                </a:rPr>
                <a:t>y</a:t>
              </a:r>
              <a:r>
                <a:rPr lang="pt-BR" sz="2000" baseline="-25000" dirty="0" err="1">
                  <a:latin typeface="+mj-lt"/>
                </a:rPr>
                <a:t>A</a:t>
              </a:r>
              <a:r>
                <a:rPr lang="pt-BR" sz="2000" dirty="0">
                  <a:latin typeface="+mj-lt"/>
                </a:rPr>
                <a:t>)</a:t>
              </a:r>
            </a:p>
          </p:txBody>
        </p:sp>
        <p:sp>
          <p:nvSpPr>
            <p:cNvPr id="18449" name="Text Box 11"/>
            <p:cNvSpPr txBox="1">
              <a:spLocks noChangeArrowheads="1"/>
            </p:cNvSpPr>
            <p:nvPr/>
          </p:nvSpPr>
          <p:spPr bwMode="auto">
            <a:xfrm>
              <a:off x="529878" y="5208538"/>
              <a:ext cx="1416050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pt-BR" sz="2000" dirty="0">
                  <a:latin typeface="+mj-lt"/>
                </a:rPr>
                <a:t>B(</a:t>
              </a:r>
              <a:r>
                <a:rPr lang="pt-BR" sz="2000" dirty="0" err="1">
                  <a:latin typeface="+mj-lt"/>
                </a:rPr>
                <a:t>x</a:t>
              </a:r>
              <a:r>
                <a:rPr lang="pt-BR" sz="2000" baseline="-25000" dirty="0" err="1">
                  <a:latin typeface="+mj-lt"/>
                </a:rPr>
                <a:t>B</a:t>
              </a:r>
              <a:r>
                <a:rPr lang="pt-BR" sz="2000" baseline="-25000" dirty="0">
                  <a:latin typeface="+mj-lt"/>
                </a:rPr>
                <a:t> </a:t>
              </a:r>
              <a:r>
                <a:rPr lang="pt-BR" sz="2000" dirty="0">
                  <a:latin typeface="+mj-lt"/>
                </a:rPr>
                <a:t>, </a:t>
              </a:r>
              <a:r>
                <a:rPr lang="pt-BR" sz="2000" dirty="0" err="1">
                  <a:latin typeface="+mj-lt"/>
                </a:rPr>
                <a:t>y</a:t>
              </a:r>
              <a:r>
                <a:rPr lang="pt-BR" sz="2000" baseline="-25000" dirty="0" err="1">
                  <a:latin typeface="+mj-lt"/>
                </a:rPr>
                <a:t>B</a:t>
              </a:r>
              <a:r>
                <a:rPr lang="pt-BR" sz="2000" dirty="0">
                  <a:latin typeface="+mj-lt"/>
                </a:rPr>
                <a:t>)</a:t>
              </a:r>
            </a:p>
          </p:txBody>
        </p:sp>
        <p:sp>
          <p:nvSpPr>
            <p:cNvPr id="18450" name="Text Box 12"/>
            <p:cNvSpPr txBox="1">
              <a:spLocks noChangeArrowheads="1"/>
            </p:cNvSpPr>
            <p:nvPr/>
          </p:nvSpPr>
          <p:spPr bwMode="auto">
            <a:xfrm>
              <a:off x="3555653" y="5205363"/>
              <a:ext cx="1301750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pt-BR" sz="2000" dirty="0">
                  <a:latin typeface="+mj-lt"/>
                </a:rPr>
                <a:t>C(</a:t>
              </a:r>
              <a:r>
                <a:rPr lang="pt-BR" sz="2000" dirty="0" err="1">
                  <a:latin typeface="+mj-lt"/>
                </a:rPr>
                <a:t>x</a:t>
              </a:r>
              <a:r>
                <a:rPr lang="pt-BR" sz="2000" baseline="-25000" dirty="0" err="1">
                  <a:latin typeface="+mj-lt"/>
                </a:rPr>
                <a:t>C</a:t>
              </a:r>
              <a:r>
                <a:rPr lang="pt-BR" sz="2000" baseline="-25000" dirty="0">
                  <a:latin typeface="+mj-lt"/>
                </a:rPr>
                <a:t> </a:t>
              </a:r>
              <a:r>
                <a:rPr lang="pt-BR" sz="2000" dirty="0">
                  <a:latin typeface="+mj-lt"/>
                </a:rPr>
                <a:t>, </a:t>
              </a:r>
              <a:r>
                <a:rPr lang="pt-BR" sz="2000" dirty="0" err="1">
                  <a:latin typeface="+mj-lt"/>
                </a:rPr>
                <a:t>y</a:t>
              </a:r>
              <a:r>
                <a:rPr lang="pt-BR" sz="2000" baseline="-25000" dirty="0" err="1">
                  <a:latin typeface="+mj-lt"/>
                </a:rPr>
                <a:t>C</a:t>
              </a:r>
              <a:r>
                <a:rPr lang="pt-BR" sz="2000" dirty="0">
                  <a:latin typeface="+mj-lt"/>
                </a:rPr>
                <a:t>)</a:t>
              </a:r>
            </a:p>
          </p:txBody>
        </p:sp>
        <p:sp>
          <p:nvSpPr>
            <p:cNvPr id="18451" name="Text Box 13"/>
            <p:cNvSpPr txBox="1">
              <a:spLocks noChangeArrowheads="1"/>
            </p:cNvSpPr>
            <p:nvPr/>
          </p:nvSpPr>
          <p:spPr bwMode="auto">
            <a:xfrm>
              <a:off x="2266603" y="5230763"/>
              <a:ext cx="52387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pt-BR" sz="2000">
                  <a:latin typeface="+mj-lt"/>
                </a:rPr>
                <a:t>M</a:t>
              </a:r>
              <a:r>
                <a:rPr lang="pt-BR" sz="2000" baseline="-25000">
                  <a:latin typeface="+mj-lt"/>
                </a:rPr>
                <a:t>1</a:t>
              </a:r>
            </a:p>
          </p:txBody>
        </p:sp>
        <p:sp>
          <p:nvSpPr>
            <p:cNvPr id="18452" name="Text Box 14"/>
            <p:cNvSpPr txBox="1">
              <a:spLocks noChangeArrowheads="1"/>
            </p:cNvSpPr>
            <p:nvPr/>
          </p:nvSpPr>
          <p:spPr bwMode="auto">
            <a:xfrm>
              <a:off x="3101628" y="3627388"/>
              <a:ext cx="52387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pt-BR" sz="2000">
                  <a:latin typeface="+mj-lt"/>
                </a:rPr>
                <a:t>M</a:t>
              </a:r>
              <a:r>
                <a:rPr lang="pt-BR" sz="2000" baseline="-25000">
                  <a:latin typeface="+mj-lt"/>
                </a:rPr>
                <a:t>2</a:t>
              </a:r>
            </a:p>
          </p:txBody>
        </p:sp>
        <p:sp>
          <p:nvSpPr>
            <p:cNvPr id="18453" name="Text Box 15"/>
            <p:cNvSpPr txBox="1">
              <a:spLocks noChangeArrowheads="1"/>
            </p:cNvSpPr>
            <p:nvPr/>
          </p:nvSpPr>
          <p:spPr bwMode="auto">
            <a:xfrm>
              <a:off x="1326803" y="3624213"/>
              <a:ext cx="52387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pt-BR" sz="2000">
                  <a:latin typeface="+mj-lt"/>
                </a:rPr>
                <a:t>M</a:t>
              </a:r>
              <a:r>
                <a:rPr lang="pt-BR" sz="2000" baseline="-25000">
                  <a:latin typeface="+mj-lt"/>
                </a:rPr>
                <a:t>3</a:t>
              </a:r>
            </a:p>
          </p:txBody>
        </p:sp>
        <p:sp>
          <p:nvSpPr>
            <p:cNvPr id="18454" name="Text Box 16"/>
            <p:cNvSpPr txBox="1">
              <a:spLocks noChangeArrowheads="1"/>
            </p:cNvSpPr>
            <p:nvPr/>
          </p:nvSpPr>
          <p:spPr bwMode="auto">
            <a:xfrm>
              <a:off x="1679228" y="5357763"/>
              <a:ext cx="21907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8455" name="Line 17"/>
            <p:cNvSpPr>
              <a:spLocks noChangeShapeType="1"/>
            </p:cNvSpPr>
            <p:nvPr/>
          </p:nvSpPr>
          <p:spPr bwMode="auto">
            <a:xfrm flipH="1">
              <a:off x="3088928" y="5119638"/>
              <a:ext cx="9525" cy="171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8456" name="Line 18"/>
            <p:cNvSpPr>
              <a:spLocks noChangeShapeType="1"/>
            </p:cNvSpPr>
            <p:nvPr/>
          </p:nvSpPr>
          <p:spPr bwMode="auto">
            <a:xfrm flipH="1">
              <a:off x="1818928" y="5087888"/>
              <a:ext cx="9525" cy="171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grpSp>
          <p:nvGrpSpPr>
            <p:cNvPr id="35868" name="Group 22"/>
            <p:cNvGrpSpPr>
              <a:grpSpLocks/>
            </p:cNvGrpSpPr>
            <p:nvPr/>
          </p:nvGrpSpPr>
          <p:grpSpPr bwMode="auto">
            <a:xfrm>
              <a:off x="1320453" y="4414788"/>
              <a:ext cx="187325" cy="212725"/>
              <a:chOff x="866" y="3276"/>
              <a:chExt cx="118" cy="134"/>
            </a:xfrm>
          </p:grpSpPr>
          <p:sp>
            <p:nvSpPr>
              <p:cNvPr id="18475" name="Line 19"/>
              <p:cNvSpPr>
                <a:spLocks noChangeShapeType="1"/>
              </p:cNvSpPr>
              <p:nvPr/>
            </p:nvSpPr>
            <p:spPr bwMode="auto">
              <a:xfrm>
                <a:off x="866" y="3356"/>
                <a:ext cx="72" cy="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 sz="2000">
                  <a:latin typeface="+mj-lt"/>
                </a:endParaRPr>
              </a:p>
            </p:txBody>
          </p:sp>
          <p:sp>
            <p:nvSpPr>
              <p:cNvPr id="18476" name="Line 20"/>
              <p:cNvSpPr>
                <a:spLocks noChangeShapeType="1"/>
              </p:cNvSpPr>
              <p:nvPr/>
            </p:nvSpPr>
            <p:spPr bwMode="auto">
              <a:xfrm>
                <a:off x="912" y="3276"/>
                <a:ext cx="72" cy="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 sz="2000">
                  <a:latin typeface="+mj-lt"/>
                </a:endParaRPr>
              </a:p>
            </p:txBody>
          </p:sp>
          <p:sp>
            <p:nvSpPr>
              <p:cNvPr id="18477" name="Line 21"/>
              <p:cNvSpPr>
                <a:spLocks noChangeShapeType="1"/>
              </p:cNvSpPr>
              <p:nvPr/>
            </p:nvSpPr>
            <p:spPr bwMode="auto">
              <a:xfrm>
                <a:off x="886" y="3316"/>
                <a:ext cx="72" cy="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 sz="2000">
                  <a:latin typeface="+mj-lt"/>
                </a:endParaRPr>
              </a:p>
            </p:txBody>
          </p:sp>
        </p:grpSp>
        <p:grpSp>
          <p:nvGrpSpPr>
            <p:cNvPr id="35869" name="Group 23"/>
            <p:cNvGrpSpPr>
              <a:grpSpLocks/>
            </p:cNvGrpSpPr>
            <p:nvPr/>
          </p:nvGrpSpPr>
          <p:grpSpPr bwMode="auto">
            <a:xfrm>
              <a:off x="2003078" y="3240038"/>
              <a:ext cx="187325" cy="212725"/>
              <a:chOff x="866" y="3276"/>
              <a:chExt cx="118" cy="134"/>
            </a:xfrm>
          </p:grpSpPr>
          <p:sp>
            <p:nvSpPr>
              <p:cNvPr id="18472" name="Line 24"/>
              <p:cNvSpPr>
                <a:spLocks noChangeShapeType="1"/>
              </p:cNvSpPr>
              <p:nvPr/>
            </p:nvSpPr>
            <p:spPr bwMode="auto">
              <a:xfrm>
                <a:off x="866" y="3356"/>
                <a:ext cx="72" cy="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 sz="2000">
                  <a:latin typeface="+mj-lt"/>
                </a:endParaRPr>
              </a:p>
            </p:txBody>
          </p:sp>
          <p:sp>
            <p:nvSpPr>
              <p:cNvPr id="18473" name="Line 25"/>
              <p:cNvSpPr>
                <a:spLocks noChangeShapeType="1"/>
              </p:cNvSpPr>
              <p:nvPr/>
            </p:nvSpPr>
            <p:spPr bwMode="auto">
              <a:xfrm>
                <a:off x="912" y="3276"/>
                <a:ext cx="72" cy="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 sz="2000">
                  <a:latin typeface="+mj-lt"/>
                </a:endParaRPr>
              </a:p>
            </p:txBody>
          </p:sp>
          <p:sp>
            <p:nvSpPr>
              <p:cNvPr id="18474" name="Line 26"/>
              <p:cNvSpPr>
                <a:spLocks noChangeShapeType="1"/>
              </p:cNvSpPr>
              <p:nvPr/>
            </p:nvSpPr>
            <p:spPr bwMode="auto">
              <a:xfrm>
                <a:off x="886" y="3316"/>
                <a:ext cx="72" cy="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 sz="2000">
                  <a:latin typeface="+mj-lt"/>
                </a:endParaRPr>
              </a:p>
            </p:txBody>
          </p:sp>
        </p:grpSp>
        <p:grpSp>
          <p:nvGrpSpPr>
            <p:cNvPr id="35870" name="Group 31"/>
            <p:cNvGrpSpPr>
              <a:grpSpLocks/>
            </p:cNvGrpSpPr>
            <p:nvPr/>
          </p:nvGrpSpPr>
          <p:grpSpPr bwMode="auto">
            <a:xfrm>
              <a:off x="3377853" y="4484638"/>
              <a:ext cx="196850" cy="139700"/>
              <a:chOff x="2162" y="3320"/>
              <a:chExt cx="124" cy="88"/>
            </a:xfrm>
          </p:grpSpPr>
          <p:sp>
            <p:nvSpPr>
              <p:cNvPr id="18470" name="Line 29"/>
              <p:cNvSpPr>
                <a:spLocks noChangeShapeType="1"/>
              </p:cNvSpPr>
              <p:nvPr/>
            </p:nvSpPr>
            <p:spPr bwMode="auto">
              <a:xfrm flipV="1">
                <a:off x="2162" y="3320"/>
                <a:ext cx="102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 sz="2000">
                  <a:latin typeface="+mj-lt"/>
                </a:endParaRPr>
              </a:p>
            </p:txBody>
          </p:sp>
          <p:sp>
            <p:nvSpPr>
              <p:cNvPr id="18471" name="Line 30"/>
              <p:cNvSpPr>
                <a:spLocks noChangeShapeType="1"/>
              </p:cNvSpPr>
              <p:nvPr/>
            </p:nvSpPr>
            <p:spPr bwMode="auto">
              <a:xfrm flipV="1">
                <a:off x="2184" y="3366"/>
                <a:ext cx="102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 sz="2000">
                  <a:latin typeface="+mj-lt"/>
                </a:endParaRPr>
              </a:p>
            </p:txBody>
          </p:sp>
        </p:grpSp>
        <p:grpSp>
          <p:nvGrpSpPr>
            <p:cNvPr id="35871" name="Group 32"/>
            <p:cNvGrpSpPr>
              <a:grpSpLocks/>
            </p:cNvGrpSpPr>
            <p:nvPr/>
          </p:nvGrpSpPr>
          <p:grpSpPr bwMode="auto">
            <a:xfrm>
              <a:off x="2688878" y="3262263"/>
              <a:ext cx="196850" cy="139700"/>
              <a:chOff x="2162" y="3320"/>
              <a:chExt cx="124" cy="88"/>
            </a:xfrm>
          </p:grpSpPr>
          <p:sp>
            <p:nvSpPr>
              <p:cNvPr id="18468" name="Line 33"/>
              <p:cNvSpPr>
                <a:spLocks noChangeShapeType="1"/>
              </p:cNvSpPr>
              <p:nvPr/>
            </p:nvSpPr>
            <p:spPr bwMode="auto">
              <a:xfrm flipV="1">
                <a:off x="2162" y="3320"/>
                <a:ext cx="102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 sz="2000">
                  <a:latin typeface="+mj-lt"/>
                </a:endParaRPr>
              </a:p>
            </p:txBody>
          </p:sp>
          <p:sp>
            <p:nvSpPr>
              <p:cNvPr id="18469" name="Line 34"/>
              <p:cNvSpPr>
                <a:spLocks noChangeShapeType="1"/>
              </p:cNvSpPr>
              <p:nvPr/>
            </p:nvSpPr>
            <p:spPr bwMode="auto">
              <a:xfrm flipV="1">
                <a:off x="2184" y="3366"/>
                <a:ext cx="102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pt-BR" sz="2000">
                  <a:latin typeface="+mj-lt"/>
                </a:endParaRPr>
              </a:p>
            </p:txBody>
          </p:sp>
        </p:grpSp>
      </p:grpSp>
      <p:grpSp>
        <p:nvGrpSpPr>
          <p:cNvPr id="18437" name="Grupo 4"/>
          <p:cNvGrpSpPr>
            <a:grpSpLocks/>
          </p:cNvGrpSpPr>
          <p:nvPr/>
        </p:nvGrpSpPr>
        <p:grpSpPr bwMode="auto">
          <a:xfrm>
            <a:off x="6262688" y="2711452"/>
            <a:ext cx="3906837" cy="3416320"/>
            <a:chOff x="4719880" y="3093086"/>
            <a:chExt cx="3906912" cy="3415500"/>
          </a:xfrm>
        </p:grpSpPr>
        <p:sp>
          <p:nvSpPr>
            <p:cNvPr id="18440" name="Text Box 35"/>
            <p:cNvSpPr txBox="1">
              <a:spLocks noChangeArrowheads="1"/>
            </p:cNvSpPr>
            <p:nvPr/>
          </p:nvSpPr>
          <p:spPr bwMode="auto">
            <a:xfrm>
              <a:off x="4719880" y="3093086"/>
              <a:ext cx="3906912" cy="341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  <a:defRPr/>
              </a:pPr>
              <a:r>
                <a:rPr lang="pt-BR" dirty="0">
                  <a:latin typeface="+mj-lt"/>
                </a:rPr>
                <a:t>G é chamado BARICENTRO (ponto de encontro das medianas) do Triângulo.</a:t>
              </a: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pt-BR" dirty="0">
                  <a:latin typeface="+mj-lt"/>
                </a:rPr>
                <a:t>AG = 2/3 AM</a:t>
              </a:r>
              <a:r>
                <a:rPr lang="pt-BR" baseline="-25000" dirty="0">
                  <a:latin typeface="+mj-lt"/>
                </a:rPr>
                <a:t>1          </a:t>
              </a:r>
              <a:r>
                <a:rPr lang="pt-BR" dirty="0">
                  <a:latin typeface="+mj-lt"/>
                </a:rPr>
                <a:t>    GM = 1/3 AM</a:t>
              </a:r>
              <a:r>
                <a:rPr lang="pt-BR" baseline="-25000" dirty="0">
                  <a:latin typeface="+mj-lt"/>
                </a:rPr>
                <a:t>1</a:t>
              </a: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pt-BR" dirty="0">
                  <a:latin typeface="+mj-lt"/>
                </a:rPr>
                <a:t>G(</a:t>
              </a:r>
              <a:r>
                <a:rPr lang="pt-BR" dirty="0" err="1">
                  <a:latin typeface="+mj-lt"/>
                </a:rPr>
                <a:t>x</a:t>
              </a:r>
              <a:r>
                <a:rPr lang="pt-BR" baseline="-25000" dirty="0" err="1">
                  <a:latin typeface="+mj-lt"/>
                </a:rPr>
                <a:t>G</a:t>
              </a:r>
              <a:r>
                <a:rPr lang="pt-BR" dirty="0">
                  <a:latin typeface="+mj-lt"/>
                </a:rPr>
                <a:t> , </a:t>
              </a:r>
              <a:r>
                <a:rPr lang="pt-BR" dirty="0" err="1">
                  <a:latin typeface="+mj-lt"/>
                </a:rPr>
                <a:t>y</a:t>
              </a:r>
              <a:r>
                <a:rPr lang="pt-BR" baseline="-25000" dirty="0" err="1">
                  <a:latin typeface="+mj-lt"/>
                </a:rPr>
                <a:t>G</a:t>
              </a:r>
              <a:r>
                <a:rPr lang="pt-BR" dirty="0">
                  <a:latin typeface="+mj-lt"/>
                </a:rPr>
                <a:t>)                     </a:t>
              </a: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pt-BR" dirty="0" err="1">
                  <a:latin typeface="+mj-lt"/>
                </a:rPr>
                <a:t>x</a:t>
              </a:r>
              <a:r>
                <a:rPr lang="pt-BR" baseline="-25000" dirty="0" err="1">
                  <a:latin typeface="+mj-lt"/>
                </a:rPr>
                <a:t>G</a:t>
              </a:r>
              <a:r>
                <a:rPr lang="pt-BR" dirty="0">
                  <a:latin typeface="+mj-lt"/>
                </a:rPr>
                <a:t> = </a:t>
              </a:r>
              <a:r>
                <a:rPr lang="pt-BR" dirty="0" err="1">
                  <a:latin typeface="+mj-lt"/>
                </a:rPr>
                <a:t>x</a:t>
              </a:r>
              <a:r>
                <a:rPr lang="pt-BR" baseline="-25000" dirty="0" err="1">
                  <a:latin typeface="+mj-lt"/>
                </a:rPr>
                <a:t>A</a:t>
              </a:r>
              <a:r>
                <a:rPr lang="pt-BR" dirty="0">
                  <a:latin typeface="+mj-lt"/>
                </a:rPr>
                <a:t> + </a:t>
              </a:r>
              <a:r>
                <a:rPr lang="pt-BR" dirty="0" err="1">
                  <a:latin typeface="+mj-lt"/>
                </a:rPr>
                <a:t>x</a:t>
              </a:r>
              <a:r>
                <a:rPr lang="pt-BR" baseline="-25000" dirty="0" err="1">
                  <a:latin typeface="+mj-lt"/>
                </a:rPr>
                <a:t>B</a:t>
              </a:r>
              <a:r>
                <a:rPr lang="pt-BR" dirty="0">
                  <a:latin typeface="+mj-lt"/>
                </a:rPr>
                <a:t> + </a:t>
              </a:r>
              <a:r>
                <a:rPr lang="pt-BR" dirty="0" err="1">
                  <a:latin typeface="+mj-lt"/>
                </a:rPr>
                <a:t>x</a:t>
              </a:r>
              <a:r>
                <a:rPr lang="pt-BR" baseline="-25000" dirty="0" err="1">
                  <a:latin typeface="+mj-lt"/>
                </a:rPr>
                <a:t>C</a:t>
              </a:r>
              <a:endParaRPr lang="pt-BR" baseline="-25000" dirty="0">
                <a:latin typeface="+mj-lt"/>
              </a:endParaRP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pt-BR" baseline="-25000" dirty="0">
                  <a:latin typeface="+mj-lt"/>
                </a:rPr>
                <a:t> </a:t>
              </a:r>
              <a:r>
                <a:rPr lang="pt-BR" dirty="0">
                  <a:latin typeface="+mj-lt"/>
                </a:rPr>
                <a:t>                 3</a:t>
              </a: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pt-BR" dirty="0" err="1">
                  <a:latin typeface="+mj-lt"/>
                </a:rPr>
                <a:t>y</a:t>
              </a:r>
              <a:r>
                <a:rPr lang="pt-BR" baseline="-25000" dirty="0" err="1">
                  <a:latin typeface="+mj-lt"/>
                </a:rPr>
                <a:t>G</a:t>
              </a:r>
              <a:r>
                <a:rPr lang="pt-BR" dirty="0">
                  <a:latin typeface="+mj-lt"/>
                </a:rPr>
                <a:t> = </a:t>
              </a:r>
              <a:r>
                <a:rPr lang="pt-BR" dirty="0" err="1">
                  <a:latin typeface="+mj-lt"/>
                </a:rPr>
                <a:t>y</a:t>
              </a:r>
              <a:r>
                <a:rPr lang="pt-BR" baseline="-25000" dirty="0" err="1">
                  <a:latin typeface="+mj-lt"/>
                </a:rPr>
                <a:t>A</a:t>
              </a:r>
              <a:r>
                <a:rPr lang="pt-BR" dirty="0">
                  <a:latin typeface="+mj-lt"/>
                </a:rPr>
                <a:t> + </a:t>
              </a:r>
              <a:r>
                <a:rPr lang="pt-BR" dirty="0" err="1">
                  <a:latin typeface="+mj-lt"/>
                </a:rPr>
                <a:t>y</a:t>
              </a:r>
              <a:r>
                <a:rPr lang="pt-BR" baseline="-25000" dirty="0" err="1">
                  <a:latin typeface="+mj-lt"/>
                </a:rPr>
                <a:t>B</a:t>
              </a:r>
              <a:r>
                <a:rPr lang="pt-BR" dirty="0">
                  <a:latin typeface="+mj-lt"/>
                </a:rPr>
                <a:t> + </a:t>
              </a:r>
              <a:r>
                <a:rPr lang="pt-BR" dirty="0" err="1">
                  <a:latin typeface="+mj-lt"/>
                </a:rPr>
                <a:t>y</a:t>
              </a:r>
              <a:r>
                <a:rPr lang="pt-BR" baseline="-25000" dirty="0" err="1">
                  <a:latin typeface="+mj-lt"/>
                </a:rPr>
                <a:t>C</a:t>
              </a:r>
              <a:endParaRPr lang="pt-BR" baseline="-25000" dirty="0">
                <a:latin typeface="+mj-lt"/>
              </a:endParaRP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pt-BR" dirty="0">
                  <a:latin typeface="+mj-lt"/>
                </a:rPr>
                <a:t>                  3</a:t>
              </a:r>
            </a:p>
          </p:txBody>
        </p:sp>
        <p:sp>
          <p:nvSpPr>
            <p:cNvPr id="18461" name="Line 37"/>
            <p:cNvSpPr>
              <a:spLocks noChangeShapeType="1"/>
            </p:cNvSpPr>
            <p:nvPr/>
          </p:nvSpPr>
          <p:spPr bwMode="auto">
            <a:xfrm>
              <a:off x="5034212" y="4155843"/>
              <a:ext cx="26670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8462" name="Line 38"/>
            <p:cNvSpPr>
              <a:spLocks noChangeShapeType="1"/>
            </p:cNvSpPr>
            <p:nvPr/>
          </p:nvSpPr>
          <p:spPr bwMode="auto">
            <a:xfrm>
              <a:off x="7080149" y="4155843"/>
              <a:ext cx="319093" cy="47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8463" name="Line 39"/>
            <p:cNvSpPr>
              <a:spLocks noChangeShapeType="1"/>
            </p:cNvSpPr>
            <p:nvPr/>
          </p:nvSpPr>
          <p:spPr bwMode="auto">
            <a:xfrm>
              <a:off x="5948630" y="4179260"/>
              <a:ext cx="26670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18464" name="Line 40"/>
            <p:cNvSpPr>
              <a:spLocks noChangeShapeType="1"/>
            </p:cNvSpPr>
            <p:nvPr/>
          </p:nvSpPr>
          <p:spPr bwMode="auto">
            <a:xfrm>
              <a:off x="8107671" y="4179309"/>
              <a:ext cx="26670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88" name="Line 38"/>
            <p:cNvSpPr>
              <a:spLocks noChangeShapeType="1"/>
            </p:cNvSpPr>
            <p:nvPr/>
          </p:nvSpPr>
          <p:spPr bwMode="auto">
            <a:xfrm flipV="1">
              <a:off x="5490627" y="5322936"/>
              <a:ext cx="118271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  <p:sp>
          <p:nvSpPr>
            <p:cNvPr id="89" name="Line 38"/>
            <p:cNvSpPr>
              <a:spLocks noChangeShapeType="1"/>
            </p:cNvSpPr>
            <p:nvPr/>
          </p:nvSpPr>
          <p:spPr bwMode="auto">
            <a:xfrm flipV="1">
              <a:off x="5593023" y="6221295"/>
              <a:ext cx="1184298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pt-BR" sz="2000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33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71550" y="1354138"/>
            <a:ext cx="9432925" cy="1714500"/>
          </a:xfrm>
        </p:spPr>
        <p:txBody>
          <a:bodyPr/>
          <a:lstStyle/>
          <a:p>
            <a:pPr algn="just">
              <a:buClr>
                <a:srgbClr val="002060"/>
              </a:buClr>
            </a:pPr>
            <a:r>
              <a:rPr lang="pt-BR" altLang="pt-BR" sz="2000" b="1" dirty="0"/>
              <a:t>(FEI) Dado um triângulo de vértices (1,1), (3,1) e (-1,3) calcular o seu baricentro.</a:t>
            </a:r>
          </a:p>
        </p:txBody>
      </p:sp>
      <p:sp>
        <p:nvSpPr>
          <p:cNvPr id="6349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971550" y="3068638"/>
            <a:ext cx="8575675" cy="252095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pt-BR" sz="2000" dirty="0">
                <a:latin typeface="+mj-lt"/>
              </a:rPr>
              <a:t>O baricentro G(</a:t>
            </a:r>
            <a:r>
              <a:rPr lang="pt-BR" sz="2000" dirty="0" err="1">
                <a:latin typeface="+mj-lt"/>
              </a:rPr>
              <a:t>x</a:t>
            </a:r>
            <a:r>
              <a:rPr lang="pt-BR" sz="2000" baseline="-25000" dirty="0" err="1">
                <a:latin typeface="+mj-lt"/>
              </a:rPr>
              <a:t>G</a:t>
            </a:r>
            <a:r>
              <a:rPr lang="pt-BR" sz="2000" baseline="-25000" dirty="0">
                <a:latin typeface="+mj-lt"/>
              </a:rPr>
              <a:t> </a:t>
            </a:r>
            <a:r>
              <a:rPr lang="pt-BR" sz="2000" dirty="0">
                <a:latin typeface="+mj-lt"/>
              </a:rPr>
              <a:t>, </a:t>
            </a:r>
            <a:r>
              <a:rPr lang="pt-BR" sz="2000" dirty="0" err="1">
                <a:latin typeface="+mj-lt"/>
              </a:rPr>
              <a:t>y</a:t>
            </a:r>
            <a:r>
              <a:rPr lang="pt-BR" sz="2000" baseline="-25000" dirty="0" err="1">
                <a:latin typeface="+mj-lt"/>
              </a:rPr>
              <a:t>G</a:t>
            </a:r>
            <a:r>
              <a:rPr lang="pt-BR" sz="2000" dirty="0">
                <a:latin typeface="+mj-lt"/>
              </a:rPr>
              <a:t>) é o ponto de  encontro das medianas, logo</a:t>
            </a:r>
            <a:r>
              <a:rPr lang="pt-BR" sz="2000" dirty="0" smtClean="0">
                <a:latin typeface="+mj-lt"/>
              </a:rPr>
              <a:t>:</a:t>
            </a:r>
            <a:endParaRPr lang="pt-BR" sz="2000" dirty="0">
              <a:latin typeface="+mj-lt"/>
            </a:endParaRPr>
          </a:p>
          <a:p>
            <a:pPr marL="0" indent="0">
              <a:buNone/>
              <a:defRPr/>
            </a:pPr>
            <a:r>
              <a:rPr lang="pt-BR" sz="2000" dirty="0" err="1">
                <a:latin typeface="+mj-lt"/>
              </a:rPr>
              <a:t>x</a:t>
            </a:r>
            <a:r>
              <a:rPr lang="pt-BR" sz="2000" baseline="-25000" dirty="0" err="1">
                <a:latin typeface="+mj-lt"/>
              </a:rPr>
              <a:t>G</a:t>
            </a:r>
            <a:r>
              <a:rPr lang="pt-BR" sz="2000" dirty="0">
                <a:latin typeface="+mj-lt"/>
              </a:rPr>
              <a:t> = </a:t>
            </a:r>
            <a:r>
              <a:rPr lang="pt-BR" sz="2000" u="sng" dirty="0" err="1">
                <a:latin typeface="+mj-lt"/>
              </a:rPr>
              <a:t>x</a:t>
            </a:r>
            <a:r>
              <a:rPr lang="pt-BR" sz="2000" baseline="-25000" dirty="0" err="1">
                <a:latin typeface="+mj-lt"/>
              </a:rPr>
              <a:t>A</a:t>
            </a:r>
            <a:r>
              <a:rPr lang="pt-BR" sz="2000" u="sng" dirty="0">
                <a:latin typeface="+mj-lt"/>
              </a:rPr>
              <a:t> + </a:t>
            </a:r>
            <a:r>
              <a:rPr lang="pt-BR" sz="2000" u="sng" dirty="0" err="1">
                <a:latin typeface="+mj-lt"/>
              </a:rPr>
              <a:t>x</a:t>
            </a:r>
            <a:r>
              <a:rPr lang="pt-BR" sz="2000" baseline="-25000" dirty="0" err="1">
                <a:latin typeface="+mj-lt"/>
              </a:rPr>
              <a:t>B</a:t>
            </a:r>
            <a:r>
              <a:rPr lang="pt-BR" sz="2000" u="sng" dirty="0">
                <a:latin typeface="+mj-lt"/>
              </a:rPr>
              <a:t> + </a:t>
            </a:r>
            <a:r>
              <a:rPr lang="pt-BR" sz="2000" u="sng" dirty="0" err="1">
                <a:latin typeface="+mj-lt"/>
              </a:rPr>
              <a:t>x</a:t>
            </a:r>
            <a:r>
              <a:rPr lang="pt-BR" sz="2000" baseline="-25000" dirty="0" err="1">
                <a:latin typeface="+mj-lt"/>
              </a:rPr>
              <a:t>C</a:t>
            </a:r>
            <a:r>
              <a:rPr lang="pt-BR" sz="2000" dirty="0">
                <a:latin typeface="+mj-lt"/>
              </a:rPr>
              <a:t>  = </a:t>
            </a:r>
            <a:r>
              <a:rPr lang="pt-BR" sz="2000" u="sng" dirty="0">
                <a:latin typeface="+mj-lt"/>
              </a:rPr>
              <a:t>1 + 3 + (-1)</a:t>
            </a:r>
            <a:r>
              <a:rPr lang="pt-BR" sz="2000" dirty="0">
                <a:latin typeface="+mj-lt"/>
              </a:rPr>
              <a:t> = 1</a:t>
            </a:r>
          </a:p>
          <a:p>
            <a:pPr>
              <a:buFont typeface="Arial" charset="0"/>
              <a:buNone/>
              <a:defRPr/>
            </a:pPr>
            <a:r>
              <a:rPr lang="pt-BR" sz="2000" dirty="0">
                <a:latin typeface="+mj-lt"/>
              </a:rPr>
              <a:t>                3                       3</a:t>
            </a:r>
          </a:p>
          <a:p>
            <a:pPr>
              <a:buFont typeface="Arial" charset="0"/>
              <a:buNone/>
              <a:defRPr/>
            </a:pPr>
            <a:r>
              <a:rPr lang="pt-BR" sz="2000" dirty="0" err="1">
                <a:latin typeface="+mj-lt"/>
              </a:rPr>
              <a:t>y</a:t>
            </a:r>
            <a:r>
              <a:rPr lang="pt-BR" sz="2000" baseline="-25000" dirty="0" err="1">
                <a:latin typeface="+mj-lt"/>
              </a:rPr>
              <a:t>G</a:t>
            </a:r>
            <a:r>
              <a:rPr lang="pt-BR" sz="2000" dirty="0">
                <a:latin typeface="+mj-lt"/>
              </a:rPr>
              <a:t> = </a:t>
            </a:r>
            <a:r>
              <a:rPr lang="pt-BR" sz="2000" u="sng" dirty="0" err="1">
                <a:latin typeface="+mj-lt"/>
              </a:rPr>
              <a:t>y</a:t>
            </a:r>
            <a:r>
              <a:rPr lang="pt-BR" sz="2000" baseline="-25000" dirty="0" err="1">
                <a:latin typeface="+mj-lt"/>
              </a:rPr>
              <a:t>A</a:t>
            </a:r>
            <a:r>
              <a:rPr lang="pt-BR" sz="2000" u="sng" dirty="0">
                <a:latin typeface="+mj-lt"/>
              </a:rPr>
              <a:t> + </a:t>
            </a:r>
            <a:r>
              <a:rPr lang="pt-BR" sz="2000" u="sng" dirty="0" err="1">
                <a:latin typeface="+mj-lt"/>
              </a:rPr>
              <a:t>y</a:t>
            </a:r>
            <a:r>
              <a:rPr lang="pt-BR" sz="2000" baseline="-25000" dirty="0" err="1">
                <a:latin typeface="+mj-lt"/>
              </a:rPr>
              <a:t>B</a:t>
            </a:r>
            <a:r>
              <a:rPr lang="pt-BR" sz="2000" u="sng" dirty="0">
                <a:latin typeface="+mj-lt"/>
              </a:rPr>
              <a:t> + </a:t>
            </a:r>
            <a:r>
              <a:rPr lang="pt-BR" sz="2000" u="sng" dirty="0" err="1">
                <a:latin typeface="+mj-lt"/>
              </a:rPr>
              <a:t>y</a:t>
            </a:r>
            <a:r>
              <a:rPr lang="pt-BR" sz="2000" baseline="-25000" dirty="0" err="1">
                <a:latin typeface="+mj-lt"/>
              </a:rPr>
              <a:t>C</a:t>
            </a:r>
            <a:r>
              <a:rPr lang="pt-BR" sz="2000" dirty="0">
                <a:latin typeface="+mj-lt"/>
              </a:rPr>
              <a:t> = </a:t>
            </a:r>
            <a:r>
              <a:rPr lang="pt-BR" sz="2000" u="sng" dirty="0">
                <a:latin typeface="+mj-lt"/>
              </a:rPr>
              <a:t>1 + 1 + 3</a:t>
            </a:r>
            <a:r>
              <a:rPr lang="pt-BR" sz="2000" dirty="0">
                <a:latin typeface="+mj-lt"/>
              </a:rPr>
              <a:t>  = 5/3</a:t>
            </a:r>
          </a:p>
          <a:p>
            <a:pPr>
              <a:buFont typeface="Arial" charset="0"/>
              <a:buNone/>
              <a:defRPr/>
            </a:pPr>
            <a:r>
              <a:rPr lang="pt-BR" sz="2000" dirty="0">
                <a:latin typeface="+mj-lt"/>
              </a:rPr>
              <a:t>                3                    </a:t>
            </a:r>
            <a:r>
              <a:rPr lang="pt-BR" sz="2000" dirty="0" smtClean="0">
                <a:latin typeface="+mj-lt"/>
              </a:rPr>
              <a:t>3</a:t>
            </a:r>
            <a:endParaRPr lang="pt-BR" sz="2000" b="1" dirty="0">
              <a:latin typeface="+mj-lt"/>
            </a:endParaRPr>
          </a:p>
          <a:p>
            <a:pPr>
              <a:buFont typeface="Arial" charset="0"/>
              <a:buNone/>
              <a:defRPr/>
            </a:pPr>
            <a:r>
              <a:rPr lang="pt-BR" sz="2000" dirty="0">
                <a:solidFill>
                  <a:srgbClr val="FF0000"/>
                </a:solidFill>
                <a:latin typeface="+mj-lt"/>
              </a:rPr>
              <a:t>G(1;5/3)</a:t>
            </a:r>
          </a:p>
        </p:txBody>
      </p:sp>
      <p:sp>
        <p:nvSpPr>
          <p:cNvPr id="8" name="Rectangle 107"/>
          <p:cNvSpPr txBox="1">
            <a:spLocks noRot="1" noChangeArrowheads="1"/>
          </p:cNvSpPr>
          <p:nvPr/>
        </p:nvSpPr>
        <p:spPr bwMode="auto">
          <a:xfrm>
            <a:off x="568325" y="750888"/>
            <a:ext cx="10937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8B275F"/>
                </a:solidFill>
                <a:latin typeface="+mn-lt"/>
              </a:rPr>
              <a:t>EXEMPLO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  <p:bldP spid="63491" grpId="0" build="p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  <a:defRPr/>
            </a:pPr>
            <a:r>
              <a:rPr lang="pt-BR" sz="2000" b="1" dirty="0"/>
              <a:t>1) (Fuvest–SP) A distância entre os pontos M(4,-5) e N(-1,7) do plano cartesiano x0y vale:</a:t>
            </a:r>
            <a:endParaRPr lang="pt-BR" sz="2000" dirty="0"/>
          </a:p>
          <a:p>
            <a:pPr algn="just" eaLnBrk="1" hangingPunct="1">
              <a:defRPr/>
            </a:pPr>
            <a:endParaRPr lang="pt-BR" sz="2000" dirty="0"/>
          </a:p>
          <a:p>
            <a:pPr marL="0" indent="0" algn="just">
              <a:buNone/>
              <a:defRPr/>
            </a:pPr>
            <a:r>
              <a:rPr lang="pt-BR" sz="2000" dirty="0"/>
              <a:t>a) 14     </a:t>
            </a:r>
          </a:p>
          <a:p>
            <a:pPr marL="0" indent="0" algn="just">
              <a:buNone/>
              <a:defRPr/>
            </a:pPr>
            <a:r>
              <a:rPr lang="pt-BR" sz="2000" dirty="0"/>
              <a:t>b) 13     </a:t>
            </a:r>
          </a:p>
          <a:p>
            <a:pPr marL="0" indent="0" algn="just">
              <a:buNone/>
              <a:defRPr/>
            </a:pPr>
            <a:r>
              <a:rPr lang="pt-BR" sz="2000" dirty="0"/>
              <a:t>c) 12     </a:t>
            </a:r>
          </a:p>
          <a:p>
            <a:pPr marL="0" indent="0" algn="just">
              <a:buNone/>
              <a:defRPr/>
            </a:pPr>
            <a:r>
              <a:rPr lang="pt-BR" sz="2000" dirty="0"/>
              <a:t>d) 9      </a:t>
            </a:r>
          </a:p>
          <a:p>
            <a:pPr marL="0" indent="0" algn="just">
              <a:buNone/>
              <a:defRPr/>
            </a:pPr>
            <a:r>
              <a:rPr lang="pt-BR" sz="2000" dirty="0"/>
              <a:t>e) 8</a:t>
            </a:r>
          </a:p>
          <a:p>
            <a:pPr marL="0" indent="0" algn="just">
              <a:buNone/>
              <a:defRPr/>
            </a:pPr>
            <a:r>
              <a:rPr lang="pt-BR" sz="2000" dirty="0"/>
              <a:t> </a:t>
            </a:r>
          </a:p>
        </p:txBody>
      </p:sp>
      <p:sp>
        <p:nvSpPr>
          <p:cNvPr id="5" name="Rectangle 107"/>
          <p:cNvSpPr txBox="1">
            <a:spLocks noRot="1" noChangeArrowheads="1"/>
          </p:cNvSpPr>
          <p:nvPr/>
        </p:nvSpPr>
        <p:spPr bwMode="auto">
          <a:xfrm>
            <a:off x="568325" y="750888"/>
            <a:ext cx="10937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 dirty="0" smtClean="0">
                <a:solidFill>
                  <a:srgbClr val="8B275F"/>
                </a:solidFill>
                <a:latin typeface="+mn-lt"/>
              </a:rPr>
              <a:t>AGORA É COM VOCÊ!</a:t>
            </a:r>
            <a:endParaRPr lang="pt-BR" altLang="pt-BR" sz="3600" b="1" dirty="0">
              <a:solidFill>
                <a:srgbClr val="8B275F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altLang="pt-BR" sz="2000" b="1" dirty="0"/>
              <a:t>2) (PUC-SP) A(3,5), B(1,-1) e C(x,-16) pertencem a uma mesma reta, se x for igual a:</a:t>
            </a:r>
          </a:p>
          <a:p>
            <a:pPr marL="0" indent="0" algn="just">
              <a:buNone/>
            </a:pPr>
            <a:endParaRPr lang="pt-BR" altLang="pt-BR" sz="2000" b="1" dirty="0"/>
          </a:p>
          <a:p>
            <a:pPr marL="0" indent="0">
              <a:buNone/>
            </a:pPr>
            <a:r>
              <a:rPr lang="pt-BR" altLang="pt-BR" sz="2000" dirty="0"/>
              <a:t>a) -5</a:t>
            </a:r>
          </a:p>
          <a:p>
            <a:pPr marL="0" indent="0">
              <a:buNone/>
            </a:pPr>
            <a:r>
              <a:rPr lang="pt-BR" altLang="pt-BR" sz="2000" dirty="0"/>
              <a:t>b) -1</a:t>
            </a:r>
          </a:p>
          <a:p>
            <a:pPr marL="0" indent="0">
              <a:buNone/>
            </a:pPr>
            <a:r>
              <a:rPr lang="pt-BR" altLang="pt-BR" sz="2000" dirty="0"/>
              <a:t>c) -3</a:t>
            </a:r>
          </a:p>
          <a:p>
            <a:pPr marL="0" indent="0">
              <a:buNone/>
            </a:pPr>
            <a:r>
              <a:rPr lang="pt-BR" altLang="pt-BR" sz="2000" dirty="0"/>
              <a:t>d) -4</a:t>
            </a:r>
          </a:p>
          <a:p>
            <a:pPr marL="0" indent="0">
              <a:buNone/>
            </a:pPr>
            <a:r>
              <a:rPr lang="pt-BR" altLang="pt-BR" sz="2000" dirty="0"/>
              <a:t>e) -2</a:t>
            </a:r>
          </a:p>
          <a:p>
            <a:pPr marL="0" indent="0">
              <a:buNone/>
            </a:pPr>
            <a:endParaRPr lang="pt-BR" altLang="pt-BR" sz="2000" dirty="0"/>
          </a:p>
          <a:p>
            <a:pPr marL="0" indent="0">
              <a:buNone/>
            </a:pPr>
            <a:endParaRPr lang="pt-BR" altLang="pt-BR" sz="2000" dirty="0"/>
          </a:p>
        </p:txBody>
      </p:sp>
      <p:sp>
        <p:nvSpPr>
          <p:cNvPr id="4" name="Rectangle 107"/>
          <p:cNvSpPr txBox="1">
            <a:spLocks noRot="1" noChangeArrowheads="1"/>
          </p:cNvSpPr>
          <p:nvPr/>
        </p:nvSpPr>
        <p:spPr bwMode="auto">
          <a:xfrm>
            <a:off x="568325" y="750888"/>
            <a:ext cx="10937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 dirty="0" smtClean="0">
                <a:solidFill>
                  <a:srgbClr val="8B275F"/>
                </a:solidFill>
                <a:latin typeface="+mn-lt"/>
              </a:rPr>
              <a:t>AGORA É COM VOCÊ!</a:t>
            </a:r>
            <a:endParaRPr lang="pt-BR" altLang="pt-BR" sz="3600" b="1" dirty="0">
              <a:solidFill>
                <a:srgbClr val="8B275F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  <a:defRPr/>
            </a:pPr>
            <a:r>
              <a:rPr lang="pt-BR" sz="2000" b="1" dirty="0"/>
              <a:t>3) (PUC-RJ) O valor de </a:t>
            </a:r>
            <a:r>
              <a:rPr lang="pt-BR" sz="2000" b="1" i="1" dirty="0"/>
              <a:t>x </a:t>
            </a:r>
            <a:r>
              <a:rPr lang="pt-BR" sz="2000" b="1" dirty="0"/>
              <a:t>para que os pontos (1, 3), (–2, 4) e (x, 0) do plano sejam colineares é:</a:t>
            </a:r>
            <a:endParaRPr lang="pt-BR" sz="2000" dirty="0"/>
          </a:p>
          <a:p>
            <a:pPr marL="0" indent="0" algn="just">
              <a:buNone/>
              <a:defRPr/>
            </a:pPr>
            <a:endParaRPr lang="pt-BR" sz="2000" dirty="0"/>
          </a:p>
          <a:p>
            <a:pPr marL="0" indent="0" algn="just">
              <a:buNone/>
              <a:defRPr/>
            </a:pPr>
            <a:r>
              <a:rPr lang="pt-BR" sz="2000" dirty="0"/>
              <a:t>a) 8 	</a:t>
            </a:r>
          </a:p>
          <a:p>
            <a:pPr marL="0" indent="0" algn="just">
              <a:buNone/>
              <a:defRPr/>
            </a:pPr>
            <a:r>
              <a:rPr lang="pt-BR" sz="2000" dirty="0"/>
              <a:t>b) 9 	</a:t>
            </a:r>
          </a:p>
          <a:p>
            <a:pPr marL="0" indent="0" algn="just">
              <a:buNone/>
              <a:defRPr/>
            </a:pPr>
            <a:r>
              <a:rPr lang="pt-BR" sz="2000" dirty="0"/>
              <a:t>c) 11 	</a:t>
            </a:r>
          </a:p>
          <a:p>
            <a:pPr marL="0" indent="0" algn="just">
              <a:buNone/>
              <a:defRPr/>
            </a:pPr>
            <a:r>
              <a:rPr lang="pt-BR" sz="2000" dirty="0"/>
              <a:t>d) 10 	</a:t>
            </a:r>
          </a:p>
          <a:p>
            <a:pPr marL="0" indent="0" algn="just">
              <a:buNone/>
              <a:defRPr/>
            </a:pPr>
            <a:r>
              <a:rPr lang="pt-BR" sz="2000" dirty="0"/>
              <a:t>e) 5</a:t>
            </a:r>
          </a:p>
          <a:p>
            <a:pPr algn="just" eaLnBrk="1" hangingPunct="1">
              <a:defRPr/>
            </a:pPr>
            <a:endParaRPr lang="pt-BR" sz="2000" dirty="0"/>
          </a:p>
        </p:txBody>
      </p:sp>
      <p:sp>
        <p:nvSpPr>
          <p:cNvPr id="5" name="Rectangle 107"/>
          <p:cNvSpPr txBox="1">
            <a:spLocks noRot="1" noChangeArrowheads="1"/>
          </p:cNvSpPr>
          <p:nvPr/>
        </p:nvSpPr>
        <p:spPr bwMode="auto">
          <a:xfrm>
            <a:off x="568325" y="750888"/>
            <a:ext cx="10937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 dirty="0" smtClean="0">
                <a:solidFill>
                  <a:srgbClr val="8B275F"/>
                </a:solidFill>
                <a:latin typeface="+mn-lt"/>
              </a:rPr>
              <a:t>AGORA É COM VOCÊ!</a:t>
            </a:r>
            <a:endParaRPr lang="pt-BR" altLang="pt-BR" sz="3600" b="1" dirty="0">
              <a:solidFill>
                <a:srgbClr val="8B275F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  <a:defRPr/>
            </a:pPr>
            <a:r>
              <a:rPr lang="pt-BR" sz="2000" b="1" dirty="0"/>
              <a:t>4) (</a:t>
            </a:r>
            <a:r>
              <a:rPr lang="pt-BR" sz="2000" b="1" dirty="0" err="1"/>
              <a:t>Vunesp</a:t>
            </a:r>
            <a:r>
              <a:rPr lang="pt-BR" sz="2000" b="1" dirty="0"/>
              <a:t>) Os pares ordenados A (0, 0); B (4, 0); C (4, 4) e D (0, 4) são os vértices de um quadrado. O ponto M divide a diagonal BD em dois segmentos congruentes. Então, M é:</a:t>
            </a:r>
            <a:endParaRPr lang="pt-BR" sz="2000" dirty="0"/>
          </a:p>
          <a:p>
            <a:pPr marL="0" indent="0" algn="just">
              <a:buNone/>
              <a:defRPr/>
            </a:pPr>
            <a:r>
              <a:rPr lang="pt-BR" sz="2000" b="1" dirty="0"/>
              <a:t> </a:t>
            </a:r>
            <a:endParaRPr lang="pt-BR" sz="2000" dirty="0"/>
          </a:p>
          <a:p>
            <a:pPr marL="0" indent="0" algn="just">
              <a:buNone/>
              <a:defRPr/>
            </a:pPr>
            <a:r>
              <a:rPr lang="pt-BR" sz="2000" dirty="0"/>
              <a:t>a) (2, 2)     </a:t>
            </a:r>
          </a:p>
          <a:p>
            <a:pPr marL="0" indent="0" algn="just">
              <a:buNone/>
              <a:defRPr/>
            </a:pPr>
            <a:r>
              <a:rPr lang="pt-BR" sz="2000" dirty="0"/>
              <a:t>b) (0, 4)     </a:t>
            </a:r>
          </a:p>
          <a:p>
            <a:pPr marL="0" indent="0" algn="just">
              <a:buNone/>
              <a:defRPr/>
            </a:pPr>
            <a:r>
              <a:rPr lang="pt-BR" sz="2000" dirty="0"/>
              <a:t>c) (5, 6)     </a:t>
            </a:r>
          </a:p>
          <a:p>
            <a:pPr marL="0" indent="0" algn="just">
              <a:buNone/>
              <a:defRPr/>
            </a:pPr>
            <a:r>
              <a:rPr lang="pt-BR" sz="2000" dirty="0"/>
              <a:t>d) (2, 4)	 </a:t>
            </a:r>
          </a:p>
          <a:p>
            <a:pPr marL="0" indent="0" algn="just">
              <a:buNone/>
              <a:defRPr/>
            </a:pPr>
            <a:r>
              <a:rPr lang="pt-BR" sz="2000" dirty="0"/>
              <a:t>e) (4, 0)</a:t>
            </a:r>
          </a:p>
          <a:p>
            <a:pPr marL="0" indent="0" algn="just">
              <a:buNone/>
              <a:defRPr/>
            </a:pPr>
            <a:r>
              <a:rPr lang="pt-BR" sz="2000" dirty="0"/>
              <a:t> </a:t>
            </a:r>
          </a:p>
          <a:p>
            <a:pPr algn="just" eaLnBrk="1" hangingPunct="1">
              <a:defRPr/>
            </a:pPr>
            <a:endParaRPr lang="pt-BR" sz="2000" dirty="0"/>
          </a:p>
        </p:txBody>
      </p:sp>
      <p:sp>
        <p:nvSpPr>
          <p:cNvPr id="5" name="Rectangle 107"/>
          <p:cNvSpPr txBox="1">
            <a:spLocks noRot="1" noChangeArrowheads="1"/>
          </p:cNvSpPr>
          <p:nvPr/>
        </p:nvSpPr>
        <p:spPr bwMode="auto">
          <a:xfrm>
            <a:off x="568325" y="750888"/>
            <a:ext cx="10937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 dirty="0" smtClean="0">
                <a:solidFill>
                  <a:srgbClr val="8B275F"/>
                </a:solidFill>
                <a:latin typeface="+mn-lt"/>
              </a:rPr>
              <a:t>AGORA É COM VOCÊ!</a:t>
            </a:r>
            <a:endParaRPr lang="pt-BR" altLang="pt-BR" sz="3600" b="1" dirty="0">
              <a:solidFill>
                <a:srgbClr val="8B275F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1692276"/>
            <a:ext cx="109728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pt-BR" altLang="pt-BR" sz="2000" b="1" dirty="0"/>
              <a:t>5) (UNIRIO) Uma universidade organizou uma expedição ao sítio arqueológico de Itaboraí, um dos mais importantes do Rio de Janeiro. Para facilitar a localização dos locais de escavação, foi adotado um sistema cartesiano de coordenadas. O objetivo da expedição é realizar escavações nos pontos A (0, 0),B (6, 18) e C (18, 6). Se o chefe da expedição pretende acampar em um ponto </a:t>
            </a:r>
            <a:r>
              <a:rPr lang="pt-BR" altLang="pt-BR" sz="2000" b="1" dirty="0" err="1"/>
              <a:t>equidistante</a:t>
            </a:r>
            <a:r>
              <a:rPr lang="pt-BR" altLang="pt-BR" sz="2000" b="1" dirty="0"/>
              <a:t> dos locais de escavação determine as coordenadas do local do acampamento.</a:t>
            </a:r>
          </a:p>
        </p:txBody>
      </p:sp>
      <p:sp>
        <p:nvSpPr>
          <p:cNvPr id="2" name="Retângulo 1"/>
          <p:cNvSpPr/>
          <p:nvPr/>
        </p:nvSpPr>
        <p:spPr>
          <a:xfrm>
            <a:off x="628650" y="4073466"/>
            <a:ext cx="18197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 b="1" dirty="0">
                <a:solidFill>
                  <a:srgbClr val="FF0000"/>
                </a:solidFill>
                <a:latin typeface="+mj-lt"/>
              </a:rPr>
              <a:t>P(15/2 ; 15/2)</a:t>
            </a:r>
          </a:p>
        </p:txBody>
      </p:sp>
      <p:sp>
        <p:nvSpPr>
          <p:cNvPr id="5" name="Rectangle 107"/>
          <p:cNvSpPr txBox="1">
            <a:spLocks noRot="1" noChangeArrowheads="1"/>
          </p:cNvSpPr>
          <p:nvPr/>
        </p:nvSpPr>
        <p:spPr bwMode="auto">
          <a:xfrm>
            <a:off x="568325" y="750888"/>
            <a:ext cx="10937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600" b="1" dirty="0" smtClean="0">
                <a:solidFill>
                  <a:srgbClr val="8B275F"/>
                </a:solidFill>
                <a:latin typeface="+mn-lt"/>
              </a:rPr>
              <a:t>AGORA É COM VOCÊ!</a:t>
            </a:r>
            <a:endParaRPr lang="pt-BR" altLang="pt-BR" sz="3600" b="1" dirty="0">
              <a:solidFill>
                <a:srgbClr val="8B275F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155D0B1-6306-4BD8-BD9C-95BA4DB6DB3E}"/>
              </a:ext>
            </a:extLst>
          </p:cNvPr>
          <p:cNvSpPr txBox="1"/>
          <p:nvPr/>
        </p:nvSpPr>
        <p:spPr>
          <a:xfrm>
            <a:off x="628650" y="1030502"/>
            <a:ext cx="10039351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200" b="1" dirty="0">
                <a:solidFill>
                  <a:srgbClr val="000000"/>
                </a:solidFill>
                <a:latin typeface="+mj-lt"/>
              </a:rPr>
              <a:t>REFERÊNCIA BIBLIOGRÁFICA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RIBEIRO, Paulo Vinícius [et. al.]. Matemática: coleção estudos. São Paulo: Editora Bernoulli, 2014.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DANTE, Luiz Roberto. Matemática: contexto e aplicações. Volume 1 - Matemática do Ensino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Médio. São Paulo: Ática, 2012.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DANTE, Luiz Roberto. Matemática: contexto e aplicações. Volume 2 - Matemática do Ensino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Médio. São Paulo: Ática, 2012.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DANTE, Luiz Roberto. Matemática: contexto e aplicações. Volume 3 - Matemática do Ensino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Médio. São Paulo: Ática, 2012.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DANTE, Luiz Roberto. Matemática: contexto e aplicações. Volume ÚNICO - Matemática do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rgbClr val="231F20"/>
                </a:solidFill>
                <a:latin typeface="+mj-lt"/>
              </a:rPr>
              <a:t>Ensino Médio. São Paulo: Ática, 2009.</a:t>
            </a:r>
            <a:endParaRPr lang="pt-BR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86909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7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7" id="{9B879C1C-9DA4-4CBA-9B42-E18C91E2EA77}" vid="{F7B40A7D-A170-4308-872A-DB41C9F13F45}"/>
    </a:ext>
  </a:ext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1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" id="{9E4BE847-786C-4D4E-965C-C8B9650B6F67}" vid="{082ED6EB-E51A-419D-B31B-409B742967E5}"/>
    </a:ext>
  </a:extLst>
</a:theme>
</file>

<file path=ppt/theme/theme4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Tema7</Template>
  <TotalTime>2381</TotalTime>
  <Words>1515</Words>
  <Application>Microsoft Office PowerPoint</Application>
  <PresentationFormat>Widescreen</PresentationFormat>
  <Paragraphs>239</Paragraphs>
  <Slides>21</Slides>
  <Notes>4</Notes>
  <HiddenSlides>0</HiddenSlides>
  <MMClips>0</MMClips>
  <ScaleCrop>false</ScaleCrop>
  <HeadingPairs>
    <vt:vector size="8" baseType="variant">
      <vt:variant>
        <vt:lpstr>Fontes usadas</vt:lpstr>
      </vt:variant>
      <vt:variant>
        <vt:i4>15</vt:i4>
      </vt:variant>
      <vt:variant>
        <vt:lpstr>Tema</vt:lpstr>
      </vt:variant>
      <vt:variant>
        <vt:i4>4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41" baseType="lpstr">
      <vt:lpstr>ＭＳ ゴシック</vt:lpstr>
      <vt:lpstr>Arial</vt:lpstr>
      <vt:lpstr>Arial Unicode MS</vt:lpstr>
      <vt:lpstr>Calibri</vt:lpstr>
      <vt:lpstr>Calibri Light</vt:lpstr>
      <vt:lpstr>Cambria Math</vt:lpstr>
      <vt:lpstr>GillSans</vt:lpstr>
      <vt:lpstr>Helvetica</vt:lpstr>
      <vt:lpstr>Helvetica Light</vt:lpstr>
      <vt:lpstr>LucidaGrande</vt:lpstr>
      <vt:lpstr>Nunito</vt:lpstr>
      <vt:lpstr>Nunito ExtraBold</vt:lpstr>
      <vt:lpstr>Symbol</vt:lpstr>
      <vt:lpstr>Times New Roman</vt:lpstr>
      <vt:lpstr>Wingdings</vt:lpstr>
      <vt:lpstr>Tema7</vt:lpstr>
      <vt:lpstr>Personalizar design</vt:lpstr>
      <vt:lpstr>TEMA</vt:lpstr>
      <vt:lpstr>1_Personalizar design</vt:lpstr>
      <vt:lpstr>Equação</vt:lpstr>
      <vt:lpstr>Apresentação do PowerPoint</vt:lpstr>
      <vt:lpstr>Apresentação do PowerPoint</vt:lpstr>
      <vt:lpstr>Apresentação do PowerPoint</vt:lpstr>
      <vt:lpstr>PLANO CARTESIANO</vt:lpstr>
      <vt:lpstr>COORDENADAS NO PLANO</vt:lpstr>
      <vt:lpstr>SINAIS NO PLANO</vt:lpstr>
      <vt:lpstr>BISSETRIZES DOS QUADRANTES</vt:lpstr>
      <vt:lpstr>Apresentação do PowerPoint</vt:lpstr>
      <vt:lpstr>(UFC) Se o triângulo de vértices nos pontos A(0,0); B(3,1) e C(2,k) é retângulo em B, então k é igual a:</vt:lpstr>
      <vt:lpstr>Observe que o ponto M divide o segmento AB em dois segmentos congruentes: AM e MB. As projeções de A, M e B nos eixos Ox e Oy formam segmentos que mantêm as mesmas relações.</vt:lpstr>
      <vt:lpstr>(FMU-SP) As coordenadas do ponto médio do segmento de extremidades  A(5,-2) e B(-1, -4) são:</vt:lpstr>
      <vt:lpstr>(U.Juiz Fora -MG) Se (2,1); (3,3) e (6,2) são os pontos médios dos lados de um triângulo, quais são os seus vértices?</vt:lpstr>
      <vt:lpstr>Apresentação do PowerPoint</vt:lpstr>
      <vt:lpstr>MEDIANA</vt:lpstr>
      <vt:lpstr>(FEI) Dado um triângulo de vértices (1,1), (3,1) e (-1,3) calcular o seu baricentro.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Thais Pedroso</dc:creator>
  <cp:lastModifiedBy>Aerlane</cp:lastModifiedBy>
  <cp:revision>342</cp:revision>
  <dcterms:created xsi:type="dcterms:W3CDTF">2017-03-22T20:15:03Z</dcterms:created>
  <dcterms:modified xsi:type="dcterms:W3CDTF">2022-04-03T21:06:45Z</dcterms:modified>
</cp:coreProperties>
</file>