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8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435" r:id="rId10"/>
    <p:sldId id="266" r:id="rId11"/>
    <p:sldId id="433" r:id="rId12"/>
    <p:sldId id="434" r:id="rId13"/>
    <p:sldId id="432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>
      <p:cViewPr varScale="1">
        <p:scale>
          <a:sx n="69" d="100"/>
          <a:sy n="69" d="100"/>
        </p:scale>
        <p:origin x="61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6EB9F64D-4FE7-454D-B29B-9FCADC51BEBB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BFEE4D5C-8145-44B2-942E-3F95890EDD4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310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>
            <a:extLst>
              <a:ext uri="{FF2B5EF4-FFF2-40B4-BE49-F238E27FC236}">
                <a16:creationId xmlns:a16="http://schemas.microsoft.com/office/drawing/2014/main" id="{D0C445F9-6B2F-4CF2-B565-D26E66DFE4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ço Reservado para Anotações 2">
            <a:extLst>
              <a:ext uri="{FF2B5EF4-FFF2-40B4-BE49-F238E27FC236}">
                <a16:creationId xmlns:a16="http://schemas.microsoft.com/office/drawing/2014/main" id="{A9A9054F-B72B-44E6-AB83-B2C0792CCA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1988" name="Espaço Reservado para Número de Slide 3">
            <a:extLst>
              <a:ext uri="{FF2B5EF4-FFF2-40B4-BE49-F238E27FC236}">
                <a16:creationId xmlns:a16="http://schemas.microsoft.com/office/drawing/2014/main" id="{5DC076C2-D83B-49A3-9290-78DF2BB75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C1D806-4ED4-4512-A8A6-440812C65EB3}" type="slidenum">
              <a:rPr lang="en-US" altLang="pt-BR">
                <a:latin typeface="Arial" panose="020B0604020202020204" pitchFamily="34" charset="0"/>
                <a:ea typeface="Geneva" charset="-128"/>
              </a:rPr>
              <a:pPr eaLnBrk="1" hangingPunct="1"/>
              <a:t>10</a:t>
            </a:fld>
            <a:endParaRPr lang="en-US" altLang="pt-BR"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840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  <a:latin typeface="Nunito" pitchFamily="2" charset="0"/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478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45" name="Google Shape;45;p28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46" name="Google Shape;46;p28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3062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9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latin typeface="Nunito" pitchFamily="2" charset="0"/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0" name="Google Shape;50;p2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1" name="Google Shape;51;p2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>
                <a:latin typeface="Nunito" pitchFamily="2" charset="0"/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2" name="Google Shape;52;p2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3" name="Google Shape;53;p29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54" name="Google Shape;54;p29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55" name="Google Shape;55;p29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183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514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63" name="Google Shape;63;p31"/>
          <p:cNvSpPr txBox="1">
            <a:spLocks noGrp="1"/>
          </p:cNvSpPr>
          <p:nvPr>
            <p:ph type="body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>
                <a:latin typeface="Nunito" pitchFamily="2" charset="0"/>
              </a:defRPr>
            </a:lvl1pPr>
            <a:lvl2pPr marL="1219170" lvl="1" indent="-48258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>
                <a:latin typeface="Nunito" pitchFamily="2" charset="0"/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7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70" name="Google Shape;70;p32"/>
          <p:cNvSpPr>
            <a:spLocks noGrp="1"/>
          </p:cNvSpPr>
          <p:nvPr>
            <p:ph type="pic" idx="2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t-BR" dirty="0"/>
              <a:t>Clique no ícone para adicionar uma imagem</a:t>
            </a:r>
            <a:endParaRPr dirty="0"/>
          </a:p>
        </p:txBody>
      </p:sp>
      <p:sp>
        <p:nvSpPr>
          <p:cNvPr id="71" name="Google Shape;71;p32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>
                <a:latin typeface="Nunito" pitchFamily="2" charset="0"/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72" name="Google Shape;72;p32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73" name="Google Shape;73;p32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74" name="Google Shape;74;p32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107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77" name="Google Shape;77;p33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78" name="Google Shape;78;p33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79" name="Google Shape;79;p33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80" name="Google Shape;80;p33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Título e texto verticai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4"/>
          <p:cNvSpPr txBox="1">
            <a:spLocks noGrp="1"/>
          </p:cNvSpPr>
          <p:nvPr>
            <p:ph type="title"/>
          </p:nvPr>
        </p:nvSpPr>
        <p:spPr>
          <a:xfrm rot="5400000">
            <a:off x="7133433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Nuni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83" name="Google Shape;83;p34"/>
          <p:cNvSpPr txBox="1">
            <a:spLocks noGrp="1"/>
          </p:cNvSpPr>
          <p:nvPr>
            <p:ph type="body" idx="1"/>
          </p:nvPr>
        </p:nvSpPr>
        <p:spPr>
          <a:xfrm rot="5400000">
            <a:off x="1799433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Nunito" pitchFamily="2" charset="0"/>
              </a:defRPr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84" name="Google Shape;84;p34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85" name="Google Shape;85;p34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pt-BR" dirty="0"/>
          </a:p>
        </p:txBody>
      </p:sp>
      <p:sp>
        <p:nvSpPr>
          <p:cNvPr id="86" name="Google Shape;86;p34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301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Título e conteúd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99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0A9EBA-9644-4CF3-A64A-7804AE0F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32CA5-ED31-4574-862C-28EBFA111C8B}" type="datetimeFigureOut">
              <a:rPr lang="pt-BR"/>
              <a:pPr>
                <a:defRPr/>
              </a:pPr>
              <a:t>12/04/2022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5F24C2-1E29-4B8B-8D94-7FC48BC42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DDEE99-B0E3-4015-A189-6302A54EF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91F63-7DFD-4224-97AF-D25A828053B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134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835AC1B-A634-4F8D-87D5-70CD778CEF49}" type="datetimeFigureOut">
              <a:rPr lang="pt-BR" smtClean="0"/>
              <a:pPr/>
              <a:t>12/04/2022</a:t>
            </a:fld>
            <a:endParaRPr lang="pt-BR" dirty="0"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pt-BR" dirty="0"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Nunito" pitchFamily="2" charset="0"/>
                <a:ea typeface="Nunito" pitchFamily="2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9103178-7333-433F-8377-E3940EAF950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4524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5223" y="2994439"/>
            <a:ext cx="5838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Nunito" panose="00000500000000000000" pitchFamily="2" charset="0"/>
              </a:rPr>
              <a:t>ÁREAS: MEDIDAS DE SUPERFICIES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79376" y="6177017"/>
            <a:ext cx="1230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Nunito" panose="00000500000000000000" pitchFamily="2" charset="0"/>
              </a:rPr>
              <a:t>AULA 11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3920ABF-2CE0-421F-9E60-0FC0F6068F17}"/>
              </a:ext>
            </a:extLst>
          </p:cNvPr>
          <p:cNvSpPr txBox="1"/>
          <p:nvPr/>
        </p:nvSpPr>
        <p:spPr>
          <a:xfrm>
            <a:off x="255222" y="4149080"/>
            <a:ext cx="5838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Nunito" panose="00000500000000000000" pitchFamily="2" charset="0"/>
              </a:rPr>
              <a:t>QUADRADO, TRIÂNGULO, RETÂNGULO, TRAPÉZIO, PARALELOGRAMO, LOSANGO E HEXAGONO REGULAR</a:t>
            </a:r>
          </a:p>
        </p:txBody>
      </p:sp>
    </p:spTree>
    <p:extLst>
      <p:ext uri="{BB962C8B-B14F-4D97-AF65-F5344CB8AC3E}">
        <p14:creationId xmlns:p14="http://schemas.microsoft.com/office/powerpoint/2010/main" val="75992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>
            <a:extLst>
              <a:ext uri="{FF2B5EF4-FFF2-40B4-BE49-F238E27FC236}">
                <a16:creationId xmlns:a16="http://schemas.microsoft.com/office/drawing/2014/main" id="{FB241985-3E9C-453A-AA55-98A55957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b="1"/>
              <a:t>Um pouco da história...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0DCF7E-2649-4583-A2B5-FAD92AFD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0" y="1600201"/>
            <a:ext cx="8401050" cy="2620887"/>
          </a:xfrm>
        </p:spPr>
        <p:txBody>
          <a:bodyPr rtlCol="0">
            <a:normAutofit/>
          </a:bodyPr>
          <a:lstStyle/>
          <a:p>
            <a:pPr marL="0" indent="0" algn="just">
              <a:buNone/>
              <a:defRPr/>
            </a:pPr>
            <a:r>
              <a:rPr lang="pt-BR" dirty="0">
                <a:latin typeface="Nunito" pitchFamily="2" charset="0"/>
              </a:rPr>
              <a:t>Nem sempre a unidade de medida escolhida pelo homem, forneceu um único resultado numérico.O palmo, o pé, o passo, dentre outros, variavam de pessoa para pessoa.</a:t>
            </a:r>
          </a:p>
          <a:p>
            <a:pPr marL="361950" algn="just">
              <a:buNone/>
              <a:defRPr/>
            </a:pPr>
            <a:endParaRPr lang="pt-BR" dirty="0">
              <a:latin typeface="Nunito" pitchFamily="2" charset="0"/>
            </a:endParaRPr>
          </a:p>
          <a:p>
            <a:pPr marL="0" indent="0" algn="just">
              <a:buNone/>
              <a:defRPr/>
            </a:pPr>
            <a:r>
              <a:rPr lang="pt-BR" dirty="0">
                <a:latin typeface="Nunito" pitchFamily="2" charset="0"/>
              </a:rPr>
              <a:t>Ao longo da evolução, as unidades para medir comprimentos e superfícies variavam em diversas partes do mundo e isso gerou alguns problemas, principalmente comerciais.</a:t>
            </a:r>
          </a:p>
          <a:p>
            <a:pPr>
              <a:buNone/>
              <a:defRPr/>
            </a:pPr>
            <a:endParaRPr lang="pt-BR" dirty="0">
              <a:latin typeface="Nunito" pitchFamily="2" charset="0"/>
            </a:endParaRPr>
          </a:p>
          <a:p>
            <a:pPr>
              <a:buNone/>
              <a:defRPr/>
            </a:pPr>
            <a:endParaRPr lang="pt-BR" dirty="0">
              <a:latin typeface="Nunito" pitchFamily="2" charset="0"/>
            </a:endParaRPr>
          </a:p>
        </p:txBody>
      </p:sp>
      <p:pic>
        <p:nvPicPr>
          <p:cNvPr id="1026" name="Picture 2" descr="Art History GIF - Find &amp; Share on GIPHY | Funny art history, Art parody,  Classical art memes">
            <a:extLst>
              <a:ext uri="{FF2B5EF4-FFF2-40B4-BE49-F238E27FC236}">
                <a16:creationId xmlns:a16="http://schemas.microsoft.com/office/drawing/2014/main" id="{D71E7CFB-CA72-4C44-9893-447C226ED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659" y="3838230"/>
            <a:ext cx="2647181" cy="264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Conteúdo 8">
            <a:extLst>
              <a:ext uri="{FF2B5EF4-FFF2-40B4-BE49-F238E27FC236}">
                <a16:creationId xmlns:a16="http://schemas.microsoft.com/office/drawing/2014/main" id="{B4FD1D24-8EE4-4828-9E2F-04C50F2DC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340768"/>
            <a:ext cx="8401050" cy="2481139"/>
          </a:xfrm>
        </p:spPr>
        <p:txBody>
          <a:bodyPr anchor="ctr"/>
          <a:lstStyle/>
          <a:p>
            <a:pPr marL="82550" indent="12700" algn="just" eaLnBrk="1" hangingPunct="1">
              <a:buFont typeface="Arial" panose="020B0604020202020204" pitchFamily="34" charset="0"/>
              <a:buNone/>
            </a:pPr>
            <a:r>
              <a:rPr lang="pt-BR" altLang="pt-BR" dirty="0">
                <a:latin typeface="Nunito" pitchFamily="2" charset="0"/>
              </a:rPr>
              <a:t>Para acabar com esses problemas, no final do século XVIII, na </a:t>
            </a:r>
            <a:r>
              <a:rPr lang="pt-BR" altLang="pt-BR" dirty="0" err="1">
                <a:latin typeface="Nunito" pitchFamily="2" charset="0"/>
              </a:rPr>
              <a:t>frança</a:t>
            </a:r>
            <a:r>
              <a:rPr lang="pt-BR" altLang="pt-BR" dirty="0">
                <a:latin typeface="Nunito" pitchFamily="2" charset="0"/>
              </a:rPr>
              <a:t>, em plena Revolução Francesa, foi criada uma comissão de cientistas e matemáticos  que estabeleceram um sistema universal de medidas: o sistema métrico </a:t>
            </a:r>
            <a:r>
              <a:rPr lang="pt-BR" altLang="pt-BR" dirty="0" err="1">
                <a:latin typeface="Nunito" pitchFamily="2" charset="0"/>
              </a:rPr>
              <a:t>decimal.A</a:t>
            </a:r>
            <a:r>
              <a:rPr lang="pt-BR" altLang="pt-BR" dirty="0">
                <a:latin typeface="Nunito" pitchFamily="2" charset="0"/>
              </a:rPr>
              <a:t> unidade de medida de comprimento é o metro, que se abrevia </a:t>
            </a:r>
            <a:r>
              <a:rPr lang="pt-BR" altLang="pt-BR" b="1" dirty="0">
                <a:latin typeface="Nunito" pitchFamily="2" charset="0"/>
              </a:rPr>
              <a:t>m</a:t>
            </a:r>
            <a:r>
              <a:rPr lang="pt-BR" altLang="pt-BR" dirty="0">
                <a:latin typeface="Nunito" pitchFamily="2" charset="0"/>
              </a:rPr>
              <a:t>, e a unidade fundamental da superfície é o metro quadrado, que se abrevia </a:t>
            </a:r>
            <a:r>
              <a:rPr lang="pt-BR" altLang="pt-BR" b="1" dirty="0">
                <a:latin typeface="Nunito" pitchFamily="2" charset="0"/>
              </a:rPr>
              <a:t>m²</a:t>
            </a:r>
            <a:r>
              <a:rPr lang="pt-BR" altLang="pt-BR" dirty="0">
                <a:latin typeface="Nunito" pitchFamily="2" charset="0"/>
              </a:rPr>
              <a:t>.</a:t>
            </a:r>
            <a:r>
              <a:rPr lang="pt-BR" altLang="pt-BR" b="1" dirty="0">
                <a:latin typeface="Nunito" pitchFamily="2" charset="0"/>
              </a:rPr>
              <a:t> </a:t>
            </a:r>
          </a:p>
        </p:txBody>
      </p:sp>
      <p:pic>
        <p:nvPicPr>
          <p:cNvPr id="3" name="Picture 2" descr="Art History GIF - Find &amp; Share on GIPHY | Funny art history, Art parody,  Classical art memes">
            <a:extLst>
              <a:ext uri="{FF2B5EF4-FFF2-40B4-BE49-F238E27FC236}">
                <a16:creationId xmlns:a16="http://schemas.microsoft.com/office/drawing/2014/main" id="{038673CD-F4CE-4FA4-B648-B46952536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659" y="3838230"/>
            <a:ext cx="2647181" cy="264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6">
            <a:extLst>
              <a:ext uri="{FF2B5EF4-FFF2-40B4-BE49-F238E27FC236}">
                <a16:creationId xmlns:a16="http://schemas.microsoft.com/office/drawing/2014/main" id="{D0FE6F69-1CEF-4CF2-BDC4-45F911F75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8" y="1114425"/>
            <a:ext cx="5791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000" b="1" dirty="0">
                <a:latin typeface="Arial" panose="020B0604020202020204" pitchFamily="34" charset="0"/>
                <a:ea typeface="Geneva" charset="-128"/>
              </a:rPr>
              <a:t>Aprofundando o cálculo de áreas</a:t>
            </a:r>
          </a:p>
        </p:txBody>
      </p:sp>
      <p:sp>
        <p:nvSpPr>
          <p:cNvPr id="5123" name="TextBox 7">
            <a:extLst>
              <a:ext uri="{FF2B5EF4-FFF2-40B4-BE49-F238E27FC236}">
                <a16:creationId xmlns:a16="http://schemas.microsoft.com/office/drawing/2014/main" id="{38A17F99-09FD-4FD5-BF80-1F9B91498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1498601"/>
            <a:ext cx="326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quadrada</a:t>
            </a:r>
          </a:p>
        </p:txBody>
      </p:sp>
      <p:sp>
        <p:nvSpPr>
          <p:cNvPr id="5124" name="TextBox 7">
            <a:extLst>
              <a:ext uri="{FF2B5EF4-FFF2-40B4-BE49-F238E27FC236}">
                <a16:creationId xmlns:a16="http://schemas.microsoft.com/office/drawing/2014/main" id="{049EDC31-649E-46F8-BE63-A66F9EBF8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871664"/>
            <a:ext cx="80676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Para calcular a área da região quadrada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 Q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, podemos decompô-la em 9 regiões quadradas de 1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cada.</a:t>
            </a:r>
          </a:p>
        </p:txBody>
      </p:sp>
      <p:sp>
        <p:nvSpPr>
          <p:cNvPr id="5125" name="TextBox 7">
            <a:extLst>
              <a:ext uri="{FF2B5EF4-FFF2-40B4-BE49-F238E27FC236}">
                <a16:creationId xmlns:a16="http://schemas.microsoft.com/office/drawing/2014/main" id="{4A11EC12-9601-41A7-94B5-65F5E204F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9" y="2498726"/>
            <a:ext cx="3633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Assim, a área da região é 9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5126" name="TextBox 7">
            <a:extLst>
              <a:ext uri="{FF2B5EF4-FFF2-40B4-BE49-F238E27FC236}">
                <a16:creationId xmlns:a16="http://schemas.microsoft.com/office/drawing/2014/main" id="{2DE1799A-2701-434D-8CF2-246AE4958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739" y="2941639"/>
            <a:ext cx="3379787" cy="369887"/>
          </a:xfrm>
          <a:prstGeom prst="rect">
            <a:avLst/>
          </a:prstGeom>
          <a:noFill/>
          <a:ln w="9525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Área da região Q = 3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= 9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sp>
        <p:nvSpPr>
          <p:cNvPr id="5127" name="TextBox 7">
            <a:extLst>
              <a:ext uri="{FF2B5EF4-FFF2-40B4-BE49-F238E27FC236}">
                <a16:creationId xmlns:a16="http://schemas.microsoft.com/office/drawing/2014/main" id="{CA553F3C-64E1-48E7-973A-8BBB400CE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5" y="3457575"/>
            <a:ext cx="6064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É possível fazer o mesmo procedimento para a região quadrada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R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?</a:t>
            </a:r>
          </a:p>
        </p:txBody>
      </p:sp>
      <p:sp>
        <p:nvSpPr>
          <p:cNvPr id="5128" name="TextBox 7">
            <a:extLst>
              <a:ext uri="{FF2B5EF4-FFF2-40B4-BE49-F238E27FC236}">
                <a16:creationId xmlns:a16="http://schemas.microsoft.com/office/drawing/2014/main" id="{872BCC6A-49E4-49AA-80F8-D780AE4E2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4" y="3998914"/>
            <a:ext cx="3705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Utilizando o quadrado de área 1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não é possível.</a:t>
            </a:r>
          </a:p>
        </p:txBody>
      </p:sp>
      <p:sp>
        <p:nvSpPr>
          <p:cNvPr id="5129" name="TextBox 7">
            <a:extLst>
              <a:ext uri="{FF2B5EF4-FFF2-40B4-BE49-F238E27FC236}">
                <a16:creationId xmlns:a16="http://schemas.microsoft.com/office/drawing/2014/main" id="{6AA70308-4078-413B-A0EF-30D56DBA4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9" y="4602164"/>
            <a:ext cx="3705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Mas podemos fazer o mesmo com quadrados de área 0,25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!</a:t>
            </a:r>
          </a:p>
        </p:txBody>
      </p:sp>
      <p:sp>
        <p:nvSpPr>
          <p:cNvPr id="5130" name="TextBox 7">
            <a:extLst>
              <a:ext uri="{FF2B5EF4-FFF2-40B4-BE49-F238E27FC236}">
                <a16:creationId xmlns:a16="http://schemas.microsoft.com/office/drawing/2014/main" id="{32F2D227-179A-41D0-871F-0D9964CF4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5549901"/>
            <a:ext cx="8064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Assim, é possível dividir a região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R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em 49 regiões de 0,25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de área.</a:t>
            </a:r>
          </a:p>
        </p:txBody>
      </p:sp>
      <p:sp>
        <p:nvSpPr>
          <p:cNvPr id="5131" name="TextBox 7">
            <a:extLst>
              <a:ext uri="{FF2B5EF4-FFF2-40B4-BE49-F238E27FC236}">
                <a16:creationId xmlns:a16="http://schemas.microsoft.com/office/drawing/2014/main" id="{1C88CEE3-A731-4997-86A7-0E2A7D3DA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5913439"/>
            <a:ext cx="5226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área da região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R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é 49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0,25 = 12,25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endParaRPr lang="pt-BR" altLang="pt-BR"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5132" name="TextBox 7">
            <a:extLst>
              <a:ext uri="{FF2B5EF4-FFF2-40B4-BE49-F238E27FC236}">
                <a16:creationId xmlns:a16="http://schemas.microsoft.com/office/drawing/2014/main" id="{C4B48F3C-619B-4416-A566-2CC04A3F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3288" y="5846764"/>
            <a:ext cx="2374900" cy="369887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=  ℓ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ℓ ou A = ℓ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  <a:endParaRPr lang="pt-BR" altLang="pt-BR"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5133" name="Picture 21" descr="C:\Users\Natália\Desktop\Amorzinho\Img_mat9_cap8\p281a.png">
            <a:extLst>
              <a:ext uri="{FF2B5EF4-FFF2-40B4-BE49-F238E27FC236}">
                <a16:creationId xmlns:a16="http://schemas.microsoft.com/office/drawing/2014/main" id="{2A50A2E9-504A-4CA0-85AE-F59C05221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1" y="2462214"/>
            <a:ext cx="10699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22" descr="C:\Users\Natália\Desktop\Amorzinho\Img_mat9_cap8\p281b.png">
            <a:extLst>
              <a:ext uri="{FF2B5EF4-FFF2-40B4-BE49-F238E27FC236}">
                <a16:creationId xmlns:a16="http://schemas.microsoft.com/office/drawing/2014/main" id="{398F2148-E137-4316-84B0-062D402C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1" y="2462214"/>
            <a:ext cx="10699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23" descr="C:\Users\Natália\Desktop\Amorzinho\Img_mat9_cap8\p281c.png">
            <a:extLst>
              <a:ext uri="{FF2B5EF4-FFF2-40B4-BE49-F238E27FC236}">
                <a16:creationId xmlns:a16="http://schemas.microsoft.com/office/drawing/2014/main" id="{6F90B1D8-024B-42AD-AC38-002079D47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1" y="2462214"/>
            <a:ext cx="10699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6" name="CaixaDeTexto 23">
            <a:extLst>
              <a:ext uri="{FF2B5EF4-FFF2-40B4-BE49-F238E27FC236}">
                <a16:creationId xmlns:a16="http://schemas.microsoft.com/office/drawing/2014/main" id="{B17BCAA2-C2BF-4C79-909F-39E91BCE6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0163" y="2197100"/>
            <a:ext cx="7493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3 cm</a:t>
            </a:r>
          </a:p>
        </p:txBody>
      </p:sp>
      <p:sp>
        <p:nvSpPr>
          <p:cNvPr id="5137" name="CaixaDeTexto 24">
            <a:extLst>
              <a:ext uri="{FF2B5EF4-FFF2-40B4-BE49-F238E27FC236}">
                <a16:creationId xmlns:a16="http://schemas.microsoft.com/office/drawing/2014/main" id="{B0449572-CCB4-4EB5-BF0C-6C808FE0F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1176" y="2820988"/>
            <a:ext cx="7477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3 cm</a:t>
            </a:r>
          </a:p>
        </p:txBody>
      </p:sp>
      <p:sp>
        <p:nvSpPr>
          <p:cNvPr id="5138" name="CaixaDeTexto 25">
            <a:extLst>
              <a:ext uri="{FF2B5EF4-FFF2-40B4-BE49-F238E27FC236}">
                <a16:creationId xmlns:a16="http://schemas.microsoft.com/office/drawing/2014/main" id="{21FB7020-122A-4312-8A1F-7530EE779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539" y="3540125"/>
            <a:ext cx="13160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 b="1">
                <a:latin typeface="Arial" panose="020B0604020202020204" pitchFamily="34" charset="0"/>
                <a:ea typeface="Geneva" charset="-128"/>
              </a:rPr>
              <a:t>Região Q</a:t>
            </a:r>
          </a:p>
        </p:txBody>
      </p:sp>
      <p:sp>
        <p:nvSpPr>
          <p:cNvPr id="5139" name="CaixaDeTexto 26">
            <a:extLst>
              <a:ext uri="{FF2B5EF4-FFF2-40B4-BE49-F238E27FC236}">
                <a16:creationId xmlns:a16="http://schemas.microsoft.com/office/drawing/2014/main" id="{2613E1FE-8752-49A0-9C46-08D88DD80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288" y="2392363"/>
            <a:ext cx="7159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1 cm²</a:t>
            </a:r>
          </a:p>
        </p:txBody>
      </p:sp>
      <p:pic>
        <p:nvPicPr>
          <p:cNvPr id="5140" name="Picture 24" descr="C:\Users\Natália\Desktop\Amorzinho\Img_mat9_cap8\p282a.png">
            <a:extLst>
              <a:ext uri="{FF2B5EF4-FFF2-40B4-BE49-F238E27FC236}">
                <a16:creationId xmlns:a16="http://schemas.microsoft.com/office/drawing/2014/main" id="{D7453632-D31A-460C-A405-C05694EF7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76" y="4103689"/>
            <a:ext cx="11715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25" descr="C:\Users\Natália\Desktop\Amorzinho\Img_mat9_cap8\p282b.png">
            <a:extLst>
              <a:ext uri="{FF2B5EF4-FFF2-40B4-BE49-F238E27FC236}">
                <a16:creationId xmlns:a16="http://schemas.microsoft.com/office/drawing/2014/main" id="{87B7A075-FD22-4E15-8D88-A38B28082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76" y="4103689"/>
            <a:ext cx="11715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26" descr="C:\Users\Natália\Desktop\Amorzinho\Img_mat9_cap8\p282c.png">
            <a:extLst>
              <a:ext uri="{FF2B5EF4-FFF2-40B4-BE49-F238E27FC236}">
                <a16:creationId xmlns:a16="http://schemas.microsoft.com/office/drawing/2014/main" id="{215C23BE-9C73-4DAC-8294-2ED3CBD5E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76" y="4103689"/>
            <a:ext cx="11715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3" name="CaixaDeTexto 30">
            <a:extLst>
              <a:ext uri="{FF2B5EF4-FFF2-40B4-BE49-F238E27FC236}">
                <a16:creationId xmlns:a16="http://schemas.microsoft.com/office/drawing/2014/main" id="{DC817215-3CFF-4D74-8DD5-F2D8AFF96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3843338"/>
            <a:ext cx="74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3,5 cm</a:t>
            </a:r>
          </a:p>
        </p:txBody>
      </p:sp>
      <p:sp>
        <p:nvSpPr>
          <p:cNvPr id="5144" name="CaixaDeTexto 31">
            <a:extLst>
              <a:ext uri="{FF2B5EF4-FFF2-40B4-BE49-F238E27FC236}">
                <a16:creationId xmlns:a16="http://schemas.microsoft.com/office/drawing/2014/main" id="{AF67B9B0-DB59-4E13-AD8B-C19D07E85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051" y="4467225"/>
            <a:ext cx="7477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3,5 cm</a:t>
            </a:r>
          </a:p>
        </p:txBody>
      </p:sp>
      <p:sp>
        <p:nvSpPr>
          <p:cNvPr id="5145" name="CaixaDeTexto 32">
            <a:extLst>
              <a:ext uri="{FF2B5EF4-FFF2-40B4-BE49-F238E27FC236}">
                <a16:creationId xmlns:a16="http://schemas.microsoft.com/office/drawing/2014/main" id="{28F91A32-26C6-40F3-9FB3-0CCAE91B0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9" y="5248275"/>
            <a:ext cx="13160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 b="1">
                <a:latin typeface="Arial" panose="020B0604020202020204" pitchFamily="34" charset="0"/>
                <a:ea typeface="Geneva" charset="-128"/>
              </a:rPr>
              <a:t>Região R</a:t>
            </a:r>
          </a:p>
        </p:txBody>
      </p:sp>
      <p:sp>
        <p:nvSpPr>
          <p:cNvPr id="5146" name="CaixaDeTexto 33">
            <a:extLst>
              <a:ext uri="{FF2B5EF4-FFF2-40B4-BE49-F238E27FC236}">
                <a16:creationId xmlns:a16="http://schemas.microsoft.com/office/drawing/2014/main" id="{E350FE9A-ACE6-4ED9-97DD-9756982F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839" y="3898900"/>
            <a:ext cx="8731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300">
                <a:latin typeface="Arial" panose="020B0604020202020204" pitchFamily="34" charset="0"/>
                <a:ea typeface="Geneva" charset="-128"/>
              </a:rPr>
              <a:t>0,25 cm²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B57D5F1D-99FF-494C-ABA6-9A5FCA94426B}"/>
              </a:ext>
            </a:extLst>
          </p:cNvPr>
          <p:cNvCxnSpPr>
            <a:stCxn id="5146" idx="3"/>
          </p:cNvCxnSpPr>
          <p:nvPr/>
        </p:nvCxnSpPr>
        <p:spPr>
          <a:xfrm>
            <a:off x="4525963" y="4044950"/>
            <a:ext cx="152400" cy="103188"/>
          </a:xfrm>
          <a:prstGeom prst="straightConnector1">
            <a:avLst/>
          </a:prstGeom>
          <a:ln w="12700">
            <a:solidFill>
              <a:srgbClr val="00A89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96" name="Slide Number Placeholder 3">
            <a:extLst>
              <a:ext uri="{FF2B5EF4-FFF2-40B4-BE49-F238E27FC236}">
                <a16:creationId xmlns:a16="http://schemas.microsoft.com/office/drawing/2014/main" id="{0AA26ABF-B626-40C6-9BEF-BD21930A4F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62AD4E-EF90-4358-9C09-3606867AAFD3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4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96472863-A295-4E52-B223-827278556594}"/>
              </a:ext>
            </a:extLst>
          </p:cNvPr>
          <p:cNvCxnSpPr/>
          <p:nvPr/>
        </p:nvCxnSpPr>
        <p:spPr>
          <a:xfrm>
            <a:off x="8412163" y="2581275"/>
            <a:ext cx="152400" cy="103188"/>
          </a:xfrm>
          <a:prstGeom prst="straightConnector1">
            <a:avLst/>
          </a:prstGeom>
          <a:ln w="12700">
            <a:solidFill>
              <a:srgbClr val="00A89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/>
      <p:bldP spid="5126" grpId="0" animBg="1"/>
      <p:bldP spid="5127" grpId="0"/>
      <p:bldP spid="5128" grpId="0"/>
      <p:bldP spid="5129" grpId="0"/>
      <p:bldP spid="5130" grpId="0"/>
      <p:bldP spid="5131" grpId="0"/>
      <p:bldP spid="5132" grpId="0" animBg="1"/>
      <p:bldP spid="5136" grpId="0"/>
      <p:bldP spid="5137" grpId="0"/>
      <p:bldP spid="5138" grpId="0"/>
      <p:bldP spid="5139" grpId="0"/>
      <p:bldP spid="5143" grpId="0"/>
      <p:bldP spid="5144" grpId="0"/>
      <p:bldP spid="5145" grpId="0"/>
      <p:bldP spid="5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7">
            <a:extLst>
              <a:ext uri="{FF2B5EF4-FFF2-40B4-BE49-F238E27FC236}">
                <a16:creationId xmlns:a16="http://schemas.microsoft.com/office/drawing/2014/main" id="{D76FCA1B-4073-49F2-9E46-4B4A15C53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643064"/>
            <a:ext cx="806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Vamos repetir o procedimento anterior para os dois exemplos abaixo:</a:t>
            </a:r>
          </a:p>
        </p:txBody>
      </p:sp>
      <p:sp>
        <p:nvSpPr>
          <p:cNvPr id="6148" name="TextBox 7">
            <a:extLst>
              <a:ext uri="{FF2B5EF4-FFF2-40B4-BE49-F238E27FC236}">
                <a16:creationId xmlns:a16="http://schemas.microsoft.com/office/drawing/2014/main" id="{444DBD13-74FA-4958-8C97-37B9639FA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365375"/>
            <a:ext cx="3657600" cy="368300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Área da região S = 3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5 = 15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sp>
        <p:nvSpPr>
          <p:cNvPr id="6149" name="TextBox 7">
            <a:extLst>
              <a:ext uri="{FF2B5EF4-FFF2-40B4-BE49-F238E27FC236}">
                <a16:creationId xmlns:a16="http://schemas.microsoft.com/office/drawing/2014/main" id="{5D829310-1C6B-490D-92C6-60C85647E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4872039"/>
            <a:ext cx="8064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Relembrando o que concluímos sobre a área de uma região quadrada, a que conclusão podemos chegar?</a:t>
            </a:r>
          </a:p>
        </p:txBody>
      </p:sp>
      <p:sp>
        <p:nvSpPr>
          <p:cNvPr id="6150" name="TextBox 7">
            <a:extLst>
              <a:ext uri="{FF2B5EF4-FFF2-40B4-BE49-F238E27FC236}">
                <a16:creationId xmlns:a16="http://schemas.microsoft.com/office/drawing/2014/main" id="{A2B87DD3-3847-48CE-B433-0D46FFF11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6238" y="5527675"/>
            <a:ext cx="1052512" cy="368300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= a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b</a:t>
            </a:r>
          </a:p>
        </p:txBody>
      </p:sp>
      <p:sp>
        <p:nvSpPr>
          <p:cNvPr id="8198" name="TextBox 7">
            <a:extLst>
              <a:ext uri="{FF2B5EF4-FFF2-40B4-BE49-F238E27FC236}">
                <a16:creationId xmlns:a16="http://schemas.microsoft.com/office/drawing/2014/main" id="{52564285-B9A0-4F96-898E-6DEBCC0FD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1211263"/>
            <a:ext cx="43815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retangular qualquer</a:t>
            </a:r>
          </a:p>
        </p:txBody>
      </p:sp>
      <p:sp>
        <p:nvSpPr>
          <p:cNvPr id="6152" name="TextBox 7">
            <a:extLst>
              <a:ext uri="{FF2B5EF4-FFF2-40B4-BE49-F238E27FC236}">
                <a16:creationId xmlns:a16="http://schemas.microsoft.com/office/drawing/2014/main" id="{5E652695-F4DF-42DF-A7F2-42D9DABD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3697288"/>
            <a:ext cx="2868612" cy="646112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Área da região </a:t>
            </a:r>
            <a:br>
              <a:rPr lang="pt-BR" altLang="pt-BR">
                <a:latin typeface="Arial" panose="020B0604020202020204" pitchFamily="34" charset="0"/>
                <a:ea typeface="Geneva" charset="-128"/>
              </a:rPr>
            </a:br>
            <a:r>
              <a:rPr lang="pt-BR" altLang="pt-BR">
                <a:latin typeface="Arial" panose="020B0604020202020204" pitchFamily="34" charset="0"/>
                <a:ea typeface="Geneva" charset="-128"/>
              </a:rPr>
              <a:t>T = 2,5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4,5  = 11,25 cm</a:t>
            </a:r>
            <a:r>
              <a:rPr lang="pt-BR" altLang="pt-BR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A2D92E5-B063-4E18-A314-6FA9FBD51D30}"/>
              </a:ext>
            </a:extLst>
          </p:cNvPr>
          <p:cNvGrpSpPr>
            <a:grpSpLocks/>
          </p:cNvGrpSpPr>
          <p:nvPr/>
        </p:nvGrpSpPr>
        <p:grpSpPr bwMode="auto">
          <a:xfrm>
            <a:off x="3321050" y="1993900"/>
            <a:ext cx="2540000" cy="1581150"/>
            <a:chOff x="1797050" y="1758950"/>
            <a:chExt cx="2540000" cy="1581150"/>
          </a:xfrm>
        </p:grpSpPr>
        <p:pic>
          <p:nvPicPr>
            <p:cNvPr id="8211" name="Picture 12" descr="C:\Users\Natália\Desktop\Amorzinho\Img_mat9_cap8\p283a.png">
              <a:extLst>
                <a:ext uri="{FF2B5EF4-FFF2-40B4-BE49-F238E27FC236}">
                  <a16:creationId xmlns:a16="http://schemas.microsoft.com/office/drawing/2014/main" id="{480FB046-3E73-47EF-97B5-BD62F8E6FF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050" y="2006600"/>
              <a:ext cx="1808163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2" name="CaixaDeTexto 14">
              <a:extLst>
                <a:ext uri="{FF2B5EF4-FFF2-40B4-BE49-F238E27FC236}">
                  <a16:creationId xmlns:a16="http://schemas.microsoft.com/office/drawing/2014/main" id="{4D1E34FC-257E-472F-B7C5-0A1332C56B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763" y="2382838"/>
              <a:ext cx="7762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3 cm</a:t>
              </a:r>
            </a:p>
          </p:txBody>
        </p:sp>
        <p:sp>
          <p:nvSpPr>
            <p:cNvPr id="8213" name="CaixaDeTexto 15">
              <a:extLst>
                <a:ext uri="{FF2B5EF4-FFF2-40B4-BE49-F238E27FC236}">
                  <a16:creationId xmlns:a16="http://schemas.microsoft.com/office/drawing/2014/main" id="{42070099-B90A-4B12-B63C-C031E06A23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1413" y="1758950"/>
              <a:ext cx="70643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5 cm</a:t>
              </a:r>
            </a:p>
          </p:txBody>
        </p:sp>
        <p:sp>
          <p:nvSpPr>
            <p:cNvPr id="8214" name="CaixaDeTexto 16">
              <a:extLst>
                <a:ext uri="{FF2B5EF4-FFF2-40B4-BE49-F238E27FC236}">
                  <a16:creationId xmlns:a16="http://schemas.microsoft.com/office/drawing/2014/main" id="{B02BAD20-3B6F-4F56-8899-70933E4BCD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4725" y="3048000"/>
              <a:ext cx="11779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 b="1">
                  <a:latin typeface="Arial" panose="020B0604020202020204" pitchFamily="34" charset="0"/>
                  <a:ea typeface="Geneva" charset="-128"/>
                </a:rPr>
                <a:t>Região S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38E638ED-E381-43CC-BB66-D2B327E4A80B}"/>
              </a:ext>
            </a:extLst>
          </p:cNvPr>
          <p:cNvGrpSpPr>
            <a:grpSpLocks/>
          </p:cNvGrpSpPr>
          <p:nvPr/>
        </p:nvGrpSpPr>
        <p:grpSpPr bwMode="auto">
          <a:xfrm>
            <a:off x="7169150" y="3209925"/>
            <a:ext cx="2501900" cy="1511300"/>
            <a:chOff x="5645150" y="3200400"/>
            <a:chExt cx="2501900" cy="1511300"/>
          </a:xfrm>
        </p:grpSpPr>
        <p:pic>
          <p:nvPicPr>
            <p:cNvPr id="8207" name="Picture 13" descr="C:\Users\Natália\Desktop\Amorzinho\Img_mat9_cap8\p283b.png">
              <a:extLst>
                <a:ext uri="{FF2B5EF4-FFF2-40B4-BE49-F238E27FC236}">
                  <a16:creationId xmlns:a16="http://schemas.microsoft.com/office/drawing/2014/main" id="{EF873D79-DEAC-44C2-A13D-CBEFA659AC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5150" y="3463925"/>
              <a:ext cx="1781175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8" name="CaixaDeTexto 17">
              <a:extLst>
                <a:ext uri="{FF2B5EF4-FFF2-40B4-BE49-F238E27FC236}">
                  <a16:creationId xmlns:a16="http://schemas.microsoft.com/office/drawing/2014/main" id="{84693D54-DB8B-4FCC-BE24-CF87E6D55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0763" y="3795713"/>
              <a:ext cx="7762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2,5 cm</a:t>
              </a:r>
            </a:p>
          </p:txBody>
        </p:sp>
        <p:sp>
          <p:nvSpPr>
            <p:cNvPr id="8209" name="CaixaDeTexto 19">
              <a:extLst>
                <a:ext uri="{FF2B5EF4-FFF2-40B4-BE49-F238E27FC236}">
                  <a16:creationId xmlns:a16="http://schemas.microsoft.com/office/drawing/2014/main" id="{8D513A15-0971-436C-BCB1-AA49080BC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07125" y="3200400"/>
              <a:ext cx="70643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4,5 cm</a:t>
              </a:r>
            </a:p>
          </p:txBody>
        </p:sp>
        <p:sp>
          <p:nvSpPr>
            <p:cNvPr id="8210" name="CaixaDeTexto 20">
              <a:extLst>
                <a:ext uri="{FF2B5EF4-FFF2-40B4-BE49-F238E27FC236}">
                  <a16:creationId xmlns:a16="http://schemas.microsoft.com/office/drawing/2014/main" id="{B0740A8E-9994-435F-A882-F77747120B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2988" y="4419600"/>
              <a:ext cx="11779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 b="1">
                  <a:latin typeface="Arial" panose="020B0604020202020204" pitchFamily="34" charset="0"/>
                  <a:ea typeface="Geneva" charset="-128"/>
                </a:rPr>
                <a:t>Região T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340787F-4FE7-4462-A8DB-406CB96840FE}"/>
              </a:ext>
            </a:extLst>
          </p:cNvPr>
          <p:cNvGrpSpPr>
            <a:grpSpLocks/>
          </p:cNvGrpSpPr>
          <p:nvPr/>
        </p:nvGrpSpPr>
        <p:grpSpPr bwMode="auto">
          <a:xfrm>
            <a:off x="7218364" y="5349876"/>
            <a:ext cx="1412875" cy="815975"/>
            <a:chOff x="5694363" y="5351463"/>
            <a:chExt cx="1412875" cy="815975"/>
          </a:xfrm>
        </p:grpSpPr>
        <p:pic>
          <p:nvPicPr>
            <p:cNvPr id="8204" name="Picture 14" descr="C:\Users\Natália\Desktop\Amorzinho\Img_mat9_cap8\p283c.png">
              <a:extLst>
                <a:ext uri="{FF2B5EF4-FFF2-40B4-BE49-F238E27FC236}">
                  <a16:creationId xmlns:a16="http://schemas.microsoft.com/office/drawing/2014/main" id="{6AAEBA3A-8007-45A6-91E7-4EE6335B37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7725" y="5351463"/>
              <a:ext cx="1179513" cy="59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5" name="CaixaDeTexto 21">
              <a:extLst>
                <a:ext uri="{FF2B5EF4-FFF2-40B4-BE49-F238E27FC236}">
                  <a16:creationId xmlns:a16="http://schemas.microsoft.com/office/drawing/2014/main" id="{2135590A-2264-457B-A4B8-5A84060C21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4363" y="5513388"/>
              <a:ext cx="776287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8206" name="CaixaDeTexto 22">
              <a:extLst>
                <a:ext uri="{FF2B5EF4-FFF2-40B4-BE49-F238E27FC236}">
                  <a16:creationId xmlns:a16="http://schemas.microsoft.com/office/drawing/2014/main" id="{EDF9923A-9EBD-4E64-A06D-D512C340E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3813" y="5873750"/>
              <a:ext cx="70643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</p:grpSp>
      <p:sp>
        <p:nvSpPr>
          <p:cNvPr id="8203" name="Slide Number Placeholder 3">
            <a:extLst>
              <a:ext uri="{FF2B5EF4-FFF2-40B4-BE49-F238E27FC236}">
                <a16:creationId xmlns:a16="http://schemas.microsoft.com/office/drawing/2014/main" id="{77CD0EB9-5A9A-4C09-A7BA-4DB728DB80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0B2682-6536-4126-BE05-8E7580E498CC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5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animBg="1"/>
      <p:bldP spid="6149" grpId="0"/>
      <p:bldP spid="6150" grpId="0" animBg="1"/>
      <p:bldP spid="61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7">
            <a:extLst>
              <a:ext uri="{FF2B5EF4-FFF2-40B4-BE49-F238E27FC236}">
                <a16:creationId xmlns:a16="http://schemas.microsoft.com/office/drawing/2014/main" id="{0E5A04CC-5E95-4D53-B5C4-4DDF33F9F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1114426"/>
            <a:ext cx="5543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limitada por um paralelogramo</a:t>
            </a:r>
          </a:p>
        </p:txBody>
      </p:sp>
      <p:sp>
        <p:nvSpPr>
          <p:cNvPr id="7171" name="TextBox 7">
            <a:extLst>
              <a:ext uri="{FF2B5EF4-FFF2-40B4-BE49-F238E27FC236}">
                <a16:creationId xmlns:a16="http://schemas.microsoft.com/office/drawing/2014/main" id="{784BB7EF-11B3-4F38-A0E0-0695AC47C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4" y="1579564"/>
            <a:ext cx="8186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Considerando o paralelogramo abaixo, com base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e altura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, podemos mover</a:t>
            </a:r>
            <a:br>
              <a:rPr lang="pt-BR" altLang="pt-BR">
                <a:latin typeface="Arial" panose="020B0604020202020204" pitchFamily="34" charset="0"/>
                <a:ea typeface="Geneva" charset="-128"/>
              </a:rPr>
            </a:br>
            <a:r>
              <a:rPr lang="pt-BR" altLang="pt-BR">
                <a:latin typeface="Arial" panose="020B0604020202020204" pitchFamily="34" charset="0"/>
                <a:ea typeface="Geneva" charset="-128"/>
              </a:rPr>
              <a:t>o triângulo DAE para a posição CBF sem alterar a medida da base ou da altura.</a:t>
            </a:r>
          </a:p>
        </p:txBody>
      </p:sp>
      <p:sp>
        <p:nvSpPr>
          <p:cNvPr id="7172" name="TextBox 7">
            <a:extLst>
              <a:ext uri="{FF2B5EF4-FFF2-40B4-BE49-F238E27FC236}">
                <a16:creationId xmlns:a16="http://schemas.microsoft.com/office/drawing/2014/main" id="{63AE6495-5A1D-4BA4-8328-8786E9077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226" y="3965575"/>
            <a:ext cx="77565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Assim, “transformamos” o paralelogramo numa figura que sabemos calcular a área!</a:t>
            </a:r>
          </a:p>
        </p:txBody>
      </p:sp>
      <p:sp>
        <p:nvSpPr>
          <p:cNvPr id="7173" name="TextBox 7">
            <a:extLst>
              <a:ext uri="{FF2B5EF4-FFF2-40B4-BE49-F238E27FC236}">
                <a16:creationId xmlns:a16="http://schemas.microsoft.com/office/drawing/2014/main" id="{3D35860F-E1EA-4802-B11D-01189084A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26" y="4697414"/>
            <a:ext cx="4479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Logo, a área da região ABCD é igual a b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h.</a:t>
            </a:r>
          </a:p>
        </p:txBody>
      </p:sp>
      <p:sp>
        <p:nvSpPr>
          <p:cNvPr id="7174" name="TextBox 7">
            <a:extLst>
              <a:ext uri="{FF2B5EF4-FFF2-40B4-BE49-F238E27FC236}">
                <a16:creationId xmlns:a16="http://schemas.microsoft.com/office/drawing/2014/main" id="{AE33A266-E414-4632-80FB-78E549AA1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951" y="5311775"/>
            <a:ext cx="1052513" cy="369888"/>
          </a:xfrm>
          <a:prstGeom prst="rect">
            <a:avLst/>
          </a:prstGeom>
          <a:noFill/>
          <a:ln w="9525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= b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h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15B3941-03B8-43A9-980B-B20D0AAEAF05}"/>
              </a:ext>
            </a:extLst>
          </p:cNvPr>
          <p:cNvGrpSpPr>
            <a:grpSpLocks/>
          </p:cNvGrpSpPr>
          <p:nvPr/>
        </p:nvGrpSpPr>
        <p:grpSpPr bwMode="auto">
          <a:xfrm>
            <a:off x="2062163" y="2443163"/>
            <a:ext cx="3727450" cy="1428750"/>
            <a:chOff x="2576513" y="2444926"/>
            <a:chExt cx="3727450" cy="1428750"/>
          </a:xfrm>
        </p:grpSpPr>
        <p:pic>
          <p:nvPicPr>
            <p:cNvPr id="9234" name="Picture 8" descr="C:\Users\Natália\Desktop\Amorzinho\Img_mat9_cap8\p285a.png">
              <a:extLst>
                <a:ext uri="{FF2B5EF4-FFF2-40B4-BE49-F238E27FC236}">
                  <a16:creationId xmlns:a16="http://schemas.microsoft.com/office/drawing/2014/main" id="{1445D920-6D4C-4414-8A14-E429267296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988" y="2597326"/>
              <a:ext cx="3089275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CaixaDeTexto 8">
              <a:extLst>
                <a:ext uri="{FF2B5EF4-FFF2-40B4-BE49-F238E27FC236}">
                  <a16:creationId xmlns:a16="http://schemas.microsoft.com/office/drawing/2014/main" id="{BA8D04F2-E299-4C52-90C3-B04CC72CF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513" y="3511726"/>
              <a:ext cx="609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9236" name="CaixaDeTexto 9">
              <a:extLst>
                <a:ext uri="{FF2B5EF4-FFF2-40B4-BE49-F238E27FC236}">
                  <a16:creationId xmlns:a16="http://schemas.microsoft.com/office/drawing/2014/main" id="{D59F646E-444C-4514-BCF6-95E1C98CD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0988" y="3484738"/>
              <a:ext cx="48577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9237" name="CaixaDeTexto 10">
              <a:extLst>
                <a:ext uri="{FF2B5EF4-FFF2-40B4-BE49-F238E27FC236}">
                  <a16:creationId xmlns:a16="http://schemas.microsoft.com/office/drawing/2014/main" id="{03DF6D33-18C8-46F0-A6D9-5E1E4FCCB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1050" y="2444926"/>
              <a:ext cx="4429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9238" name="CaixaDeTexto 11">
              <a:extLst>
                <a:ext uri="{FF2B5EF4-FFF2-40B4-BE49-F238E27FC236}">
                  <a16:creationId xmlns:a16="http://schemas.microsoft.com/office/drawing/2014/main" id="{C0B88E57-4AC8-49E3-B121-021FCC268B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563" y="2444926"/>
              <a:ext cx="6238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9239" name="CaixaDeTexto 12">
              <a:extLst>
                <a:ext uri="{FF2B5EF4-FFF2-40B4-BE49-F238E27FC236}">
                  <a16:creationId xmlns:a16="http://schemas.microsoft.com/office/drawing/2014/main" id="{591DD0A4-FACC-4627-B852-ED9B28699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4688" y="3581576"/>
              <a:ext cx="36036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E</a:t>
              </a:r>
            </a:p>
          </p:txBody>
        </p:sp>
        <p:sp>
          <p:nvSpPr>
            <p:cNvPr id="9240" name="CaixaDeTexto 13">
              <a:extLst>
                <a:ext uri="{FF2B5EF4-FFF2-40B4-BE49-F238E27FC236}">
                  <a16:creationId xmlns:a16="http://schemas.microsoft.com/office/drawing/2014/main" id="{8DC6A47E-31F6-4C17-9CFB-794DD936A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5813" y="2902126"/>
              <a:ext cx="2762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9241" name="CaixaDeTexto 14">
              <a:extLst>
                <a:ext uri="{FF2B5EF4-FFF2-40B4-BE49-F238E27FC236}">
                  <a16:creationId xmlns:a16="http://schemas.microsoft.com/office/drawing/2014/main" id="{C8179301-BDCD-4F38-B713-97314684D9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350" y="3553001"/>
              <a:ext cx="2778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</p:grpSp>
      <p:sp>
        <p:nvSpPr>
          <p:cNvPr id="9224" name="Slide Number Placeholder 3">
            <a:extLst>
              <a:ext uri="{FF2B5EF4-FFF2-40B4-BE49-F238E27FC236}">
                <a16:creationId xmlns:a16="http://schemas.microsoft.com/office/drawing/2014/main" id="{4465F3BA-B2B4-45DB-9FAA-20A1C181C2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663AAF1-8F9B-4151-AD61-B65A14D08D2B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6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grpSp>
        <p:nvGrpSpPr>
          <p:cNvPr id="3" name="Grupo 3">
            <a:extLst>
              <a:ext uri="{FF2B5EF4-FFF2-40B4-BE49-F238E27FC236}">
                <a16:creationId xmlns:a16="http://schemas.microsoft.com/office/drawing/2014/main" id="{F047AC26-4157-459B-86FF-BF541EFB6B7C}"/>
              </a:ext>
            </a:extLst>
          </p:cNvPr>
          <p:cNvGrpSpPr>
            <a:grpSpLocks/>
          </p:cNvGrpSpPr>
          <p:nvPr/>
        </p:nvGrpSpPr>
        <p:grpSpPr bwMode="auto">
          <a:xfrm>
            <a:off x="6486525" y="2354264"/>
            <a:ext cx="3157538" cy="1557337"/>
            <a:chOff x="4962527" y="2342269"/>
            <a:chExt cx="3158242" cy="1557514"/>
          </a:xfrm>
        </p:grpSpPr>
        <p:pic>
          <p:nvPicPr>
            <p:cNvPr id="9226" name="Picture 19" descr="C:\Users\a37112\Desktop\p285b.png">
              <a:extLst>
                <a:ext uri="{FF2B5EF4-FFF2-40B4-BE49-F238E27FC236}">
                  <a16:creationId xmlns:a16="http://schemas.microsoft.com/office/drawing/2014/main" id="{A5AF170F-2AC5-46C1-BFB9-A7A3AFC124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8752" y="2620262"/>
              <a:ext cx="2546668" cy="10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7" name="CaixaDeTexto 9">
              <a:extLst>
                <a:ext uri="{FF2B5EF4-FFF2-40B4-BE49-F238E27FC236}">
                  <a16:creationId xmlns:a16="http://schemas.microsoft.com/office/drawing/2014/main" id="{3304CCDF-A671-4A76-A8D6-276D1FBF9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2809" y="3607683"/>
              <a:ext cx="2428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9228" name="CaixaDeTexto 10">
              <a:extLst>
                <a:ext uri="{FF2B5EF4-FFF2-40B4-BE49-F238E27FC236}">
                  <a16:creationId xmlns:a16="http://schemas.microsoft.com/office/drawing/2014/main" id="{2CBD21EA-652C-42B8-91F8-C6A71AC58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7856" y="2342269"/>
              <a:ext cx="4429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9229" name="CaixaDeTexto 11">
              <a:extLst>
                <a:ext uri="{FF2B5EF4-FFF2-40B4-BE49-F238E27FC236}">
                  <a16:creationId xmlns:a16="http://schemas.microsoft.com/office/drawing/2014/main" id="{E93B8486-E6EB-4E7F-8917-6ECAAEC5F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3260" y="2342269"/>
              <a:ext cx="291306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9230" name="CaixaDeTexto 12">
              <a:extLst>
                <a:ext uri="{FF2B5EF4-FFF2-40B4-BE49-F238E27FC236}">
                  <a16:creationId xmlns:a16="http://schemas.microsoft.com/office/drawing/2014/main" id="{493FAF19-0214-4452-95BC-1A4A16D32A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6338" y="3551238"/>
              <a:ext cx="29307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E</a:t>
              </a:r>
            </a:p>
          </p:txBody>
        </p:sp>
        <p:sp>
          <p:nvSpPr>
            <p:cNvPr id="9231" name="CaixaDeTexto 14">
              <a:extLst>
                <a:ext uri="{FF2B5EF4-FFF2-40B4-BE49-F238E27FC236}">
                  <a16:creationId xmlns:a16="http://schemas.microsoft.com/office/drawing/2014/main" id="{AB34513E-C949-4F8B-A5F7-EF1655C4A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3179" y="2342269"/>
              <a:ext cx="2778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9232" name="CaixaDeTexto 9">
              <a:extLst>
                <a:ext uri="{FF2B5EF4-FFF2-40B4-BE49-F238E27FC236}">
                  <a16:creationId xmlns:a16="http://schemas.microsoft.com/office/drawing/2014/main" id="{2F570E6C-3633-4F0E-9D82-E795E3ADB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9680" y="3583518"/>
              <a:ext cx="2428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F</a:t>
              </a:r>
            </a:p>
          </p:txBody>
        </p:sp>
        <p:sp>
          <p:nvSpPr>
            <p:cNvPr id="9233" name="CaixaDeTexto 13">
              <a:extLst>
                <a:ext uri="{FF2B5EF4-FFF2-40B4-BE49-F238E27FC236}">
                  <a16:creationId xmlns:a16="http://schemas.microsoft.com/office/drawing/2014/main" id="{9BC7A2C3-E8DE-4C2E-9DB2-9E368130A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2527" y="2987061"/>
              <a:ext cx="2762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3" grpId="0"/>
      <p:bldP spid="71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">
            <a:extLst>
              <a:ext uri="{FF2B5EF4-FFF2-40B4-BE49-F238E27FC236}">
                <a16:creationId xmlns:a16="http://schemas.microsoft.com/office/drawing/2014/main" id="{51D7AAD2-8538-433F-8501-9AAD0F0A1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4" y="1114426"/>
            <a:ext cx="3284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triangular</a:t>
            </a:r>
          </a:p>
        </p:txBody>
      </p:sp>
      <p:sp>
        <p:nvSpPr>
          <p:cNvPr id="8195" name="TextBox 7">
            <a:extLst>
              <a:ext uri="{FF2B5EF4-FFF2-40B4-BE49-F238E27FC236}">
                <a16:creationId xmlns:a16="http://schemas.microsoft.com/office/drawing/2014/main" id="{FB500D60-AAE3-4E1F-B7B3-BFC18FE12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1579564"/>
            <a:ext cx="38481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Para calcular a área da região triangular, podemos utilizar o mesmo procedimento e “transformar” em uma figura que sabemos calcular. </a:t>
            </a:r>
          </a:p>
        </p:txBody>
      </p:sp>
      <p:sp>
        <p:nvSpPr>
          <p:cNvPr id="8197" name="TextBox 7">
            <a:extLst>
              <a:ext uri="{FF2B5EF4-FFF2-40B4-BE49-F238E27FC236}">
                <a16:creationId xmlns:a16="http://schemas.microsoft.com/office/drawing/2014/main" id="{B105B295-7251-4115-8373-470FA7C30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4" y="3724276"/>
            <a:ext cx="4873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Já sabemos que a área do paralelogramo é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bh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8198" name="TextBox 7">
            <a:extLst>
              <a:ext uri="{FF2B5EF4-FFF2-40B4-BE49-F238E27FC236}">
                <a16:creationId xmlns:a16="http://schemas.microsoft.com/office/drawing/2014/main" id="{C7B5FA48-7FCE-4453-8020-6F7FAB661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4130675"/>
            <a:ext cx="8069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Pelo caso de congruência LAL, sabemos que as regiões triangulares ABC e ADC são congruentes, então:</a:t>
            </a:r>
          </a:p>
        </p:txBody>
      </p:sp>
      <p:sp>
        <p:nvSpPr>
          <p:cNvPr id="8199" name="TextBox 7">
            <a:extLst>
              <a:ext uri="{FF2B5EF4-FFF2-40B4-BE49-F238E27FC236}">
                <a16:creationId xmlns:a16="http://schemas.microsoft.com/office/drawing/2014/main" id="{C1140A9D-3DE0-469B-A45C-09B57450A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9" y="4873626"/>
            <a:ext cx="6180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Área da região ABCD = 2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 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Área da região triangular ABC</a:t>
            </a:r>
          </a:p>
        </p:txBody>
      </p:sp>
      <p:grpSp>
        <p:nvGrpSpPr>
          <p:cNvPr id="2" name="Grupo 2">
            <a:extLst>
              <a:ext uri="{FF2B5EF4-FFF2-40B4-BE49-F238E27FC236}">
                <a16:creationId xmlns:a16="http://schemas.microsoft.com/office/drawing/2014/main" id="{CA6DC408-3DD8-4A7B-9BB0-07AF13F439CA}"/>
              </a:ext>
            </a:extLst>
          </p:cNvPr>
          <p:cNvGrpSpPr>
            <a:grpSpLocks/>
          </p:cNvGrpSpPr>
          <p:nvPr/>
        </p:nvGrpSpPr>
        <p:grpSpPr bwMode="auto">
          <a:xfrm>
            <a:off x="2062163" y="3062289"/>
            <a:ext cx="7218362" cy="554037"/>
            <a:chOff x="554038" y="3062288"/>
            <a:chExt cx="7218362" cy="553998"/>
          </a:xfrm>
        </p:grpSpPr>
        <p:sp>
          <p:nvSpPr>
            <p:cNvPr id="10262" name="TextBox 7">
              <a:extLst>
                <a:ext uri="{FF2B5EF4-FFF2-40B4-BE49-F238E27FC236}">
                  <a16:creationId xmlns:a16="http://schemas.microsoft.com/office/drawing/2014/main" id="{73739863-DCF8-4409-8ECB-C877C8CDAA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38" y="3062288"/>
              <a:ext cx="721836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Ao traçar paralelas aos lados 	   e  	    , podemos determinar o ponto </a:t>
              </a:r>
              <a:r>
                <a:rPr lang="pt-BR" altLang="pt-BR" b="1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 e a região limitada pelo paralelogramo ABCD.</a:t>
              </a:r>
            </a:p>
          </p:txBody>
        </p:sp>
        <p:pic>
          <p:nvPicPr>
            <p:cNvPr id="10263" name="Picture 13" descr="C:\Users\Natália\Desktop\Amorzinho\Img_mat9_cap8\9o_cap8\ab.png">
              <a:extLst>
                <a:ext uri="{FF2B5EF4-FFF2-40B4-BE49-F238E27FC236}">
                  <a16:creationId xmlns:a16="http://schemas.microsoft.com/office/drawing/2014/main" id="{1C0D4961-37CB-4CF8-85D9-49FE6CD1C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9988" y="307428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4" name="Picture 14" descr="C:\Users\Natália\Desktop\Amorzinho\Img_mat9_cap8\9o_cap8\bc.png">
              <a:extLst>
                <a:ext uri="{FF2B5EF4-FFF2-40B4-BE49-F238E27FC236}">
                  <a16:creationId xmlns:a16="http://schemas.microsoft.com/office/drawing/2014/main" id="{789B40CA-C41A-44A4-A412-12600E16C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551" y="3074282"/>
              <a:ext cx="3175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o 4">
            <a:extLst>
              <a:ext uri="{FF2B5EF4-FFF2-40B4-BE49-F238E27FC236}">
                <a16:creationId xmlns:a16="http://schemas.microsoft.com/office/drawing/2014/main" id="{D20C1233-762B-4AA0-AAF6-FDF46405DB62}"/>
              </a:ext>
            </a:extLst>
          </p:cNvPr>
          <p:cNvGrpSpPr>
            <a:grpSpLocks/>
          </p:cNvGrpSpPr>
          <p:nvPr/>
        </p:nvGrpSpPr>
        <p:grpSpPr bwMode="auto">
          <a:xfrm>
            <a:off x="3922714" y="5416550"/>
            <a:ext cx="4194175" cy="617538"/>
            <a:chOff x="2398713" y="5416550"/>
            <a:chExt cx="4193997" cy="617538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4A84902F-5A65-455C-9F30-BF2A71655F36}"/>
                </a:ext>
              </a:extLst>
            </p:cNvPr>
            <p:cNvSpPr/>
            <p:nvPr/>
          </p:nvSpPr>
          <p:spPr>
            <a:xfrm>
              <a:off x="2536819" y="5416550"/>
              <a:ext cx="4055891" cy="601663"/>
            </a:xfrm>
            <a:prstGeom prst="rect">
              <a:avLst/>
            </a:prstGeom>
            <a:noFill/>
            <a:ln w="12700">
              <a:solidFill>
                <a:srgbClr val="00A89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grpSp>
          <p:nvGrpSpPr>
            <p:cNvPr id="10259" name="Grupo 3">
              <a:extLst>
                <a:ext uri="{FF2B5EF4-FFF2-40B4-BE49-F238E27FC236}">
                  <a16:creationId xmlns:a16="http://schemas.microsoft.com/office/drawing/2014/main" id="{FF4AE567-FBBA-42C0-B91E-E35B1A9B0D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8713" y="5521325"/>
              <a:ext cx="4060825" cy="512763"/>
              <a:chOff x="2398713" y="5521325"/>
              <a:chExt cx="4060825" cy="512763"/>
            </a:xfrm>
          </p:grpSpPr>
          <p:sp>
            <p:nvSpPr>
              <p:cNvPr id="10260" name="TextBox 7">
                <a:extLst>
                  <a:ext uri="{FF2B5EF4-FFF2-40B4-BE49-F238E27FC236}">
                    <a16:creationId xmlns:a16="http://schemas.microsoft.com/office/drawing/2014/main" id="{379DB590-3BD6-4EE6-BF7D-E9DFD5E810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8713" y="5535613"/>
                <a:ext cx="3748087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pt-BR" altLang="pt-BR">
                    <a:latin typeface="Arial" panose="020B0604020202020204" pitchFamily="34" charset="0"/>
                    <a:ea typeface="Geneva" charset="-128"/>
                  </a:rPr>
                  <a:t>Área da região triangular ABC = </a:t>
                </a:r>
              </a:p>
            </p:txBody>
          </p:sp>
          <p:pic>
            <p:nvPicPr>
              <p:cNvPr id="10261" name="Picture 15" descr="C:\Users\Natália\Desktop\Amorzinho\Img_mat9_cap8\9o_cap8\bxh-2.png">
                <a:extLst>
                  <a:ext uri="{FF2B5EF4-FFF2-40B4-BE49-F238E27FC236}">
                    <a16:creationId xmlns:a16="http://schemas.microsoft.com/office/drawing/2014/main" id="{2B52D703-4D86-4B44-B35A-DAD9B640A8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6300" y="5521325"/>
                <a:ext cx="503238" cy="51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" name="Grupo 1">
            <a:extLst>
              <a:ext uri="{FF2B5EF4-FFF2-40B4-BE49-F238E27FC236}">
                <a16:creationId xmlns:a16="http://schemas.microsoft.com/office/drawing/2014/main" id="{5139562E-1ABE-4A61-85E7-53AF062E778F}"/>
              </a:ext>
            </a:extLst>
          </p:cNvPr>
          <p:cNvGrpSpPr>
            <a:grpSpLocks/>
          </p:cNvGrpSpPr>
          <p:nvPr/>
        </p:nvGrpSpPr>
        <p:grpSpPr bwMode="auto">
          <a:xfrm>
            <a:off x="6303964" y="1330326"/>
            <a:ext cx="3616325" cy="1566863"/>
            <a:chOff x="4779963" y="1330325"/>
            <a:chExt cx="3616325" cy="1566863"/>
          </a:xfrm>
        </p:grpSpPr>
        <p:pic>
          <p:nvPicPr>
            <p:cNvPr id="10251" name="Picture 16" descr="C:\Users\Natália\Desktop\Amorzinho\Img_mat9_cap8\p286a.png">
              <a:extLst>
                <a:ext uri="{FF2B5EF4-FFF2-40B4-BE49-F238E27FC236}">
                  <a16:creationId xmlns:a16="http://schemas.microsoft.com/office/drawing/2014/main" id="{34BE9ABA-F1CA-44C2-A83A-E780DFD82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2850" y="1524000"/>
              <a:ext cx="2800350" cy="113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2" name="CaixaDeTexto 16">
              <a:extLst>
                <a:ext uri="{FF2B5EF4-FFF2-40B4-BE49-F238E27FC236}">
                  <a16:creationId xmlns:a16="http://schemas.microsoft.com/office/drawing/2014/main" id="{EE69593D-A3E6-4529-A7E2-BF7F7E9F1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3088" y="1330325"/>
              <a:ext cx="609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0253" name="CaixaDeTexto 17">
              <a:extLst>
                <a:ext uri="{FF2B5EF4-FFF2-40B4-BE49-F238E27FC236}">
                  <a16:creationId xmlns:a16="http://schemas.microsoft.com/office/drawing/2014/main" id="{4CA2472B-74D6-4B69-8BB3-75A891FE25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963" y="2563813"/>
              <a:ext cx="4841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0254" name="CaixaDeTexto 18">
              <a:extLst>
                <a:ext uri="{FF2B5EF4-FFF2-40B4-BE49-F238E27FC236}">
                  <a16:creationId xmlns:a16="http://schemas.microsoft.com/office/drawing/2014/main" id="{988C90A8-CF5E-4760-A9C5-B8E1ECA1A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2590800"/>
              <a:ext cx="4429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10255" name="CaixaDeTexto 19">
              <a:extLst>
                <a:ext uri="{FF2B5EF4-FFF2-40B4-BE49-F238E27FC236}">
                  <a16:creationId xmlns:a16="http://schemas.microsoft.com/office/drawing/2014/main" id="{C51BCD25-BE91-4DA9-88C1-D712838FC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2400" y="1357313"/>
              <a:ext cx="62388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10256" name="CaixaDeTexto 20">
              <a:extLst>
                <a:ext uri="{FF2B5EF4-FFF2-40B4-BE49-F238E27FC236}">
                  <a16:creationId xmlns:a16="http://schemas.microsoft.com/office/drawing/2014/main" id="{6DA5DA16-A177-47EE-AA0D-2E473EA72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6913" y="2605088"/>
              <a:ext cx="36036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E</a:t>
              </a:r>
            </a:p>
          </p:txBody>
        </p:sp>
        <p:sp>
          <p:nvSpPr>
            <p:cNvPr id="10257" name="CaixaDeTexto 21">
              <a:extLst>
                <a:ext uri="{FF2B5EF4-FFF2-40B4-BE49-F238E27FC236}">
                  <a16:creationId xmlns:a16="http://schemas.microsoft.com/office/drawing/2014/main" id="{C402243F-3FC4-4DB3-9896-56C927383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6763" y="1966913"/>
              <a:ext cx="27781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</p:grpSp>
      <p:sp>
        <p:nvSpPr>
          <p:cNvPr id="10250" name="Slide Number Placeholder 3">
            <a:extLst>
              <a:ext uri="{FF2B5EF4-FFF2-40B4-BE49-F238E27FC236}">
                <a16:creationId xmlns:a16="http://schemas.microsoft.com/office/drawing/2014/main" id="{99B5DB5F-2BCB-4E28-86E4-1E2A6BA84C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0316D2-9E3A-4EE2-9880-03335419AEFE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7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7" grpId="0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7">
            <a:extLst>
              <a:ext uri="{FF2B5EF4-FFF2-40B4-BE49-F238E27FC236}">
                <a16:creationId xmlns:a16="http://schemas.microsoft.com/office/drawing/2014/main" id="{5EC4D6EC-22FF-4B92-9AE5-725130CE8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4" y="1114426"/>
            <a:ext cx="5006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dirty="0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limitada por um trapézio</a:t>
            </a:r>
          </a:p>
        </p:txBody>
      </p:sp>
      <p:sp>
        <p:nvSpPr>
          <p:cNvPr id="9219" name="TextBox 7">
            <a:extLst>
              <a:ext uri="{FF2B5EF4-FFF2-40B4-BE49-F238E27FC236}">
                <a16:creationId xmlns:a16="http://schemas.microsoft.com/office/drawing/2014/main" id="{C27D0841-38AF-430E-A025-6FE0447C2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414" y="1703388"/>
            <a:ext cx="4156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Podemos decompor o trapézio em duas regiões triangulares, pois sabemos calcular a área dessas regiões.</a:t>
            </a:r>
          </a:p>
        </p:txBody>
      </p:sp>
      <p:sp>
        <p:nvSpPr>
          <p:cNvPr id="9220" name="TextBox 7">
            <a:extLst>
              <a:ext uri="{FF2B5EF4-FFF2-40B4-BE49-F238E27FC236}">
                <a16:creationId xmlns:a16="http://schemas.microsoft.com/office/drawing/2014/main" id="{DE44E406-FE77-4C5E-9061-FAF1A4E04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9" y="2967039"/>
            <a:ext cx="7216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Denominando uma base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e altura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, e outra base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e altura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, temos: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454EA39-5060-4C2E-A576-B42E6EF9F60E}"/>
              </a:ext>
            </a:extLst>
          </p:cNvPr>
          <p:cNvGrpSpPr>
            <a:grpSpLocks/>
          </p:cNvGrpSpPr>
          <p:nvPr/>
        </p:nvGrpSpPr>
        <p:grpSpPr bwMode="auto">
          <a:xfrm>
            <a:off x="8407401" y="3379788"/>
            <a:ext cx="2181225" cy="692150"/>
            <a:chOff x="6752870" y="3289193"/>
            <a:chExt cx="2181052" cy="692963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22BDA7C-9CF5-44D2-B985-ECECF4096399}"/>
                </a:ext>
              </a:extLst>
            </p:cNvPr>
            <p:cNvSpPr/>
            <p:nvPr/>
          </p:nvSpPr>
          <p:spPr>
            <a:xfrm>
              <a:off x="6752870" y="3289193"/>
              <a:ext cx="1736587" cy="692963"/>
            </a:xfrm>
            <a:prstGeom prst="rect">
              <a:avLst/>
            </a:prstGeom>
            <a:noFill/>
            <a:ln w="12700">
              <a:solidFill>
                <a:srgbClr val="00A89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1290" name="CaixaDeTexto 15">
              <a:extLst>
                <a:ext uri="{FF2B5EF4-FFF2-40B4-BE49-F238E27FC236}">
                  <a16:creationId xmlns:a16="http://schemas.microsoft.com/office/drawing/2014/main" id="{BFEB706F-5E88-4201-AD13-D7256AE7B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3334" y="3463925"/>
              <a:ext cx="21605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A = </a:t>
              </a:r>
            </a:p>
          </p:txBody>
        </p:sp>
        <p:pic>
          <p:nvPicPr>
            <p:cNvPr id="11291" name="Picture 16" descr="C:\Users\Natália\Desktop\Amorzinho\Img_mat9_cap8\9o_cap8\(b+b)xh-2.png">
              <a:extLst>
                <a:ext uri="{FF2B5EF4-FFF2-40B4-BE49-F238E27FC236}">
                  <a16:creationId xmlns:a16="http://schemas.microsoft.com/office/drawing/2014/main" id="{14E8D2B1-AF0E-4C7C-B973-E9882976B3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2285" y="3411538"/>
              <a:ext cx="107315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184662DA-38FC-43F7-9B72-EB084F26EB88}"/>
              </a:ext>
            </a:extLst>
          </p:cNvPr>
          <p:cNvGrpSpPr>
            <a:grpSpLocks/>
          </p:cNvGrpSpPr>
          <p:nvPr/>
        </p:nvGrpSpPr>
        <p:grpSpPr bwMode="auto">
          <a:xfrm>
            <a:off x="2751138" y="1454150"/>
            <a:ext cx="2533650" cy="1512888"/>
            <a:chOff x="1227138" y="1454150"/>
            <a:chExt cx="2533650" cy="1512888"/>
          </a:xfrm>
        </p:grpSpPr>
        <p:pic>
          <p:nvPicPr>
            <p:cNvPr id="11284" name="Picture 17" descr="C:\Users\Natália\Desktop\Amorzinho\Img_mat9_cap8\p289a.png">
              <a:extLst>
                <a:ext uri="{FF2B5EF4-FFF2-40B4-BE49-F238E27FC236}">
                  <a16:creationId xmlns:a16="http://schemas.microsoft.com/office/drawing/2014/main" id="{40021D39-54CB-4D83-A870-92E040A77F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7138" y="1687513"/>
              <a:ext cx="2533650" cy="1057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5" name="CaixaDeTexto 19">
              <a:extLst>
                <a:ext uri="{FF2B5EF4-FFF2-40B4-BE49-F238E27FC236}">
                  <a16:creationId xmlns:a16="http://schemas.microsoft.com/office/drawing/2014/main" id="{E4A19304-CCF4-4399-8462-15E36C06C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0650" y="2673350"/>
              <a:ext cx="484188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1286" name="CaixaDeTexto 20">
              <a:extLst>
                <a:ext uri="{FF2B5EF4-FFF2-40B4-BE49-F238E27FC236}">
                  <a16:creationId xmlns:a16="http://schemas.microsoft.com/office/drawing/2014/main" id="{77E2A07A-A424-415D-8421-8F9548102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4838" y="2078038"/>
              <a:ext cx="27781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11287" name="CaixaDeTexto 21">
              <a:extLst>
                <a:ext uri="{FF2B5EF4-FFF2-40B4-BE49-F238E27FC236}">
                  <a16:creationId xmlns:a16="http://schemas.microsoft.com/office/drawing/2014/main" id="{0D04414D-18C9-4A34-8AE1-1B085FFE2E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4763" y="2036763"/>
              <a:ext cx="277812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11288" name="CaixaDeTexto 22">
              <a:extLst>
                <a:ext uri="{FF2B5EF4-FFF2-40B4-BE49-F238E27FC236}">
                  <a16:creationId xmlns:a16="http://schemas.microsoft.com/office/drawing/2014/main" id="{358CE238-801E-4E38-8907-8FFC7E5A7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6363" y="1454150"/>
              <a:ext cx="277812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</p:grpSp>
      <p:grpSp>
        <p:nvGrpSpPr>
          <p:cNvPr id="6" name="Grupo 1">
            <a:extLst>
              <a:ext uri="{FF2B5EF4-FFF2-40B4-BE49-F238E27FC236}">
                <a16:creationId xmlns:a16="http://schemas.microsoft.com/office/drawing/2014/main" id="{D9DD2CC8-6034-4C21-9BF9-5AEF234FCA78}"/>
              </a:ext>
            </a:extLst>
          </p:cNvPr>
          <p:cNvGrpSpPr>
            <a:grpSpLocks/>
          </p:cNvGrpSpPr>
          <p:nvPr/>
        </p:nvGrpSpPr>
        <p:grpSpPr bwMode="auto">
          <a:xfrm>
            <a:off x="2078039" y="3514726"/>
            <a:ext cx="6213475" cy="549275"/>
            <a:chOff x="621948" y="3424238"/>
            <a:chExt cx="6214361" cy="549275"/>
          </a:xfrm>
        </p:grpSpPr>
        <p:sp>
          <p:nvSpPr>
            <p:cNvPr id="11276" name="TextBox 7">
              <a:extLst>
                <a:ext uri="{FF2B5EF4-FFF2-40B4-BE49-F238E27FC236}">
                  <a16:creationId xmlns:a16="http://schemas.microsoft.com/office/drawing/2014/main" id="{EB5039C2-D9F3-4A36-ACA8-F524BF440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948" y="3523369"/>
              <a:ext cx="52212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Área do trapézio =           +          =                       =</a:t>
              </a:r>
            </a:p>
          </p:txBody>
        </p:sp>
        <p:pic>
          <p:nvPicPr>
            <p:cNvPr id="11277" name="Picture 19" descr="C:\Users\Natália\Desktop\Amorzinho\Img_mat9_cap8\9o_cap8\bbxh_2.png">
              <a:extLst>
                <a:ext uri="{FF2B5EF4-FFF2-40B4-BE49-F238E27FC236}">
                  <a16:creationId xmlns:a16="http://schemas.microsoft.com/office/drawing/2014/main" id="{45410FE1-105F-478A-AF6E-E5A651EB3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098" y="3457575"/>
              <a:ext cx="560388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8" name="Picture 20" descr="C:\Users\Natália\Desktop\Amorzinho\Img_mat9_cap8\9o_cap8\bxh-2.png">
              <a:extLst>
                <a:ext uri="{FF2B5EF4-FFF2-40B4-BE49-F238E27FC236}">
                  <a16:creationId xmlns:a16="http://schemas.microsoft.com/office/drawing/2014/main" id="{4D827F05-8980-45BC-ACFB-3DC3F2F8A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086" y="3457575"/>
              <a:ext cx="503237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9" name="Picture 21" descr="C:\Users\Natália\Desktop\Amorzinho\Img_mat9_cap8\9o_cap8\bh+bh-2.png">
              <a:extLst>
                <a:ext uri="{FF2B5EF4-FFF2-40B4-BE49-F238E27FC236}">
                  <a16:creationId xmlns:a16="http://schemas.microsoft.com/office/drawing/2014/main" id="{B5572CF6-B256-441C-8A83-183AB3283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2355" y="3457575"/>
              <a:ext cx="1282700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0" name="Picture 22" descr="C:\Users\Natália\Desktop\Amorzinho\Img_mat9_cap8\9o_cap8\(b+b)xh-2.png">
              <a:extLst>
                <a:ext uri="{FF2B5EF4-FFF2-40B4-BE49-F238E27FC236}">
                  <a16:creationId xmlns:a16="http://schemas.microsoft.com/office/drawing/2014/main" id="{516F1BEE-B8DC-4871-8F27-13A4684C3A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3159" y="3424238"/>
              <a:ext cx="107315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5" name="Slide Number Placeholder 3">
            <a:extLst>
              <a:ext uri="{FF2B5EF4-FFF2-40B4-BE49-F238E27FC236}">
                <a16:creationId xmlns:a16="http://schemas.microsoft.com/office/drawing/2014/main" id="{751341F9-7FF7-4E43-8EE4-F25671437C6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8ECF465-8343-4CC2-830E-BE3CA9E327B4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8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Box 7">
            <a:extLst>
              <a:ext uri="{FF2B5EF4-FFF2-40B4-BE49-F238E27FC236}">
                <a16:creationId xmlns:a16="http://schemas.microsoft.com/office/drawing/2014/main" id="{A6807973-1A63-4725-8997-686DCE7F4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32" y="2564904"/>
            <a:ext cx="48672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limitada por um losango</a:t>
            </a:r>
          </a:p>
        </p:txBody>
      </p:sp>
      <p:grpSp>
        <p:nvGrpSpPr>
          <p:cNvPr id="2" name="Grupo 5">
            <a:extLst>
              <a:ext uri="{FF2B5EF4-FFF2-40B4-BE49-F238E27FC236}">
                <a16:creationId xmlns:a16="http://schemas.microsoft.com/office/drawing/2014/main" id="{37ADCAB5-4548-489E-981B-DA2B42949532}"/>
              </a:ext>
            </a:extLst>
          </p:cNvPr>
          <p:cNvGrpSpPr>
            <a:grpSpLocks/>
          </p:cNvGrpSpPr>
          <p:nvPr/>
        </p:nvGrpSpPr>
        <p:grpSpPr bwMode="auto">
          <a:xfrm>
            <a:off x="3156693" y="3182441"/>
            <a:ext cx="2757488" cy="709612"/>
            <a:chOff x="924277" y="4982811"/>
            <a:chExt cx="2757488" cy="709612"/>
          </a:xfrm>
        </p:grpSpPr>
        <p:sp>
          <p:nvSpPr>
            <p:cNvPr id="11292" name="TextBox 7">
              <a:extLst>
                <a:ext uri="{FF2B5EF4-FFF2-40B4-BE49-F238E27FC236}">
                  <a16:creationId xmlns:a16="http://schemas.microsoft.com/office/drawing/2014/main" id="{0043CCBF-5875-4799-AE63-2BD7FFAE2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725" y="5154613"/>
              <a:ext cx="20828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Área do losango =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71425824-719A-4B32-A2D2-26F98279EF89}"/>
                </a:ext>
              </a:extLst>
            </p:cNvPr>
            <p:cNvSpPr/>
            <p:nvPr/>
          </p:nvSpPr>
          <p:spPr>
            <a:xfrm>
              <a:off x="924277" y="4982811"/>
              <a:ext cx="2757488" cy="709612"/>
            </a:xfrm>
            <a:prstGeom prst="rect">
              <a:avLst/>
            </a:prstGeom>
            <a:noFill/>
            <a:ln>
              <a:solidFill>
                <a:srgbClr val="00A89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pic>
          <p:nvPicPr>
            <p:cNvPr id="11294" name="Picture 15" descr="C:\Users\Natália\Desktop\Amorzinho\Img_mat9_cap8\9o_cap8\dd-2.png">
              <a:extLst>
                <a:ext uri="{FF2B5EF4-FFF2-40B4-BE49-F238E27FC236}">
                  <a16:creationId xmlns:a16="http://schemas.microsoft.com/office/drawing/2014/main" id="{E165654C-DB0A-4C0B-B97F-596FF8929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563" y="5121275"/>
              <a:ext cx="560387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6E85ADCA-822D-41B1-A4CA-82789BA4DC82}"/>
              </a:ext>
            </a:extLst>
          </p:cNvPr>
          <p:cNvGrpSpPr>
            <a:grpSpLocks/>
          </p:cNvGrpSpPr>
          <p:nvPr/>
        </p:nvGrpSpPr>
        <p:grpSpPr bwMode="auto">
          <a:xfrm>
            <a:off x="8176369" y="2498229"/>
            <a:ext cx="1204913" cy="1965325"/>
            <a:chOff x="5943600" y="4298950"/>
            <a:chExt cx="1204913" cy="1965325"/>
          </a:xfrm>
        </p:grpSpPr>
        <p:pic>
          <p:nvPicPr>
            <p:cNvPr id="11281" name="Picture 18" descr="C:\Users\Natália\Desktop\Amorzinho\Img_mat9_cap8\p290a.png">
              <a:extLst>
                <a:ext uri="{FF2B5EF4-FFF2-40B4-BE49-F238E27FC236}">
                  <a16:creationId xmlns:a16="http://schemas.microsoft.com/office/drawing/2014/main" id="{3EB546E4-15F0-40E1-A545-F2E8BB8AD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4298950"/>
              <a:ext cx="1025525" cy="179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2" name="CaixaDeTexto 24">
              <a:extLst>
                <a:ext uri="{FF2B5EF4-FFF2-40B4-BE49-F238E27FC236}">
                  <a16:creationId xmlns:a16="http://schemas.microsoft.com/office/drawing/2014/main" id="{F12E118C-F590-410E-86E3-E1BCCB7E1D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8550" y="5970588"/>
              <a:ext cx="277813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11283" name="CaixaDeTexto 25">
              <a:extLst>
                <a:ext uri="{FF2B5EF4-FFF2-40B4-BE49-F238E27FC236}">
                  <a16:creationId xmlns:a16="http://schemas.microsoft.com/office/drawing/2014/main" id="{0D09A57D-AA37-414A-8C5E-AFFD5D6D86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3713" y="4903788"/>
              <a:ext cx="304800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>
            <a:extLst>
              <a:ext uri="{FF2B5EF4-FFF2-40B4-BE49-F238E27FC236}">
                <a16:creationId xmlns:a16="http://schemas.microsoft.com/office/drawing/2014/main" id="{C7E6C611-438B-4F96-B432-AE86BF5E7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4" y="1114426"/>
            <a:ext cx="5794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Área de uma região limitada por um polígono regular</a:t>
            </a:r>
          </a:p>
        </p:txBody>
      </p:sp>
      <p:sp>
        <p:nvSpPr>
          <p:cNvPr id="10243" name="TextBox 7">
            <a:extLst>
              <a:ext uri="{FF2B5EF4-FFF2-40B4-BE49-F238E27FC236}">
                <a16:creationId xmlns:a16="http://schemas.microsoft.com/office/drawing/2014/main" id="{B8E03AB9-2657-488B-954C-946E701C4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1547814"/>
            <a:ext cx="8064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Para calcular a área de uma região limitada por um polígono regular de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n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lados, podemos decompor a figura em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n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regiões triangulares.</a:t>
            </a:r>
          </a:p>
        </p:txBody>
      </p:sp>
      <p:sp>
        <p:nvSpPr>
          <p:cNvPr id="10244" name="TextBox 7">
            <a:extLst>
              <a:ext uri="{FF2B5EF4-FFF2-40B4-BE49-F238E27FC236}">
                <a16:creationId xmlns:a16="http://schemas.microsoft.com/office/drawing/2014/main" id="{719CCF5E-10C3-4B8A-8597-E59BC1DE0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2252664"/>
            <a:ext cx="8064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Assim, a área que procuramos é </a:t>
            </a:r>
            <a:r>
              <a:rPr lang="pt-BR" altLang="pt-BR" b="1">
                <a:latin typeface="Arial" panose="020B0604020202020204" pitchFamily="34" charset="0"/>
                <a:ea typeface="Geneva" charset="-128"/>
              </a:rPr>
              <a:t>n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vezes a área de cada região triangular.</a:t>
            </a:r>
          </a:p>
        </p:txBody>
      </p:sp>
      <p:sp>
        <p:nvSpPr>
          <p:cNvPr id="10245" name="TextBox 7">
            <a:extLst>
              <a:ext uri="{FF2B5EF4-FFF2-40B4-BE49-F238E27FC236}">
                <a16:creationId xmlns:a16="http://schemas.microsoft.com/office/drawing/2014/main" id="{D8841A86-F10D-4E65-A7D6-FE5234DA3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800" y="2592388"/>
            <a:ext cx="22748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Vejamos um exemplo:</a:t>
            </a:r>
          </a:p>
        </p:txBody>
      </p:sp>
      <p:cxnSp>
        <p:nvCxnSpPr>
          <p:cNvPr id="8" name="Conector angulado 7">
            <a:extLst>
              <a:ext uri="{FF2B5EF4-FFF2-40B4-BE49-F238E27FC236}">
                <a16:creationId xmlns:a16="http://schemas.microsoft.com/office/drawing/2014/main" id="{B1F5EBB9-12E9-4AC2-969D-2510EA0A49E5}"/>
              </a:ext>
            </a:extLst>
          </p:cNvPr>
          <p:cNvCxnSpPr/>
          <p:nvPr/>
        </p:nvCxnSpPr>
        <p:spPr>
          <a:xfrm flipV="1">
            <a:off x="4756150" y="3008314"/>
            <a:ext cx="1130300" cy="33178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7" name="TextBox 7">
            <a:extLst>
              <a:ext uri="{FF2B5EF4-FFF2-40B4-BE49-F238E27FC236}">
                <a16:creationId xmlns:a16="http://schemas.microsoft.com/office/drawing/2014/main" id="{CC8533CE-BFA8-45D0-AD2C-D0F26064C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2684463"/>
            <a:ext cx="3683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é o apótema do polígono.</a:t>
            </a:r>
            <a:br>
              <a:rPr lang="pt-BR" altLang="pt-BR">
                <a:latin typeface="Arial" panose="020B0604020202020204" pitchFamily="34" charset="0"/>
                <a:ea typeface="Geneva" charset="-128"/>
              </a:rPr>
            </a:br>
            <a:r>
              <a:rPr lang="pt-BR" altLang="pt-BR">
                <a:latin typeface="Arial" panose="020B0604020202020204" pitchFamily="34" charset="0"/>
                <a:ea typeface="Geneva" charset="-128"/>
              </a:rPr>
              <a:t>ℓ é o lado do polígono.</a:t>
            </a:r>
          </a:p>
        </p:txBody>
      </p:sp>
      <p:sp>
        <p:nvSpPr>
          <p:cNvPr id="10249" name="TextBox 7">
            <a:extLst>
              <a:ext uri="{FF2B5EF4-FFF2-40B4-BE49-F238E27FC236}">
                <a16:creationId xmlns:a16="http://schemas.microsoft.com/office/drawing/2014/main" id="{7B9E3BC7-8C89-45BE-9FB5-5EF954AC4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4576764"/>
            <a:ext cx="8064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região hexagonal é composta de 6 regiões triangulares congruentes, então,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013C04F-D57A-4EC9-A793-0D6CE02F8BD3}"/>
              </a:ext>
            </a:extLst>
          </p:cNvPr>
          <p:cNvSpPr/>
          <p:nvPr/>
        </p:nvSpPr>
        <p:spPr>
          <a:xfrm>
            <a:off x="4876800" y="5141914"/>
            <a:ext cx="312738" cy="276225"/>
          </a:xfrm>
          <a:prstGeom prst="ellipse">
            <a:avLst/>
          </a:prstGeom>
          <a:noFill/>
          <a:ln w="12700">
            <a:solidFill>
              <a:srgbClr val="00A8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26" name="Forma 25">
            <a:extLst>
              <a:ext uri="{FF2B5EF4-FFF2-40B4-BE49-F238E27FC236}">
                <a16:creationId xmlns:a16="http://schemas.microsoft.com/office/drawing/2014/main" id="{EB279CFD-8654-4397-9D1A-C4349DAB3CF4}"/>
              </a:ext>
            </a:extLst>
          </p:cNvPr>
          <p:cNvCxnSpPr>
            <a:stCxn id="24" idx="0"/>
            <a:endCxn id="29" idx="1"/>
          </p:cNvCxnSpPr>
          <p:nvPr/>
        </p:nvCxnSpPr>
        <p:spPr>
          <a:xfrm rot="16200000" flipH="1">
            <a:off x="5614195" y="4560095"/>
            <a:ext cx="130175" cy="1293813"/>
          </a:xfrm>
          <a:prstGeom prst="curvedConnector4">
            <a:avLst>
              <a:gd name="adj1" fmla="val -175610"/>
              <a:gd name="adj2" fmla="val 56046"/>
            </a:avLst>
          </a:prstGeom>
          <a:ln w="12700">
            <a:solidFill>
              <a:srgbClr val="00A89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Forma 27">
            <a:extLst>
              <a:ext uri="{FF2B5EF4-FFF2-40B4-BE49-F238E27FC236}">
                <a16:creationId xmlns:a16="http://schemas.microsoft.com/office/drawing/2014/main" id="{7E72AF73-0312-4B1A-BB5A-7E3611DC1EB7}"/>
              </a:ext>
            </a:extLst>
          </p:cNvPr>
          <p:cNvCxnSpPr>
            <a:endCxn id="14" idx="2"/>
          </p:cNvCxnSpPr>
          <p:nvPr/>
        </p:nvCxnSpPr>
        <p:spPr>
          <a:xfrm>
            <a:off x="4745039" y="3856039"/>
            <a:ext cx="2701925" cy="147637"/>
          </a:xfrm>
          <a:prstGeom prst="bentConnector4">
            <a:avLst>
              <a:gd name="adj1" fmla="val 35502"/>
              <a:gd name="adj2" fmla="val 254838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7">
            <a:extLst>
              <a:ext uri="{FF2B5EF4-FFF2-40B4-BE49-F238E27FC236}">
                <a16:creationId xmlns:a16="http://schemas.microsoft.com/office/drawing/2014/main" id="{0928F67E-5DE6-4895-BC87-32822DF0E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9" y="5087938"/>
            <a:ext cx="3836987" cy="368300"/>
          </a:xfrm>
          <a:prstGeom prst="rect">
            <a:avLst/>
          </a:prstGeom>
          <a:solidFill>
            <a:srgbClr val="BFE9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Esse é o valor do perímetro, logo: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7357C5D9-2918-48D1-8B11-6CFC10E73541}"/>
              </a:ext>
            </a:extLst>
          </p:cNvPr>
          <p:cNvSpPr/>
          <p:nvPr/>
        </p:nvSpPr>
        <p:spPr>
          <a:xfrm>
            <a:off x="7629526" y="5551489"/>
            <a:ext cx="1230313" cy="611187"/>
          </a:xfrm>
          <a:prstGeom prst="rect">
            <a:avLst/>
          </a:prstGeom>
          <a:noFill/>
          <a:ln w="12700">
            <a:solidFill>
              <a:srgbClr val="00A8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258" name="CaixaDeTexto 21">
            <a:extLst>
              <a:ext uri="{FF2B5EF4-FFF2-40B4-BE49-F238E27FC236}">
                <a16:creationId xmlns:a16="http://schemas.microsoft.com/office/drawing/2014/main" id="{F7B50497-5EE3-4697-8584-CD83869FB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684839"/>
            <a:ext cx="1081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=</a:t>
            </a:r>
          </a:p>
        </p:txBody>
      </p:sp>
      <p:pic>
        <p:nvPicPr>
          <p:cNvPr id="10259" name="Picture 21" descr="C:\Users\Natália\Desktop\Amorzinho\Img_mat9_cap8\9o_cap8\pa-2.png">
            <a:extLst>
              <a:ext uri="{FF2B5EF4-FFF2-40B4-BE49-F238E27FC236}">
                <a16:creationId xmlns:a16="http://schemas.microsoft.com/office/drawing/2014/main" id="{A83A0844-F587-46FB-BB1A-9DDDD64BA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4" y="5618164"/>
            <a:ext cx="712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CaixaDeTexto 24">
            <a:extLst>
              <a:ext uri="{FF2B5EF4-FFF2-40B4-BE49-F238E27FC236}">
                <a16:creationId xmlns:a16="http://schemas.microsoft.com/office/drawing/2014/main" id="{0F2F7D9A-7585-4CE0-BFD7-41A9F7805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6" y="5208589"/>
            <a:ext cx="453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>
                <a:latin typeface="Arial" panose="020B0604020202020204" pitchFamily="34" charset="0"/>
                <a:ea typeface="Geneva" charset="-128"/>
              </a:rPr>
              <a:t>A = 6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A       = 6 </a:t>
            </a:r>
            <a:r>
              <a:rPr lang="pt-BR" altLang="pt-BR" b="1" baseline="30000">
                <a:latin typeface="Arial" panose="020B0604020202020204" pitchFamily="34" charset="0"/>
                <a:ea typeface="Geneva" charset="-128"/>
              </a:rPr>
              <a:t>.</a:t>
            </a:r>
            <a:r>
              <a:rPr lang="pt-BR" altLang="pt-BR">
                <a:latin typeface="Arial" panose="020B0604020202020204" pitchFamily="34" charset="0"/>
                <a:ea typeface="Geneva" charset="-128"/>
              </a:rPr>
              <a:t>           = </a:t>
            </a:r>
          </a:p>
        </p:txBody>
      </p:sp>
      <p:grpSp>
        <p:nvGrpSpPr>
          <p:cNvPr id="2" name="Grupo 19">
            <a:extLst>
              <a:ext uri="{FF2B5EF4-FFF2-40B4-BE49-F238E27FC236}">
                <a16:creationId xmlns:a16="http://schemas.microsoft.com/office/drawing/2014/main" id="{A65F1C92-E652-4162-BE88-E7240153C47B}"/>
              </a:ext>
            </a:extLst>
          </p:cNvPr>
          <p:cNvGrpSpPr>
            <a:grpSpLocks/>
          </p:cNvGrpSpPr>
          <p:nvPr/>
        </p:nvGrpSpPr>
        <p:grpSpPr bwMode="auto">
          <a:xfrm>
            <a:off x="3241676" y="3008314"/>
            <a:ext cx="1228725" cy="1552575"/>
            <a:chOff x="1320800" y="3133725"/>
            <a:chExt cx="1228725" cy="1552377"/>
          </a:xfrm>
        </p:grpSpPr>
        <p:pic>
          <p:nvPicPr>
            <p:cNvPr id="12319" name="Picture 23" descr="C:\Users\Natália\Desktop\Amorzinho\Img_mat9_cap8\p291a.png">
              <a:extLst>
                <a:ext uri="{FF2B5EF4-FFF2-40B4-BE49-F238E27FC236}">
                  <a16:creationId xmlns:a16="http://schemas.microsoft.com/office/drawing/2014/main" id="{7EA5A44D-C45A-440F-ACEC-724D5010EA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800" y="3133725"/>
              <a:ext cx="1228725" cy="131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0" name="CaixaDeTexto 34">
              <a:extLst>
                <a:ext uri="{FF2B5EF4-FFF2-40B4-BE49-F238E27FC236}">
                  <a16:creationId xmlns:a16="http://schemas.microsoft.com/office/drawing/2014/main" id="{E2C941E6-B290-4BB8-AB63-11F87BEA9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675" y="3906838"/>
              <a:ext cx="2778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2321" name="CaixaDeTexto 35">
              <a:extLst>
                <a:ext uri="{FF2B5EF4-FFF2-40B4-BE49-F238E27FC236}">
                  <a16:creationId xmlns:a16="http://schemas.microsoft.com/office/drawing/2014/main" id="{B1C90D00-243A-4AD7-B7EA-E93DA8B08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4211638"/>
              <a:ext cx="29527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2322" name="CaixaDeTexto 36">
              <a:extLst>
                <a:ext uri="{FF2B5EF4-FFF2-40B4-BE49-F238E27FC236}">
                  <a16:creationId xmlns:a16="http://schemas.microsoft.com/office/drawing/2014/main" id="{BB46ADB0-5CA4-4B70-A755-FDE3380BF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3450" y="4211638"/>
              <a:ext cx="29527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2323" name="CaixaDeTexto 37">
              <a:extLst>
                <a:ext uri="{FF2B5EF4-FFF2-40B4-BE49-F238E27FC236}">
                  <a16:creationId xmlns:a16="http://schemas.microsoft.com/office/drawing/2014/main" id="{8CE001BB-62FE-43C8-8AE6-E83503FA4E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9413" y="3532188"/>
              <a:ext cx="314325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300">
                  <a:latin typeface="Arial" panose="020B0604020202020204" pitchFamily="34" charset="0"/>
                  <a:ea typeface="Geneva" charset="-128"/>
                </a:rPr>
                <a:t>O</a:t>
              </a:r>
            </a:p>
          </p:txBody>
        </p:sp>
        <p:sp>
          <p:nvSpPr>
            <p:cNvPr id="12324" name="CaixaDeTexto 38">
              <a:extLst>
                <a:ext uri="{FF2B5EF4-FFF2-40B4-BE49-F238E27FC236}">
                  <a16:creationId xmlns:a16="http://schemas.microsoft.com/office/drawing/2014/main" id="{47011829-9D7B-4409-B455-7CC932D727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4513" y="4378325"/>
              <a:ext cx="2423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400">
                  <a:latin typeface="Arial" panose="020B0604020202020204" pitchFamily="34" charset="0"/>
                  <a:ea typeface="Geneva" charset="-128"/>
                </a:rPr>
                <a:t>ℓ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8258B8CC-2D53-4B23-9770-5F72B661A0CB}"/>
              </a:ext>
            </a:extLst>
          </p:cNvPr>
          <p:cNvGrpSpPr>
            <a:grpSpLocks/>
          </p:cNvGrpSpPr>
          <p:nvPr/>
        </p:nvGrpSpPr>
        <p:grpSpPr bwMode="auto">
          <a:xfrm>
            <a:off x="3033713" y="5114925"/>
            <a:ext cx="2559050" cy="604838"/>
            <a:chOff x="1509713" y="5115639"/>
            <a:chExt cx="2559815" cy="604124"/>
          </a:xfrm>
        </p:grpSpPr>
        <p:pic>
          <p:nvPicPr>
            <p:cNvPr id="12314" name="Picture 19" descr="C:\Users\Natália\Desktop\Amorzinho\Img_mat9_cap8\9o_cap8\taob.png">
              <a:extLst>
                <a:ext uri="{FF2B5EF4-FFF2-40B4-BE49-F238E27FC236}">
                  <a16:creationId xmlns:a16="http://schemas.microsoft.com/office/drawing/2014/main" id="{92F03862-802D-43E0-92AC-28843A5D3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9713" y="5438775"/>
              <a:ext cx="360362" cy="96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5" name="Picture 20" descr="C:\Users\Natália\Desktop\Amorzinho\Img_mat9_cap8\9o_cap8\la-2.png">
              <a:extLst>
                <a:ext uri="{FF2B5EF4-FFF2-40B4-BE49-F238E27FC236}">
                  <a16:creationId xmlns:a16="http://schemas.microsoft.com/office/drawing/2014/main" id="{47B9F703-CEDF-4443-ABE7-B8C5E4A01E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238" y="5189538"/>
              <a:ext cx="560387" cy="51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6" name="Picture 22" descr="C:\Users\Natália\Desktop\Amorzinho\Img_mat9_cap8\9o_cap8\6lxa-2.png">
              <a:extLst>
                <a:ext uri="{FF2B5EF4-FFF2-40B4-BE49-F238E27FC236}">
                  <a16:creationId xmlns:a16="http://schemas.microsoft.com/office/drawing/2014/main" id="{398F87F0-AF7A-4D51-8270-320A358CD1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491" y="5170488"/>
              <a:ext cx="808037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7" name="Retângulo 4">
              <a:extLst>
                <a:ext uri="{FF2B5EF4-FFF2-40B4-BE49-F238E27FC236}">
                  <a16:creationId xmlns:a16="http://schemas.microsoft.com/office/drawing/2014/main" id="{05033A16-DE58-4103-9C0E-E8ECC33EF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349" y="5150851"/>
              <a:ext cx="115451" cy="27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/>
                <a:t>ℓ</a:t>
              </a:r>
            </a:p>
          </p:txBody>
        </p:sp>
        <p:sp>
          <p:nvSpPr>
            <p:cNvPr id="12318" name="Retângulo 20">
              <a:extLst>
                <a:ext uri="{FF2B5EF4-FFF2-40B4-BE49-F238E27FC236}">
                  <a16:creationId xmlns:a16="http://schemas.microsoft.com/office/drawing/2014/main" id="{A581EC7E-BFAC-4A6D-9B99-9FF658731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433" y="5115639"/>
              <a:ext cx="300172" cy="368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/>
                <a:t>ℓ</a:t>
              </a:r>
            </a:p>
          </p:txBody>
        </p:sp>
      </p:grpSp>
      <p:grpSp>
        <p:nvGrpSpPr>
          <p:cNvPr id="4" name="Grupo 1">
            <a:extLst>
              <a:ext uri="{FF2B5EF4-FFF2-40B4-BE49-F238E27FC236}">
                <a16:creationId xmlns:a16="http://schemas.microsoft.com/office/drawing/2014/main" id="{A2220A36-AC1B-4F67-A071-D91B2CA586A1}"/>
              </a:ext>
            </a:extLst>
          </p:cNvPr>
          <p:cNvGrpSpPr>
            <a:grpSpLocks/>
          </p:cNvGrpSpPr>
          <p:nvPr/>
        </p:nvGrpSpPr>
        <p:grpSpPr bwMode="auto">
          <a:xfrm>
            <a:off x="6662738" y="3424239"/>
            <a:ext cx="1566862" cy="587375"/>
            <a:chOff x="5139265" y="3423447"/>
            <a:chExt cx="1566333" cy="588166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1329201F-74F8-49E7-884A-58F9EE71235A}"/>
                </a:ext>
              </a:extLst>
            </p:cNvPr>
            <p:cNvSpPr/>
            <p:nvPr/>
          </p:nvSpPr>
          <p:spPr>
            <a:xfrm>
              <a:off x="5139265" y="3425036"/>
              <a:ext cx="1566333" cy="578628"/>
            </a:xfrm>
            <a:prstGeom prst="rect">
              <a:avLst/>
            </a:prstGeom>
            <a:noFill/>
            <a:ln>
              <a:solidFill>
                <a:srgbClr val="00A89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2310" name="CaixaDeTexto 18">
              <a:extLst>
                <a:ext uri="{FF2B5EF4-FFF2-40B4-BE49-F238E27FC236}">
                  <a16:creationId xmlns:a16="http://schemas.microsoft.com/office/drawing/2014/main" id="{59028C6E-04C5-48D8-809F-A820293B3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4613" y="3519488"/>
              <a:ext cx="13716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>
                  <a:latin typeface="Arial" panose="020B0604020202020204" pitchFamily="34" charset="0"/>
                  <a:ea typeface="Geneva" charset="-128"/>
                </a:rPr>
                <a:t>A        =</a:t>
              </a:r>
            </a:p>
          </p:txBody>
        </p:sp>
        <p:pic>
          <p:nvPicPr>
            <p:cNvPr id="12311" name="Picture 19" descr="C:\Users\Natália\Desktop\Amorzinho\Img_mat9_cap8\9o_cap8\taob.png">
              <a:extLst>
                <a:ext uri="{FF2B5EF4-FFF2-40B4-BE49-F238E27FC236}">
                  <a16:creationId xmlns:a16="http://schemas.microsoft.com/office/drawing/2014/main" id="{6603085A-45F2-4541-9F8C-F97C2A8C7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838" y="3776663"/>
              <a:ext cx="360362" cy="9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2" name="Picture 20" descr="C:\Users\Natália\Desktop\Amorzinho\Img_mat9_cap8\9o_cap8\la-2.png">
              <a:extLst>
                <a:ext uri="{FF2B5EF4-FFF2-40B4-BE49-F238E27FC236}">
                  <a16:creationId xmlns:a16="http://schemas.microsoft.com/office/drawing/2014/main" id="{616C2500-8121-49DC-9B7E-CC0930ED7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9688" y="3498850"/>
              <a:ext cx="560388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3" name="Retângulo 21">
              <a:extLst>
                <a:ext uri="{FF2B5EF4-FFF2-40B4-BE49-F238E27FC236}">
                  <a16:creationId xmlns:a16="http://schemas.microsoft.com/office/drawing/2014/main" id="{B086E7A0-51A2-4736-B21F-FEC5E3EFF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2546" y="3423447"/>
              <a:ext cx="299981" cy="369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/>
                <a:t>ℓ</a:t>
              </a:r>
            </a:p>
          </p:txBody>
        </p:sp>
      </p:grpSp>
      <p:sp>
        <p:nvSpPr>
          <p:cNvPr id="12308" name="Slide Number Placeholder 3">
            <a:extLst>
              <a:ext uri="{FF2B5EF4-FFF2-40B4-BE49-F238E27FC236}">
                <a16:creationId xmlns:a16="http://schemas.microsoft.com/office/drawing/2014/main" id="{79187677-099E-4BBC-BF2C-18E6206D94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9977438" y="6350000"/>
            <a:ext cx="690562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D3B8FA-ACA0-46B7-817D-F56F7681F903}" type="slidenum">
              <a:rPr lang="en-US" altLang="pt-BR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 eaLnBrk="1" hangingPunct="1"/>
              <a:t>10</a:t>
            </a:fld>
            <a:endParaRPr lang="en-US" altLang="pt-BR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/>
      <p:bldP spid="10247" grpId="0"/>
      <p:bldP spid="10249" grpId="0"/>
      <p:bldP spid="24" grpId="0" animBg="1"/>
      <p:bldP spid="29" grpId="0" animBg="1"/>
      <p:bldP spid="34" grpId="0" animBg="1"/>
      <p:bldP spid="10258" grpId="0"/>
      <p:bldP spid="102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DE52C1F1-04B7-4BE8-B296-5CF7ED784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20688"/>
            <a:ext cx="50069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AGORA É COM VOCÊ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C7C2AE-E27D-4D0D-A40F-1962A2A30BB2}"/>
              </a:ext>
            </a:extLst>
          </p:cNvPr>
          <p:cNvSpPr txBox="1"/>
          <p:nvPr/>
        </p:nvSpPr>
        <p:spPr>
          <a:xfrm>
            <a:off x="161612" y="1113131"/>
            <a:ext cx="5328592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A área quadrada de um sítio deve ser dividida em quatro partes iguais, também quadradas, e, em uma delas, deverá ser mantida uma reserva de mata nativa (área hachurada), conforme mostra a figura a seguir.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10242" name="Picture 2" descr="Questão Cefet-mg 2016 área de figuras planas">
            <a:extLst>
              <a:ext uri="{FF2B5EF4-FFF2-40B4-BE49-F238E27FC236}">
                <a16:creationId xmlns:a16="http://schemas.microsoft.com/office/drawing/2014/main" id="{4B96D5B5-3B36-4DB8-891D-D76DF5F5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638" y="882220"/>
            <a:ext cx="600075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8E80F08-031E-48E5-8F1F-6EC91CF8DA44}"/>
              </a:ext>
            </a:extLst>
          </p:cNvPr>
          <p:cNvSpPr txBox="1"/>
          <p:nvPr/>
        </p:nvSpPr>
        <p:spPr>
          <a:xfrm>
            <a:off x="161612" y="3429000"/>
            <a:ext cx="6227618" cy="2966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Sabendo-se que B é o ponto médio do segmento AE e C é o ponto médio do segmento EF, a área hachurada, em m</a:t>
            </a:r>
            <a:r>
              <a:rPr lang="pt-BR" b="0" i="0" baseline="30000" dirty="0">
                <a:solidFill>
                  <a:srgbClr val="404040"/>
                </a:solidFill>
                <a:effectLst/>
                <a:latin typeface="Nunito" pitchFamily="2" charset="0"/>
              </a:rPr>
              <a:t>2</a:t>
            </a: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, mede</a:t>
            </a:r>
          </a:p>
          <a:p>
            <a:pPr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a) 625,0.</a:t>
            </a:r>
            <a:b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</a:b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b) 925,5.</a:t>
            </a:r>
            <a:b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</a:b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c) 1562,5.</a:t>
            </a:r>
            <a:b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</a:b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d) 2500,0.</a:t>
            </a:r>
          </a:p>
        </p:txBody>
      </p:sp>
    </p:spTree>
    <p:extLst>
      <p:ext uri="{BB962C8B-B14F-4D97-AF65-F5344CB8AC3E}">
        <p14:creationId xmlns:p14="http://schemas.microsoft.com/office/powerpoint/2010/main" val="171229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3ACE145-2A03-448D-ABDB-42CC43FC7D4B}"/>
              </a:ext>
            </a:extLst>
          </p:cNvPr>
          <p:cNvSpPr txBox="1"/>
          <p:nvPr/>
        </p:nvSpPr>
        <p:spPr>
          <a:xfrm>
            <a:off x="15815" y="947369"/>
            <a:ext cx="6624736" cy="5874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Observando a figura, notamos que a área hachurada corresponde à área do quadrado de lado 50 m menos a área dos triângulos BEC e CFD.</a:t>
            </a:r>
          </a:p>
          <a:p>
            <a:pPr algn="just"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A medida do lado BE, do triângulo BEC, é igual a 25 m, pois o ponto B divide o lado em dois segmentos congruentes (ponto médio do segmento).</a:t>
            </a:r>
          </a:p>
          <a:p>
            <a:pPr algn="just"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O mesmo acontece com os lados EC e CF, ou seja, suas medidas também são iguais a 25 m, pois o ponto C é o ponto médio do segmento EF.</a:t>
            </a:r>
          </a:p>
          <a:p>
            <a:pPr algn="just"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Assim, podemos calcular a área dos triângulos BEC e CFD. Considerando um dois lados conhecidos como a base, o outro lado será igual a altura, pois os triângulos são retângulos.</a:t>
            </a:r>
          </a:p>
          <a:p>
            <a:pPr algn="just" fontAlgn="base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Calculando a área do quadrado e dos triângulos BEC e CFD, temos: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21ABBC69-EF29-4E18-9E8C-CB7B9CCA4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454926"/>
            <a:ext cx="50069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RESOLUÇÃO</a:t>
            </a:r>
          </a:p>
        </p:txBody>
      </p:sp>
      <p:pic>
        <p:nvPicPr>
          <p:cNvPr id="16386" name="Picture 2" descr="reto A com quadrado subscrito igual a reto L ao quadrado reto A com quadrado AEFD subscrito fim do subscrito igual a 50.50 igual a 2500 espaço reto m ao quadrado reto A com incremento subscrito igual a numerador reto b. reto h sobre denominador 2 fim da fração reto A com incremento BED subscrito fim do subscrito igual a numerador 25.25 sobre denominador 2 fim da fração igual a 625 sobre 2 igual a 312 vírgula 5 espaço reto m ao quadrado reto A com incremento CFD subscrito fim do subscrito igual a numerador 25.50 sobre denominador 2 fim da fração igual a 1250 sobre 2 igual a 625 espaço reto m ao quadrado reto A espaço área espaço hachurada espaço será espaço encontrada espaço fazendo menos se dois pontos reto A com reto h subscrito igual a 2500 menos 625 menos 312 vírgula 5 igual a 1562 vírgula 5 espaço reto m ao quadrado">
            <a:extLst>
              <a:ext uri="{FF2B5EF4-FFF2-40B4-BE49-F238E27FC236}">
                <a16:creationId xmlns:a16="http://schemas.microsoft.com/office/drawing/2014/main" id="{8CC87EF9-D38D-4EB8-87ED-39669A024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1076325"/>
            <a:ext cx="35337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C657F43-A307-404E-9B26-7282FBDBE72C}"/>
              </a:ext>
            </a:extLst>
          </p:cNvPr>
          <p:cNvSpPr txBox="1"/>
          <p:nvPr/>
        </p:nvSpPr>
        <p:spPr>
          <a:xfrm>
            <a:off x="7104112" y="3789040"/>
            <a:ext cx="4943872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Portanto, a área hachurada, </a:t>
            </a:r>
            <a:r>
              <a:rPr lang="pt-BR" dirty="0">
                <a:solidFill>
                  <a:srgbClr val="404040"/>
                </a:solidFill>
                <a:latin typeface="Nunito" pitchFamily="2" charset="0"/>
              </a:rPr>
              <a:t> </a:t>
            </a: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em m</a:t>
            </a:r>
            <a:r>
              <a:rPr lang="pt-BR" b="0" i="0" baseline="30000" dirty="0">
                <a:solidFill>
                  <a:srgbClr val="404040"/>
                </a:solidFill>
                <a:effectLst/>
                <a:latin typeface="Nunito" pitchFamily="2" charset="0"/>
              </a:rPr>
              <a:t>2</a:t>
            </a:r>
            <a:r>
              <a:rPr lang="pt-BR" b="0" i="0" dirty="0">
                <a:solidFill>
                  <a:srgbClr val="404040"/>
                </a:solidFill>
                <a:effectLst/>
                <a:latin typeface="Nunito" pitchFamily="2" charset="0"/>
              </a:rPr>
              <a:t>, mede </a:t>
            </a:r>
            <a:r>
              <a:rPr lang="pt-BR" b="1" i="0" dirty="0">
                <a:solidFill>
                  <a:srgbClr val="404040"/>
                </a:solidFill>
                <a:effectLst/>
                <a:latin typeface="Nunito" pitchFamily="2" charset="0"/>
              </a:rPr>
              <a:t>1562,5.</a:t>
            </a:r>
            <a:endParaRPr lang="pt-BR" b="1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1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"/>
          <p:cNvSpPr/>
          <p:nvPr/>
        </p:nvSpPr>
        <p:spPr>
          <a:xfrm>
            <a:off x="810488" y="1798092"/>
            <a:ext cx="10614373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DANTE, Luiz Roberto. </a:t>
            </a:r>
            <a:r>
              <a:rPr lang="pt-BR" sz="24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Matemática: contexto &amp; aplicações</a:t>
            </a:r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ensino médio -- 3. ed. -- São Paulo: Ática, 2016.</a:t>
            </a:r>
            <a:endParaRPr sz="24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7"/>
          <p:cNvSpPr txBox="1"/>
          <p:nvPr/>
        </p:nvSpPr>
        <p:spPr>
          <a:xfrm>
            <a:off x="810489" y="2890152"/>
            <a:ext cx="10874652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LEONARDO, F. M. </a:t>
            </a:r>
            <a:r>
              <a:rPr lang="pt-BR" sz="24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Conexões com a Matemática.  </a:t>
            </a:r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v. 2 -- 3. ed. -- São Paulo: Moderna, 2016.</a:t>
            </a:r>
            <a:endParaRPr sz="24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7"/>
          <p:cNvSpPr txBox="1"/>
          <p:nvPr/>
        </p:nvSpPr>
        <p:spPr>
          <a:xfrm>
            <a:off x="810488" y="3982212"/>
            <a:ext cx="10094451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XAVIER, C.; BARRETO, B. </a:t>
            </a:r>
            <a:r>
              <a:rPr lang="pt-BR" sz="24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Matemática</a:t>
            </a:r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</a:t>
            </a:r>
            <a:r>
              <a:rPr lang="pt-BR" sz="24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participação &amp; contexto</a:t>
            </a:r>
            <a:r>
              <a:rPr lang="pt-BR" sz="24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ensino médio.  v. único. São Paulo, FTD, 2008. </a:t>
            </a:r>
            <a:endParaRPr sz="24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353847" y="645753"/>
            <a:ext cx="11430000" cy="77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chemeClr val="dk1"/>
              </a:buClr>
              <a:buSzPts val="4000"/>
            </a:pPr>
            <a:r>
              <a:rPr lang="pt-BR" sz="4267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REFERÊNCIAS</a:t>
            </a:r>
            <a:endParaRPr sz="4267" b="1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9661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/>
      <p:bldP spid="368" grpId="0"/>
      <p:bldP spid="369" grpId="0"/>
      <p:bldP spid="6" grpId="0"/>
    </p:bldLst>
  </p:timing>
</p:sld>
</file>

<file path=ppt/theme/theme1.xml><?xml version="1.0" encoding="utf-8"?>
<a:theme xmlns:a="http://schemas.openxmlformats.org/drawingml/2006/main" name="Tema6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6" id="{D26E072F-F631-47C4-9E13-7C2281FAEC38}" vid="{0A90DBB9-75C6-46F6-9B1D-B70CF3E6976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Tema6</Template>
  <TotalTime>1007</TotalTime>
  <Words>1088</Words>
  <Application>Microsoft Office PowerPoint</Application>
  <PresentationFormat>Widescreen</PresentationFormat>
  <Paragraphs>126</Paragraphs>
  <Slides>13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Nunito</vt:lpstr>
      <vt:lpstr>Tema6</vt:lpstr>
      <vt:lpstr>Apresentação do PowerPoint</vt:lpstr>
      <vt:lpstr>Um pouco da história...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USUARIO</cp:lastModifiedBy>
  <cp:revision>84</cp:revision>
  <dcterms:created xsi:type="dcterms:W3CDTF">2020-03-30T20:49:48Z</dcterms:created>
  <dcterms:modified xsi:type="dcterms:W3CDTF">2022-04-12T23:54:44Z</dcterms:modified>
</cp:coreProperties>
</file>