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16" r:id="rId1"/>
    <p:sldMasterId id="2147483841" r:id="rId2"/>
    <p:sldMasterId id="2147483855" r:id="rId3"/>
    <p:sldMasterId id="2147483870" r:id="rId4"/>
  </p:sldMasterIdLst>
  <p:notesMasterIdLst>
    <p:notesMasterId r:id="rId35"/>
  </p:notesMasterIdLst>
  <p:sldIdLst>
    <p:sldId id="256" r:id="rId5"/>
    <p:sldId id="286" r:id="rId6"/>
    <p:sldId id="554" r:id="rId7"/>
    <p:sldId id="529" r:id="rId8"/>
    <p:sldId id="538" r:id="rId9"/>
    <p:sldId id="539" r:id="rId10"/>
    <p:sldId id="530" r:id="rId11"/>
    <p:sldId id="549" r:id="rId12"/>
    <p:sldId id="531" r:id="rId13"/>
    <p:sldId id="550" r:id="rId14"/>
    <p:sldId id="532" r:id="rId15"/>
    <p:sldId id="547" r:id="rId16"/>
    <p:sldId id="290" r:id="rId17"/>
    <p:sldId id="546" r:id="rId18"/>
    <p:sldId id="533" r:id="rId19"/>
    <p:sldId id="548" r:id="rId20"/>
    <p:sldId id="543" r:id="rId21"/>
    <p:sldId id="544" r:id="rId22"/>
    <p:sldId id="545" r:id="rId23"/>
    <p:sldId id="534" r:id="rId24"/>
    <p:sldId id="542" r:id="rId25"/>
    <p:sldId id="535" r:id="rId26"/>
    <p:sldId id="551" r:id="rId27"/>
    <p:sldId id="521" r:id="rId28"/>
    <p:sldId id="522" r:id="rId29"/>
    <p:sldId id="523" r:id="rId30"/>
    <p:sldId id="526" r:id="rId31"/>
    <p:sldId id="527" r:id="rId32"/>
    <p:sldId id="553" r:id="rId33"/>
    <p:sldId id="308" r:id="rId34"/>
  </p:sldIdLst>
  <p:sldSz cx="12192000" cy="6858000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libri Light" panose="020F0302020204030204" pitchFamily="34" charset="0"/>
      <p:regular r:id="rId40"/>
      <p:italic r:id="rId41"/>
    </p:embeddedFont>
    <p:embeddedFont>
      <p:font typeface="Cambria Math" panose="02040503050406030204" pitchFamily="18" charset="0"/>
      <p:regular r:id="rId42"/>
    </p:embeddedFont>
    <p:embeddedFont>
      <p:font typeface="Garamond" panose="02020404030301010803" pitchFamily="18" charset="0"/>
      <p:regular r:id="rId43"/>
      <p:bold r:id="rId44"/>
      <p:italic r:id="rId45"/>
    </p:embeddedFont>
    <p:embeddedFont>
      <p:font typeface="Nunito" pitchFamily="2" charset="0"/>
      <p:regular r:id="rId46"/>
      <p:bold r:id="rId47"/>
      <p:italic r:id="rId48"/>
      <p:boldItalic r:id="rId49"/>
    </p:embeddedFont>
    <p:embeddedFont>
      <p:font typeface="Nunito ExtraBold" pitchFamily="2" charset="0"/>
      <p:bold r:id="rId50"/>
      <p:boldItalic r:id="rId51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275F"/>
    <a:srgbClr val="003366"/>
    <a:srgbClr val="AE1B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53" autoAdjust="0"/>
    <p:restoredTop sz="93613" autoAdjust="0"/>
  </p:normalViewPr>
  <p:slideViewPr>
    <p:cSldViewPr snapToGrid="0" snapToObjects="1">
      <p:cViewPr varScale="1">
        <p:scale>
          <a:sx n="64" d="100"/>
          <a:sy n="64" d="100"/>
        </p:scale>
        <p:origin x="780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4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9.fntdata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4.xml"/><Relationship Id="rId51" Type="http://schemas.openxmlformats.org/officeDocument/2006/relationships/font" Target="fonts/font1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6.xml"/><Relationship Id="rId41" Type="http://schemas.openxmlformats.org/officeDocument/2006/relationships/font" Target="fonts/font6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1.fntdata"/><Relationship Id="rId49" Type="http://schemas.openxmlformats.org/officeDocument/2006/relationships/font" Target="fonts/font14.fntdata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Nunito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Nunito" pitchFamily="2" charset="0"/>
              </a:defRPr>
            </a:lvl1pPr>
          </a:lstStyle>
          <a:p>
            <a:fld id="{C99E3C0E-BF23-B54D-B8E5-6BBFF17A8F51}" type="datetimeFigureOut">
              <a:rPr lang="en-US" smtClean="0"/>
              <a:pPr/>
              <a:t>5/8/2022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Nunito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Nunito" pitchFamily="2" charset="0"/>
              </a:defRPr>
            </a:lvl1pPr>
          </a:lstStyle>
          <a:p>
            <a:fld id="{4C210FFE-58A9-8E44-BD43-E240704C8A0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785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210FFE-58A9-8E44-BD43-E240704C8A0E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892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40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939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683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403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9278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249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38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117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100"/>
            </a:lvl2pPr>
            <a:lvl3pPr marL="685783" indent="0">
              <a:buNone/>
              <a:defRPr sz="900"/>
            </a:lvl3pPr>
            <a:lvl4pPr marL="1028675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8" indent="0">
              <a:buNone/>
              <a:defRPr sz="800"/>
            </a:lvl7pPr>
            <a:lvl8pPr marL="2400240" indent="0">
              <a:buNone/>
              <a:defRPr sz="800"/>
            </a:lvl8pPr>
            <a:lvl9pPr marL="2743132" indent="0">
              <a:buNone/>
              <a:defRPr sz="8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669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100"/>
            </a:lvl2pPr>
            <a:lvl3pPr marL="685783" indent="0">
              <a:buNone/>
              <a:defRPr sz="900"/>
            </a:lvl3pPr>
            <a:lvl4pPr marL="1028675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8" indent="0">
              <a:buNone/>
              <a:defRPr sz="800"/>
            </a:lvl7pPr>
            <a:lvl8pPr marL="2400240" indent="0">
              <a:buNone/>
              <a:defRPr sz="800"/>
            </a:lvl8pPr>
            <a:lvl9pPr marL="2743132" indent="0">
              <a:buNone/>
              <a:defRPr sz="8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892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556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2" y="365128"/>
            <a:ext cx="2628900" cy="581183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2" y="365128"/>
            <a:ext cx="7734300" cy="5811839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706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091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543710" y="363073"/>
            <a:ext cx="8143092" cy="1122821"/>
          </a:xfrm>
          <a:prstGeom prst="rect">
            <a:avLst/>
          </a:prstGeom>
        </p:spPr>
        <p:txBody>
          <a:bodyPr anchor="t"/>
          <a:lstStyle>
            <a:lvl1pPr algn="l">
              <a:defRPr sz="3375" b="1" baseline="0">
                <a:solidFill>
                  <a:schemeClr val="bg1"/>
                </a:solidFill>
                <a:latin typeface="Nunito" pitchFamily="2" charset="0"/>
                <a:ea typeface="Helvetica" charset="0"/>
                <a:cs typeface="Calibri"/>
              </a:defRPr>
            </a:lvl1pPr>
          </a:lstStyle>
          <a:p>
            <a:r>
              <a:rPr lang="pt-BR" dirty="0"/>
              <a:t>DISCIPLINA</a:t>
            </a:r>
            <a:endParaRPr lang="en-US" dirty="0"/>
          </a:p>
        </p:txBody>
      </p:sp>
      <p:sp>
        <p:nvSpPr>
          <p:cNvPr id="8" name="Espaço Reservado para Imagem 2"/>
          <p:cNvSpPr>
            <a:spLocks noGrp="1"/>
          </p:cNvSpPr>
          <p:nvPr>
            <p:ph type="pic" idx="14" hasCustomPrompt="1"/>
          </p:nvPr>
        </p:nvSpPr>
        <p:spPr>
          <a:xfrm>
            <a:off x="-24000" y="1461700"/>
            <a:ext cx="12240000" cy="475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Nunito" pitchFamily="2" charset="0"/>
                <a:cs typeface="Calibri"/>
              </a:defRPr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pt-BR" dirty="0"/>
              <a:t>Imagem para fundo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360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5404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1514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0002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3617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5704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6719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137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5295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0"/>
          </p:nvPr>
        </p:nvSpPr>
        <p:spPr>
          <a:xfrm>
            <a:off x="368300" y="5921375"/>
            <a:ext cx="2491317" cy="679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en-US"/>
              <a:t>Prof. Jorge</a:t>
            </a:r>
          </a:p>
        </p:txBody>
      </p:sp>
    </p:spTree>
    <p:extLst>
      <p:ext uri="{BB962C8B-B14F-4D97-AF65-F5344CB8AC3E}">
        <p14:creationId xmlns:p14="http://schemas.microsoft.com/office/powerpoint/2010/main" val="3943850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3371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543709" y="363072"/>
            <a:ext cx="8143092" cy="1122821"/>
          </a:xfrm>
          <a:prstGeom prst="rect">
            <a:avLst/>
          </a:prstGeom>
        </p:spPr>
        <p:txBody>
          <a:bodyPr anchor="t"/>
          <a:lstStyle>
            <a:lvl1pPr algn="l">
              <a:defRPr sz="4500" b="1" baseline="0">
                <a:solidFill>
                  <a:schemeClr val="bg1"/>
                </a:solidFill>
                <a:latin typeface="Nunito" pitchFamily="2" charset="0"/>
                <a:ea typeface="Helvetica" charset="0"/>
                <a:cs typeface="Calibri"/>
              </a:defRPr>
            </a:lvl1pPr>
          </a:lstStyle>
          <a:p>
            <a:r>
              <a:rPr lang="pt-BR" dirty="0"/>
              <a:t>DISCIPLINA</a:t>
            </a:r>
            <a:endParaRPr lang="en-US" dirty="0"/>
          </a:p>
        </p:txBody>
      </p:sp>
      <p:sp>
        <p:nvSpPr>
          <p:cNvPr id="8" name="Espaço Reservado para Imagem 2"/>
          <p:cNvSpPr>
            <a:spLocks noGrp="1"/>
          </p:cNvSpPr>
          <p:nvPr>
            <p:ph type="pic" idx="14" hasCustomPrompt="1"/>
          </p:nvPr>
        </p:nvSpPr>
        <p:spPr>
          <a:xfrm>
            <a:off x="-24000" y="1461700"/>
            <a:ext cx="12240000" cy="475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Nunito" pitchFamily="2" charset="0"/>
                <a:cs typeface="Calibri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dirty="0"/>
              <a:t>Imagem para fundo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785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4187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8814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883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5799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393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8897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641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2696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40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2210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0659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6642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5449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90574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5989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2329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100"/>
            </a:lvl2pPr>
            <a:lvl3pPr marL="685783" indent="0">
              <a:buNone/>
              <a:defRPr sz="900"/>
            </a:lvl3pPr>
            <a:lvl4pPr marL="1028675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8" indent="0">
              <a:buNone/>
              <a:defRPr sz="800"/>
            </a:lvl7pPr>
            <a:lvl8pPr marL="2400240" indent="0">
              <a:buNone/>
              <a:defRPr sz="800"/>
            </a:lvl8pPr>
            <a:lvl9pPr marL="2743132" indent="0">
              <a:buNone/>
              <a:defRPr sz="8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6658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100"/>
            </a:lvl2pPr>
            <a:lvl3pPr marL="685783" indent="0">
              <a:buNone/>
              <a:defRPr sz="900"/>
            </a:lvl3pPr>
            <a:lvl4pPr marL="1028675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8" indent="0">
              <a:buNone/>
              <a:defRPr sz="800"/>
            </a:lvl7pPr>
            <a:lvl8pPr marL="2400240" indent="0">
              <a:buNone/>
              <a:defRPr sz="800"/>
            </a:lvl8pPr>
            <a:lvl9pPr marL="2743132" indent="0">
              <a:buNone/>
              <a:defRPr sz="8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6662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9752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2" y="365128"/>
            <a:ext cx="2628900" cy="581183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2" y="365128"/>
            <a:ext cx="7734300" cy="5811839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7874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543710" y="363073"/>
            <a:ext cx="8143092" cy="1122821"/>
          </a:xfrm>
          <a:prstGeom prst="rect">
            <a:avLst/>
          </a:prstGeom>
        </p:spPr>
        <p:txBody>
          <a:bodyPr anchor="t"/>
          <a:lstStyle>
            <a:lvl1pPr algn="l">
              <a:defRPr sz="3375" b="1" baseline="0">
                <a:solidFill>
                  <a:schemeClr val="bg1"/>
                </a:solidFill>
                <a:latin typeface="Nunito" pitchFamily="2" charset="0"/>
                <a:ea typeface="Helvetica" charset="0"/>
                <a:cs typeface="Calibri"/>
              </a:defRPr>
            </a:lvl1pPr>
          </a:lstStyle>
          <a:p>
            <a:r>
              <a:rPr lang="pt-BR" dirty="0"/>
              <a:t>DISCIPLINA</a:t>
            </a:r>
            <a:endParaRPr lang="en-US" dirty="0"/>
          </a:p>
        </p:txBody>
      </p:sp>
      <p:sp>
        <p:nvSpPr>
          <p:cNvPr id="8" name="Espaço Reservado para Imagem 2"/>
          <p:cNvSpPr>
            <a:spLocks noGrp="1"/>
          </p:cNvSpPr>
          <p:nvPr>
            <p:ph type="pic" idx="14" hasCustomPrompt="1"/>
          </p:nvPr>
        </p:nvSpPr>
        <p:spPr>
          <a:xfrm>
            <a:off x="-24000" y="1461700"/>
            <a:ext cx="12240000" cy="475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Nunito" pitchFamily="2" charset="0"/>
                <a:cs typeface="Calibri"/>
              </a:defRPr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pt-BR" dirty="0"/>
              <a:t>Imagem para fundo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741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3922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40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1022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9454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0408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5393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4743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3096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53249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100"/>
            </a:lvl2pPr>
            <a:lvl3pPr marL="685783" indent="0">
              <a:buNone/>
              <a:defRPr sz="900"/>
            </a:lvl3pPr>
            <a:lvl4pPr marL="1028675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8" indent="0">
              <a:buNone/>
              <a:defRPr sz="800"/>
            </a:lvl7pPr>
            <a:lvl8pPr marL="2400240" indent="0">
              <a:buNone/>
              <a:defRPr sz="800"/>
            </a:lvl8pPr>
            <a:lvl9pPr marL="2743132" indent="0">
              <a:buNone/>
              <a:defRPr sz="8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7361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100"/>
            </a:lvl2pPr>
            <a:lvl3pPr marL="685783" indent="0">
              <a:buNone/>
              <a:defRPr sz="900"/>
            </a:lvl3pPr>
            <a:lvl4pPr marL="1028675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8" indent="0">
              <a:buNone/>
              <a:defRPr sz="800"/>
            </a:lvl7pPr>
            <a:lvl8pPr marL="2400240" indent="0">
              <a:buNone/>
              <a:defRPr sz="800"/>
            </a:lvl8pPr>
            <a:lvl9pPr marL="2743132" indent="0">
              <a:buNone/>
              <a:defRPr sz="8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8794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5560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2" y="365128"/>
            <a:ext cx="2628900" cy="581183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2" y="365128"/>
            <a:ext cx="7734300" cy="5811839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8409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0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sldNum="0" hd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543710" y="363073"/>
            <a:ext cx="8143092" cy="1122821"/>
          </a:xfrm>
          <a:prstGeom prst="rect">
            <a:avLst/>
          </a:prstGeom>
        </p:spPr>
        <p:txBody>
          <a:bodyPr anchor="t"/>
          <a:lstStyle>
            <a:lvl1pPr algn="l">
              <a:defRPr sz="3375" b="1" baseline="0">
                <a:solidFill>
                  <a:schemeClr val="bg1"/>
                </a:solidFill>
                <a:latin typeface="Nunito" pitchFamily="2" charset="0"/>
                <a:ea typeface="Helvetica" charset="0"/>
                <a:cs typeface="Calibri"/>
              </a:defRPr>
            </a:lvl1pPr>
          </a:lstStyle>
          <a:p>
            <a:r>
              <a:rPr lang="pt-BR" dirty="0"/>
              <a:t>DISCIPLINA</a:t>
            </a:r>
            <a:endParaRPr lang="en-US" dirty="0"/>
          </a:p>
        </p:txBody>
      </p:sp>
      <p:sp>
        <p:nvSpPr>
          <p:cNvPr id="8" name="Espaço Reservado para Imagem 2"/>
          <p:cNvSpPr>
            <a:spLocks noGrp="1"/>
          </p:cNvSpPr>
          <p:nvPr>
            <p:ph type="pic" idx="14" hasCustomPrompt="1"/>
          </p:nvPr>
        </p:nvSpPr>
        <p:spPr>
          <a:xfrm>
            <a:off x="-24000" y="1461700"/>
            <a:ext cx="12240000" cy="475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Nunito" pitchFamily="2" charset="0"/>
                <a:cs typeface="Calibri"/>
              </a:defRPr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pt-BR" dirty="0"/>
              <a:t>Imagem para fundo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55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5652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589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0"/>
          </p:nvPr>
        </p:nvSpPr>
        <p:spPr>
          <a:xfrm>
            <a:off x="368300" y="5921375"/>
            <a:ext cx="2491317" cy="679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en-US"/>
              <a:t>Prof. Jorge</a:t>
            </a:r>
          </a:p>
        </p:txBody>
      </p:sp>
    </p:spTree>
    <p:extLst>
      <p:ext uri="{BB962C8B-B14F-4D97-AF65-F5344CB8AC3E}">
        <p14:creationId xmlns:p14="http://schemas.microsoft.com/office/powerpoint/2010/main" val="2071251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2934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40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205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3961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17206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1462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0419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86236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9352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100"/>
            </a:lvl2pPr>
            <a:lvl3pPr marL="685783" indent="0">
              <a:buNone/>
              <a:defRPr sz="900"/>
            </a:lvl3pPr>
            <a:lvl4pPr marL="1028675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8" indent="0">
              <a:buNone/>
              <a:defRPr sz="800"/>
            </a:lvl7pPr>
            <a:lvl8pPr marL="2400240" indent="0">
              <a:buNone/>
              <a:defRPr sz="800"/>
            </a:lvl8pPr>
            <a:lvl9pPr marL="2743132" indent="0">
              <a:buNone/>
              <a:defRPr sz="8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9787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100"/>
            </a:lvl2pPr>
            <a:lvl3pPr marL="685783" indent="0">
              <a:buNone/>
              <a:defRPr sz="900"/>
            </a:lvl3pPr>
            <a:lvl4pPr marL="1028675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8" indent="0">
              <a:buNone/>
              <a:defRPr sz="800"/>
            </a:lvl7pPr>
            <a:lvl8pPr marL="2400240" indent="0">
              <a:buNone/>
              <a:defRPr sz="800"/>
            </a:lvl8pPr>
            <a:lvl9pPr marL="2743132" indent="0">
              <a:buNone/>
              <a:defRPr sz="8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684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1653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2" y="365128"/>
            <a:ext cx="2628900" cy="581183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2" y="365128"/>
            <a:ext cx="7734300" cy="5811839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1246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332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  <p:sldLayoutId id="2147483834" r:id="rId18"/>
    <p:sldLayoutId id="2147483835" r:id="rId19"/>
    <p:sldLayoutId id="2147483836" r:id="rId20"/>
    <p:sldLayoutId id="2147483837" r:id="rId21"/>
    <p:sldLayoutId id="2147483838" r:id="rId22"/>
    <p:sldLayoutId id="2147483839" r:id="rId23"/>
    <p:sldLayoutId id="2147483840" r:id="rId24"/>
    <p:sldLayoutId id="2147483810" r:id="rId25"/>
    <p:sldLayoutId id="2147483811" r:id="rId26"/>
    <p:sldLayoutId id="2147483666" r:id="rId27"/>
    <p:sldLayoutId id="2147483667" r:id="rId28"/>
    <p:sldLayoutId id="2147483671" r:id="rId29"/>
    <p:sldLayoutId id="2147483668" r:id="rId30"/>
    <p:sldLayoutId id="2147483669" r:id="rId31"/>
    <p:sldLayoutId id="2147483670" r:id="rId32"/>
    <p:sldLayoutId id="2147483672" r:id="rId33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3178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073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82" r:id="rId15"/>
    <p:sldLayoutId id="2147483883" r:id="rId16"/>
    <p:sldLayoutId id="2147483884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632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sites.google.com/site/matematicacomplexa/iniciodoprojeto/show-do-milhao/Show%20do%20Milh%C3%A3o.rar?attredirects=0&amp;d=1" TargetMode="External"/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baixaki.com.br/download/geogebra.htm" TargetMode="External"/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317713" y="2883532"/>
            <a:ext cx="595245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  <a:latin typeface="Nunito ExtraBold" pitchFamily="2" charset="0"/>
              </a:rPr>
              <a:t>NÚMEROS COMPLEXOS</a:t>
            </a:r>
          </a:p>
          <a:p>
            <a:r>
              <a:rPr lang="pt-BR" sz="3600" dirty="0">
                <a:solidFill>
                  <a:schemeClr val="bg1"/>
                </a:solidFill>
                <a:latin typeface="Nunito ExtraBold" pitchFamily="2" charset="0"/>
              </a:rPr>
              <a:t>Operações</a:t>
            </a:r>
            <a:endParaRPr lang="pt-BR" sz="4400" dirty="0">
              <a:solidFill>
                <a:schemeClr val="bg1"/>
              </a:solidFill>
              <a:latin typeface="Nunito ExtraBold" pitchFamily="2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560129" y="6146297"/>
            <a:ext cx="1199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Nunito" panose="00000500000000000000" pitchFamily="2" charset="0"/>
              </a:rPr>
              <a:t>AULA 14</a:t>
            </a:r>
          </a:p>
        </p:txBody>
      </p:sp>
    </p:spTree>
    <p:extLst>
      <p:ext uri="{BB962C8B-B14F-4D97-AF65-F5344CB8AC3E}">
        <p14:creationId xmlns:p14="http://schemas.microsoft.com/office/powerpoint/2010/main" val="10479206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Texto 5"/>
          <p:cNvSpPr>
            <a:spLocks noGrp="1"/>
          </p:cNvSpPr>
          <p:nvPr>
            <p:ph type="body" sz="quarter" idx="4294967295"/>
          </p:nvPr>
        </p:nvSpPr>
        <p:spPr>
          <a:xfrm>
            <a:off x="532189" y="2894013"/>
            <a:ext cx="11047445" cy="36957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>
              <a:lnSpc>
                <a:spcPct val="130000"/>
              </a:lnSpc>
              <a:buClr>
                <a:srgbClr val="000000"/>
              </a:buClr>
              <a:buSzPct val="25000"/>
            </a:pPr>
            <a:r>
              <a:rPr lang="pt-BR" sz="2000" b="1" dirty="0">
                <a:ea typeface="Arial"/>
                <a:cs typeface="Arial"/>
                <a:sym typeface="Arial"/>
              </a:rPr>
              <a:t>Sendo z = a + bi, a ∈ ℝ e b ∈ ℝ, podemos escrever:</a:t>
            </a:r>
            <a:br>
              <a:rPr lang="pt-BR" sz="2000" b="1" dirty="0">
                <a:ea typeface="Arial"/>
                <a:cs typeface="Arial"/>
                <a:sym typeface="Arial"/>
              </a:rPr>
            </a:br>
            <a:r>
              <a:rPr lang="pt-BR" sz="2000" dirty="0">
                <a:ea typeface="Arial"/>
                <a:cs typeface="Arial"/>
                <a:sym typeface="Arial"/>
              </a:rPr>
              <a:t>z é imaginário se b ≠ 0;</a:t>
            </a:r>
            <a:br>
              <a:rPr lang="pt-BR" sz="2000" dirty="0">
                <a:ea typeface="Arial"/>
                <a:cs typeface="Arial"/>
                <a:sym typeface="Arial"/>
              </a:rPr>
            </a:br>
            <a:r>
              <a:rPr lang="pt-BR" sz="2000" dirty="0">
                <a:ea typeface="Arial"/>
                <a:cs typeface="Arial"/>
                <a:sym typeface="Arial"/>
              </a:rPr>
              <a:t>z é imaginário puro se a = 0 e b ≠ 0;</a:t>
            </a:r>
            <a:br>
              <a:rPr lang="pt-BR" sz="2000" dirty="0">
                <a:ea typeface="Arial"/>
                <a:cs typeface="Arial"/>
                <a:sym typeface="Arial"/>
              </a:rPr>
            </a:br>
            <a:r>
              <a:rPr lang="pt-BR" sz="2000" dirty="0">
                <a:ea typeface="Arial"/>
                <a:cs typeface="Arial"/>
                <a:sym typeface="Arial"/>
              </a:rPr>
              <a:t>z é real se b = 0.</a:t>
            </a:r>
          </a:p>
          <a:p>
            <a:pPr lvl="0">
              <a:lnSpc>
                <a:spcPct val="130000"/>
              </a:lnSpc>
              <a:buClr>
                <a:srgbClr val="000000"/>
              </a:buClr>
              <a:buSzPct val="25000"/>
            </a:pPr>
            <a:r>
              <a:rPr lang="pt-BR" sz="2000" b="1" dirty="0">
                <a:ea typeface="Arial"/>
                <a:cs typeface="Arial"/>
                <a:sym typeface="Arial"/>
              </a:rPr>
              <a:t>Sendo z = a + bi, a ∈ ℝ e b ∈ ℝ, chamamos:</a:t>
            </a:r>
            <a:br>
              <a:rPr lang="pt-BR" sz="2000" b="1" dirty="0">
                <a:ea typeface="Arial"/>
                <a:cs typeface="Arial"/>
                <a:sym typeface="Arial"/>
              </a:rPr>
            </a:br>
            <a:r>
              <a:rPr lang="pt-BR" sz="2000" dirty="0">
                <a:ea typeface="Arial"/>
                <a:cs typeface="Arial"/>
                <a:sym typeface="Arial"/>
              </a:rPr>
              <a:t>a de parte real de z e a denotamos por R(z) ou Re(z);</a:t>
            </a:r>
            <a:br>
              <a:rPr lang="pt-BR" sz="2000" dirty="0">
                <a:ea typeface="Arial"/>
                <a:cs typeface="Arial"/>
                <a:sym typeface="Arial"/>
              </a:rPr>
            </a:br>
            <a:r>
              <a:rPr lang="pt-BR" sz="2000" dirty="0">
                <a:ea typeface="Arial"/>
                <a:cs typeface="Arial"/>
                <a:sym typeface="Arial"/>
              </a:rPr>
              <a:t>b de parte imaginária de z e a denotamos por I(z) ou Im(z).</a:t>
            </a:r>
          </a:p>
          <a:p>
            <a:pPr marL="0" indent="0">
              <a:lnSpc>
                <a:spcPct val="130000"/>
              </a:lnSpc>
              <a:buSzPct val="110000"/>
              <a:buNone/>
            </a:pPr>
            <a:r>
              <a:rPr lang="pt-BR" sz="2000" i="1" dirty="0">
                <a:ea typeface="Arial"/>
                <a:cs typeface="Arial"/>
                <a:sym typeface="Arial"/>
              </a:rPr>
              <a:t>Costuma-se representar um número complexo pela letra </a:t>
            </a:r>
            <a:r>
              <a:rPr lang="pt-BR" sz="2000" i="1" dirty="0" err="1">
                <a:ea typeface="Arial"/>
                <a:cs typeface="Arial"/>
                <a:sym typeface="Arial"/>
              </a:rPr>
              <a:t>z</a:t>
            </a:r>
            <a:r>
              <a:rPr lang="pt-BR" sz="2000" i="1" dirty="0"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quarter" idx="4294967295"/>
          </p:nvPr>
        </p:nvSpPr>
        <p:spPr>
          <a:xfrm>
            <a:off x="690465" y="927101"/>
            <a:ext cx="10860833" cy="4746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600" b="1" dirty="0">
                <a:solidFill>
                  <a:srgbClr val="8B275F"/>
                </a:solidFill>
              </a:rPr>
              <a:t>NÚMERO COMPLEXO</a:t>
            </a:r>
          </a:p>
          <a:p>
            <a:pPr algn="ctr"/>
            <a:endParaRPr lang="pt-BR" sz="3600" b="1" dirty="0">
              <a:solidFill>
                <a:srgbClr val="8B275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D50D384-EF41-472D-9F56-DE9F6709F7BD}"/>
                  </a:ext>
                </a:extLst>
              </p:cNvPr>
              <p:cNvSpPr txBox="1"/>
              <p:nvPr/>
            </p:nvSpPr>
            <p:spPr>
              <a:xfrm>
                <a:off x="532189" y="1746375"/>
                <a:ext cx="11149738" cy="10456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b="1" dirty="0"/>
                  <a:t>Número complexo </a:t>
                </a:r>
                <a:r>
                  <a:rPr lang="pt-BR" sz="2000" dirty="0"/>
                  <a:t>é todo par ordenado (a, b) que pode ser escrito na forma a + bi, em que </a:t>
                </a:r>
                <a:r>
                  <a:rPr lang="pt-BR" sz="2000" b="1" dirty="0"/>
                  <a:t>a</a:t>
                </a:r>
                <a:r>
                  <a:rPr lang="pt-BR" sz="2000" dirty="0"/>
                  <a:t> e </a:t>
                </a:r>
                <a:r>
                  <a:rPr lang="pt-BR" sz="2000" b="1" dirty="0"/>
                  <a:t>b</a:t>
                </a:r>
                <a:r>
                  <a:rPr lang="pt-BR" sz="2000" dirty="0"/>
                  <a:t> são números reais e i é a unidade imaginária, isto é,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</a:rPr>
                      <m:t>=−1 </m:t>
                    </m:r>
                    <m:r>
                      <a:rPr lang="pt-BR" sz="2000" i="1">
                        <a:latin typeface="Cambria Math" panose="02040503050406030204" pitchFamily="18" charset="0"/>
                      </a:rPr>
                      <m:t>𝑜𝑢</m:t>
                    </m:r>
                    <m:r>
                      <a:rPr lang="pt-BR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sz="20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pt-BR" sz="200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</a:rPr>
                          <m:t>−1.</m:t>
                        </m:r>
                      </m:e>
                    </m:rad>
                  </m:oMath>
                </a14:m>
                <a:endParaRPr lang="pt-BR" sz="2000" dirty="0"/>
              </a:p>
              <a:p>
                <a:r>
                  <a:rPr lang="pt-BR" sz="2000" dirty="0"/>
                  <a:t>A escrita a + bi é chamada de </a:t>
                </a:r>
                <a:r>
                  <a:rPr lang="pt-BR" sz="2000" b="1" dirty="0"/>
                  <a:t>forma algébrica de um numero complexo</a:t>
                </a:r>
                <a:r>
                  <a:rPr lang="pt-BR" sz="2000" dirty="0"/>
                  <a:t>.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D50D384-EF41-472D-9F56-DE9F6709F7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189" y="1746375"/>
                <a:ext cx="11149738" cy="1045671"/>
              </a:xfrm>
              <a:prstGeom prst="rect">
                <a:avLst/>
              </a:prstGeom>
              <a:blipFill>
                <a:blip r:embed="rId2"/>
                <a:stretch>
                  <a:fillRect l="-547" t="-2907" b="-930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6558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6"/>
          <p:cNvSpPr txBox="1">
            <a:spLocks noChangeArrowheads="1"/>
          </p:cNvSpPr>
          <p:nvPr/>
        </p:nvSpPr>
        <p:spPr bwMode="auto">
          <a:xfrm>
            <a:off x="765110" y="1831468"/>
            <a:ext cx="10748865" cy="36009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buClr>
                <a:srgbClr val="002060"/>
              </a:buClr>
              <a:defRPr/>
            </a:pPr>
            <a:r>
              <a:rPr lang="pt-BR" sz="22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Para iniciarmos os nossos estudos a respeito de Operações envolvendo números complexos, vamos começar com uma breve revisão sobre:</a:t>
            </a:r>
            <a:endParaRPr lang="pt-BR" sz="1500" b="1" dirty="0">
              <a:solidFill>
                <a:prstClr val="black"/>
              </a:solidFill>
              <a:latin typeface="+mj-lt"/>
              <a:cs typeface="Times New Roman" pitchFamily="18" charset="0"/>
            </a:endParaRPr>
          </a:p>
          <a:p>
            <a:pPr algn="just" eaLnBrk="1" hangingPunct="1">
              <a:buClr>
                <a:srgbClr val="002060"/>
              </a:buClr>
              <a:defRPr/>
            </a:pPr>
            <a:endParaRPr lang="pt-BR" sz="1500" dirty="0">
              <a:solidFill>
                <a:prstClr val="black"/>
              </a:solidFill>
              <a:latin typeface="+mj-lt"/>
              <a:cs typeface="Times New Roman" pitchFamily="18" charset="0"/>
            </a:endParaRPr>
          </a:p>
          <a:p>
            <a:pPr algn="just" eaLnBrk="1" hangingPunct="1">
              <a:buClr>
                <a:srgbClr val="002060"/>
              </a:buClr>
              <a:defRPr/>
            </a:pPr>
            <a:endParaRPr lang="pt-BR" sz="1500" dirty="0">
              <a:solidFill>
                <a:prstClr val="black"/>
              </a:solidFill>
              <a:latin typeface="+mj-lt"/>
              <a:cs typeface="Times New Roman" pitchFamily="18" charset="0"/>
            </a:endParaRPr>
          </a:p>
          <a:p>
            <a:pPr marL="1085850" lvl="1" indent="-342900" eaLnBrk="1" hangingPunct="1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r>
              <a:rPr lang="pt-BR" sz="2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Igualdade de complexos;</a:t>
            </a:r>
          </a:p>
          <a:p>
            <a:pPr marL="1085850" lvl="1" indent="-342900" eaLnBrk="1" hangingPunct="1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endParaRPr lang="pt-BR" sz="2200" dirty="0">
              <a:solidFill>
                <a:prstClr val="black"/>
              </a:solidFill>
              <a:latin typeface="+mj-lt"/>
              <a:cs typeface="Times New Roman" pitchFamily="18" charset="0"/>
            </a:endParaRPr>
          </a:p>
          <a:p>
            <a:pPr marL="1085850" lvl="1" indent="-342900" eaLnBrk="1" hangingPunct="1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r>
              <a:rPr lang="pt-BR" sz="2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Oposto de um número complexo;</a:t>
            </a:r>
          </a:p>
          <a:p>
            <a:pPr marL="1085850" lvl="1" indent="-342900" eaLnBrk="1" hangingPunct="1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endParaRPr lang="pt-BR" sz="2200" dirty="0">
              <a:solidFill>
                <a:prstClr val="black"/>
              </a:solidFill>
              <a:latin typeface="+mj-lt"/>
              <a:cs typeface="Times New Roman" pitchFamily="18" charset="0"/>
            </a:endParaRPr>
          </a:p>
          <a:p>
            <a:pPr marL="1085850" lvl="1" indent="-342900" eaLnBrk="1" hangingPunct="1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r>
              <a:rPr lang="pt-BR" sz="2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Conjugado de um número complexo.</a:t>
            </a:r>
          </a:p>
          <a:p>
            <a:pPr marL="1085850" lvl="1" indent="-342900" eaLnBrk="1" hangingPunct="1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endParaRPr lang="pt-BR" sz="2200" dirty="0">
              <a:solidFill>
                <a:prstClr val="black"/>
              </a:solidFill>
              <a:latin typeface="+mj-lt"/>
              <a:cs typeface="Times New Roman" pitchFamily="18" charset="0"/>
            </a:endParaRPr>
          </a:p>
          <a:p>
            <a:pPr marL="1085850" lvl="1" indent="-342900" eaLnBrk="1" hangingPunct="1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endParaRPr lang="pt-BR" sz="2200" dirty="0">
              <a:solidFill>
                <a:prstClr val="black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63589"/>
            <a:ext cx="8229600" cy="11398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IGUALDADE DE COMPLEXOS 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1886" y="2132014"/>
            <a:ext cx="11159412" cy="1152525"/>
          </a:xfrm>
        </p:spPr>
        <p:txBody>
          <a:bodyPr>
            <a:noAutofit/>
          </a:bodyPr>
          <a:lstStyle/>
          <a:p>
            <a:pPr marL="0" indent="0" algn="just">
              <a:buClr>
                <a:srgbClr val="002060"/>
              </a:buClr>
              <a:buNone/>
            </a:pPr>
            <a:r>
              <a:rPr lang="pt-BR" altLang="pt-BR" sz="2400" dirty="0"/>
              <a:t>Dois números complexos são iguais se, e somente se, apresentam simultaneamente iguais a parte real e a parte imaginária. </a:t>
            </a:r>
          </a:p>
          <a:p>
            <a:pPr algn="just" eaLnBrk="1" hangingPunct="1">
              <a:buClr>
                <a:srgbClr val="002060"/>
              </a:buClr>
              <a:buFont typeface="Wingdings" pitchFamily="2" charset="2"/>
              <a:buChar char="v"/>
            </a:pPr>
            <a:endParaRPr lang="pt-BR" altLang="pt-BR" sz="2400" dirty="0"/>
          </a:p>
          <a:p>
            <a:pPr marL="0" indent="0" algn="just">
              <a:buClr>
                <a:srgbClr val="002060"/>
              </a:buClr>
              <a:buNone/>
            </a:pPr>
            <a:r>
              <a:rPr lang="pt-BR" altLang="pt-BR" sz="2400" b="1" dirty="0"/>
              <a:t>Assim, se z</a:t>
            </a:r>
            <a:r>
              <a:rPr lang="pt-BR" altLang="pt-BR" sz="2400" b="1" baseline="-25000" dirty="0"/>
              <a:t>1</a:t>
            </a:r>
            <a:r>
              <a:rPr lang="pt-BR" altLang="pt-BR" sz="2400" b="1" dirty="0"/>
              <a:t>= a + bi e z</a:t>
            </a:r>
            <a:r>
              <a:rPr lang="pt-BR" altLang="pt-BR" sz="2400" b="1" baseline="-25000" dirty="0"/>
              <a:t>2 </a:t>
            </a:r>
            <a:r>
              <a:rPr lang="pt-BR" altLang="pt-BR" sz="2400" b="1" dirty="0"/>
              <a:t>= c + </a:t>
            </a:r>
            <a:r>
              <a:rPr lang="pt-BR" altLang="pt-BR" sz="2400" b="1" dirty="0" err="1"/>
              <a:t>di</a:t>
            </a:r>
            <a:r>
              <a:rPr lang="pt-BR" altLang="pt-BR" sz="2400" b="1" dirty="0"/>
              <a:t>, temos que:</a:t>
            </a:r>
          </a:p>
        </p:txBody>
      </p:sp>
      <p:sp>
        <p:nvSpPr>
          <p:cNvPr id="360453" name="Text Box 5"/>
          <p:cNvSpPr txBox="1">
            <a:spLocks noChangeArrowheads="1"/>
          </p:cNvSpPr>
          <p:nvPr/>
        </p:nvSpPr>
        <p:spPr bwMode="auto">
          <a:xfrm>
            <a:off x="3732245" y="4348065"/>
            <a:ext cx="4627984" cy="914400"/>
          </a:xfrm>
          <a:prstGeom prst="roundRect">
            <a:avLst/>
          </a:prstGeom>
          <a:noFill/>
          <a:ln w="28575">
            <a:solidFill>
              <a:srgbClr val="8B275F"/>
            </a:solidFill>
            <a:miter lim="800000"/>
            <a:headEnd/>
            <a:tailEnd/>
          </a:ln>
          <a:effectLst/>
        </p:spPr>
        <p:txBody>
          <a:bodyPr anchor="ctr"/>
          <a:lstStyle>
            <a:lvl1pPr eaLnBrk="0" hangingPunct="0">
              <a:tabLst>
                <a:tab pos="449263" algn="l"/>
              </a:tabLst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tabLst>
                <a:tab pos="449263" algn="l"/>
              </a:tabLst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tabLst>
                <a:tab pos="449263" algn="l"/>
              </a:tabLst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tabLst>
                <a:tab pos="449263" algn="l"/>
              </a:tabLst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tabLst>
                <a:tab pos="449263" algn="l"/>
              </a:tabLst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</a:tabLs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</a:tabLs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</a:tabLs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</a:tabLs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buClr>
                <a:srgbClr val="3333CC"/>
              </a:buClr>
              <a:buSzPct val="90000"/>
              <a:defRPr/>
            </a:pPr>
            <a:r>
              <a:rPr lang="pt-BR" sz="2800" b="1" dirty="0">
                <a:latin typeface="+mj-lt"/>
              </a:rPr>
              <a:t>z</a:t>
            </a:r>
            <a:r>
              <a:rPr lang="pt-BR" sz="2800" b="1" baseline="-25000" dirty="0">
                <a:latin typeface="+mj-lt"/>
              </a:rPr>
              <a:t>1</a:t>
            </a:r>
            <a:r>
              <a:rPr lang="pt-BR" sz="2800" b="1" dirty="0">
                <a:latin typeface="+mj-lt"/>
              </a:rPr>
              <a:t> = z</a:t>
            </a:r>
            <a:r>
              <a:rPr lang="pt-BR" sz="2800" b="1" baseline="-25000" dirty="0">
                <a:latin typeface="+mj-lt"/>
              </a:rPr>
              <a:t>2</a:t>
            </a:r>
            <a:r>
              <a:rPr lang="pt-BR" sz="2800" b="1" dirty="0">
                <a:latin typeface="+mj-lt"/>
              </a:rPr>
              <a:t>  </a:t>
            </a:r>
            <a:r>
              <a:rPr lang="pt-BR" sz="2800" b="1" dirty="0">
                <a:latin typeface="+mj-lt"/>
                <a:ea typeface="Arial Unicode MS" pitchFamily="34" charset="-128"/>
                <a:cs typeface="Arial Unicode MS" pitchFamily="34" charset="-128"/>
              </a:rPr>
              <a:t>⇔   </a:t>
            </a:r>
            <a:r>
              <a:rPr lang="pt-BR" sz="2800" b="1" dirty="0">
                <a:latin typeface="+mj-lt"/>
              </a:rPr>
              <a:t>a = c  e  b = c</a:t>
            </a:r>
            <a:r>
              <a:rPr lang="pt-BR" sz="2800" b="1" dirty="0">
                <a:latin typeface="+mj-lt"/>
                <a:ea typeface="Arial Unicode MS" pitchFamily="34" charset="-128"/>
                <a:cs typeface="Arial Unicode MS" pitchFamily="34" charset="-128"/>
              </a:rPr>
              <a:t>  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0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0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60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0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0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0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0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0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0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0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0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0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0" grpId="0"/>
      <p:bldP spid="360451" grpId="0" build="p"/>
      <p:bldP spid="36045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>
          <a:xfrm>
            <a:off x="554039" y="776289"/>
            <a:ext cx="8229600" cy="1139825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sz="3200" b="1" dirty="0">
                <a:solidFill>
                  <a:srgbClr val="8B275F"/>
                </a:solidFill>
                <a:latin typeface="+mn-lt"/>
              </a:rPr>
              <a:t>EXEMPLO 1 </a:t>
            </a:r>
          </a:p>
        </p:txBody>
      </p:sp>
      <p:sp>
        <p:nvSpPr>
          <p:cNvPr id="3614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46931" y="1803482"/>
            <a:ext cx="8744938" cy="1108075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ct val="40000"/>
              </a:spcBef>
              <a:buClr>
                <a:srgbClr val="002060"/>
              </a:buClr>
              <a:buNone/>
              <a:defRPr/>
            </a:pPr>
            <a:r>
              <a:rPr lang="pt-BR" altLang="pt-BR" sz="2400" b="1" dirty="0"/>
              <a:t>Se x e y são números reais, sob que condições os complexos (x – 1) + (y + 2)i e 3 – 5i são iguais?</a:t>
            </a:r>
          </a:p>
        </p:txBody>
      </p:sp>
      <p:sp>
        <p:nvSpPr>
          <p:cNvPr id="361486" name="Text Box 14"/>
          <p:cNvSpPr txBox="1">
            <a:spLocks noChangeArrowheads="1"/>
          </p:cNvSpPr>
          <p:nvPr/>
        </p:nvSpPr>
        <p:spPr bwMode="auto">
          <a:xfrm>
            <a:off x="830040" y="3722850"/>
            <a:ext cx="75311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n-lt"/>
              </a:rPr>
              <a:t>Igualando os complexos, temos:</a:t>
            </a:r>
          </a:p>
        </p:txBody>
      </p:sp>
      <p:sp>
        <p:nvSpPr>
          <p:cNvPr id="361487" name="Text Box 15"/>
          <p:cNvSpPr txBox="1">
            <a:spLocks noChangeArrowheads="1"/>
          </p:cNvSpPr>
          <p:nvPr/>
        </p:nvSpPr>
        <p:spPr bwMode="auto">
          <a:xfrm>
            <a:off x="992759" y="4227675"/>
            <a:ext cx="35274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n-lt"/>
              </a:rPr>
              <a:t>(x – 1) + (y + 2)i = 3 – 5i</a:t>
            </a:r>
          </a:p>
        </p:txBody>
      </p:sp>
      <p:sp>
        <p:nvSpPr>
          <p:cNvPr id="361488" name="Text Box 16"/>
          <p:cNvSpPr txBox="1">
            <a:spLocks noChangeArrowheads="1"/>
          </p:cNvSpPr>
          <p:nvPr/>
        </p:nvSpPr>
        <p:spPr bwMode="auto">
          <a:xfrm>
            <a:off x="1004456" y="4775397"/>
            <a:ext cx="18700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n-lt"/>
                <a:ea typeface="Arial Unicode MS" pitchFamily="34" charset="-128"/>
                <a:cs typeface="Arial Unicode MS" pitchFamily="34" charset="-128"/>
              </a:rPr>
              <a:t>⇒</a:t>
            </a:r>
            <a:r>
              <a:rPr lang="pt-BR" altLang="pt-BR" sz="2200">
                <a:latin typeface="+mn-lt"/>
              </a:rPr>
              <a:t>   x – 1 = 3</a:t>
            </a:r>
          </a:p>
        </p:txBody>
      </p:sp>
      <p:sp>
        <p:nvSpPr>
          <p:cNvPr id="361489" name="Text Box 17"/>
          <p:cNvSpPr txBox="1">
            <a:spLocks noChangeArrowheads="1"/>
          </p:cNvSpPr>
          <p:nvPr/>
        </p:nvSpPr>
        <p:spPr bwMode="auto">
          <a:xfrm>
            <a:off x="2588781" y="4786510"/>
            <a:ext cx="18700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n-lt"/>
                <a:ea typeface="Arial Unicode MS" pitchFamily="34" charset="-128"/>
                <a:cs typeface="Arial Unicode MS" pitchFamily="34" charset="-128"/>
              </a:rPr>
              <a:t>⇒</a:t>
            </a:r>
            <a:r>
              <a:rPr lang="pt-BR" altLang="pt-BR" sz="2200" dirty="0">
                <a:latin typeface="+mn-lt"/>
              </a:rPr>
              <a:t>   </a:t>
            </a:r>
            <a:r>
              <a:rPr lang="pt-BR" altLang="pt-BR" sz="2200" dirty="0">
                <a:solidFill>
                  <a:srgbClr val="FF0000"/>
                </a:solidFill>
                <a:latin typeface="+mn-lt"/>
              </a:rPr>
              <a:t>x = 4</a:t>
            </a:r>
          </a:p>
        </p:txBody>
      </p:sp>
      <p:sp>
        <p:nvSpPr>
          <p:cNvPr id="361490" name="Text Box 18"/>
          <p:cNvSpPr txBox="1">
            <a:spLocks noChangeArrowheads="1"/>
          </p:cNvSpPr>
          <p:nvPr/>
        </p:nvSpPr>
        <p:spPr bwMode="auto">
          <a:xfrm>
            <a:off x="992538" y="5323119"/>
            <a:ext cx="22891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n-lt"/>
                <a:ea typeface="Arial Unicode MS" pitchFamily="34" charset="-128"/>
                <a:cs typeface="Arial Unicode MS" pitchFamily="34" charset="-128"/>
              </a:rPr>
              <a:t>⇒</a:t>
            </a:r>
            <a:r>
              <a:rPr lang="pt-BR" altLang="pt-BR" sz="2200">
                <a:latin typeface="+mn-lt"/>
              </a:rPr>
              <a:t>   y + 2 = –5</a:t>
            </a:r>
          </a:p>
        </p:txBody>
      </p:sp>
      <p:sp>
        <p:nvSpPr>
          <p:cNvPr id="361491" name="Text Box 19"/>
          <p:cNvSpPr txBox="1">
            <a:spLocks noChangeArrowheads="1"/>
          </p:cNvSpPr>
          <p:nvPr/>
        </p:nvSpPr>
        <p:spPr bwMode="auto">
          <a:xfrm>
            <a:off x="2649887" y="5318357"/>
            <a:ext cx="19288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n-lt"/>
                <a:ea typeface="Arial Unicode MS" pitchFamily="34" charset="-128"/>
                <a:cs typeface="Arial Unicode MS" pitchFamily="34" charset="-128"/>
              </a:rPr>
              <a:t>⇒</a:t>
            </a:r>
            <a:r>
              <a:rPr lang="pt-BR" altLang="pt-BR" sz="2200" dirty="0">
                <a:latin typeface="+mn-lt"/>
              </a:rPr>
              <a:t>   </a:t>
            </a:r>
            <a:r>
              <a:rPr lang="pt-BR" altLang="pt-BR" sz="2200" dirty="0">
                <a:solidFill>
                  <a:srgbClr val="FF0000"/>
                </a:solidFill>
                <a:latin typeface="+mn-lt"/>
              </a:rPr>
              <a:t>y = –7</a:t>
            </a:r>
          </a:p>
        </p:txBody>
      </p:sp>
      <p:sp>
        <p:nvSpPr>
          <p:cNvPr id="2" name="Retângulo 1"/>
          <p:cNvSpPr/>
          <p:nvPr/>
        </p:nvSpPr>
        <p:spPr>
          <a:xfrm>
            <a:off x="836533" y="3252793"/>
            <a:ext cx="1579278" cy="3970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pt-BR" sz="2200" b="1" kern="0" dirty="0">
                <a:solidFill>
                  <a:srgbClr val="FF0000"/>
                </a:solidFill>
                <a:cs typeface="Arial" pitchFamily="34" charset="0"/>
              </a:rPr>
              <a:t>Resolução</a:t>
            </a:r>
            <a:r>
              <a:rPr lang="pt-BR" sz="2200" kern="0" dirty="0">
                <a:cs typeface="Arial" pitchFamily="34" charset="0"/>
              </a:rPr>
              <a:t>: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1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1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61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474" grpId="0"/>
      <p:bldP spid="361475" grpId="0" build="p"/>
      <p:bldP spid="361486" grpId="0"/>
      <p:bldP spid="361487" grpId="0"/>
      <p:bldP spid="361488" grpId="0"/>
      <p:bldP spid="361489" grpId="0"/>
      <p:bldP spid="361490" grpId="0"/>
      <p:bldP spid="361491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4" y="812058"/>
            <a:ext cx="8229600" cy="1139825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sz="3200" b="1" dirty="0">
                <a:solidFill>
                  <a:srgbClr val="8B275F"/>
                </a:solidFill>
                <a:latin typeface="+mn-lt"/>
              </a:rPr>
              <a:t>EXEMPLO 2 </a:t>
            </a:r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45319" y="1931988"/>
            <a:ext cx="10905979" cy="1511300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ct val="40000"/>
              </a:spcBef>
              <a:buClr>
                <a:srgbClr val="002060"/>
              </a:buClr>
              <a:buNone/>
              <a:defRPr/>
            </a:pPr>
            <a:r>
              <a:rPr lang="pt-BR" altLang="pt-BR" sz="2400" b="1" dirty="0"/>
              <a:t>Determine os valores reais de m e n para que os complexos</a:t>
            </a:r>
          </a:p>
          <a:p>
            <a:pPr marL="0" indent="0" algn="just">
              <a:lnSpc>
                <a:spcPct val="100000"/>
              </a:lnSpc>
              <a:spcBef>
                <a:spcPct val="40000"/>
              </a:spcBef>
              <a:buClr>
                <a:srgbClr val="002060"/>
              </a:buClr>
              <a:buNone/>
              <a:defRPr/>
            </a:pPr>
            <a:r>
              <a:rPr lang="pt-BR" altLang="pt-BR" sz="2400" b="1" dirty="0"/>
              <a:t> (m – 5) + </a:t>
            </a:r>
            <a:r>
              <a:rPr lang="pt-BR" altLang="pt-BR" sz="2400" b="1" dirty="0" err="1"/>
              <a:t>ni</a:t>
            </a:r>
            <a:r>
              <a:rPr lang="pt-BR" altLang="pt-BR" sz="2400" b="1" dirty="0"/>
              <a:t> e (n + 3) + (2m + 1)i sejam iguais?</a:t>
            </a:r>
          </a:p>
        </p:txBody>
      </p:sp>
      <p:sp>
        <p:nvSpPr>
          <p:cNvPr id="362506" name="Text Box 10"/>
          <p:cNvSpPr txBox="1">
            <a:spLocks noChangeArrowheads="1"/>
          </p:cNvSpPr>
          <p:nvPr/>
        </p:nvSpPr>
        <p:spPr bwMode="auto">
          <a:xfrm>
            <a:off x="627972" y="3649179"/>
            <a:ext cx="753110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Igualando os complexos, temos:</a:t>
            </a:r>
          </a:p>
        </p:txBody>
      </p:sp>
      <p:sp>
        <p:nvSpPr>
          <p:cNvPr id="362507" name="Text Box 11"/>
          <p:cNvSpPr txBox="1">
            <a:spLocks noChangeArrowheads="1"/>
          </p:cNvSpPr>
          <p:nvPr/>
        </p:nvSpPr>
        <p:spPr bwMode="auto">
          <a:xfrm>
            <a:off x="770658" y="4098132"/>
            <a:ext cx="532765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(m – 5) + ni = (n + 3) + (2m + 1)i</a:t>
            </a:r>
          </a:p>
        </p:txBody>
      </p:sp>
      <p:sp>
        <p:nvSpPr>
          <p:cNvPr id="362508" name="Text Box 12"/>
          <p:cNvSpPr txBox="1">
            <a:spLocks noChangeArrowheads="1"/>
          </p:cNvSpPr>
          <p:nvPr/>
        </p:nvSpPr>
        <p:spPr bwMode="auto">
          <a:xfrm>
            <a:off x="870670" y="4730389"/>
            <a:ext cx="2016125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m – 5 = n + 3</a:t>
            </a:r>
          </a:p>
        </p:txBody>
      </p:sp>
      <p:sp>
        <p:nvSpPr>
          <p:cNvPr id="362509" name="Text Box 13"/>
          <p:cNvSpPr txBox="1">
            <a:spLocks noChangeArrowheads="1"/>
          </p:cNvSpPr>
          <p:nvPr/>
        </p:nvSpPr>
        <p:spPr bwMode="auto">
          <a:xfrm>
            <a:off x="870670" y="5235214"/>
            <a:ext cx="1871663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n = 2m + 1</a:t>
            </a:r>
          </a:p>
        </p:txBody>
      </p:sp>
      <p:sp>
        <p:nvSpPr>
          <p:cNvPr id="362510" name="AutoShape 14"/>
          <p:cNvSpPr>
            <a:spLocks/>
          </p:cNvSpPr>
          <p:nvPr/>
        </p:nvSpPr>
        <p:spPr bwMode="auto">
          <a:xfrm>
            <a:off x="770658" y="4771665"/>
            <a:ext cx="142875" cy="935037"/>
          </a:xfrm>
          <a:prstGeom prst="leftBrace">
            <a:avLst>
              <a:gd name="adj1" fmla="val 5453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62511" name="Text Box 15"/>
          <p:cNvSpPr txBox="1">
            <a:spLocks noChangeArrowheads="1"/>
          </p:cNvSpPr>
          <p:nvPr/>
        </p:nvSpPr>
        <p:spPr bwMode="auto">
          <a:xfrm>
            <a:off x="2642320" y="4720864"/>
            <a:ext cx="3095625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⇒   m </a:t>
            </a:r>
            <a:r>
              <a:rPr lang="pt-BR" altLang="pt-BR" sz="2200">
                <a:latin typeface="+mj-lt"/>
              </a:rPr>
              <a:t>– 5 = 2m + 1 + 3</a:t>
            </a:r>
          </a:p>
        </p:txBody>
      </p:sp>
      <p:sp>
        <p:nvSpPr>
          <p:cNvPr id="362512" name="Text Box 16"/>
          <p:cNvSpPr txBox="1">
            <a:spLocks noChangeArrowheads="1"/>
          </p:cNvSpPr>
          <p:nvPr/>
        </p:nvSpPr>
        <p:spPr bwMode="auto">
          <a:xfrm>
            <a:off x="5379169" y="4717689"/>
            <a:ext cx="1728788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⇒   </a:t>
            </a:r>
            <a:r>
              <a:rPr lang="pt-BR" altLang="pt-BR" sz="2200" dirty="0">
                <a:latin typeface="+mj-lt"/>
              </a:rPr>
              <a:t>– m = 9</a:t>
            </a:r>
          </a:p>
        </p:txBody>
      </p:sp>
      <p:sp>
        <p:nvSpPr>
          <p:cNvPr id="362513" name="Text Box 17"/>
          <p:cNvSpPr txBox="1">
            <a:spLocks noChangeArrowheads="1"/>
          </p:cNvSpPr>
          <p:nvPr/>
        </p:nvSpPr>
        <p:spPr bwMode="auto">
          <a:xfrm>
            <a:off x="2642319" y="5224102"/>
            <a:ext cx="1728788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⇒   </a:t>
            </a:r>
            <a:r>
              <a:rPr lang="pt-BR" altLang="pt-BR" sz="2200" dirty="0">
                <a:solidFill>
                  <a:srgbClr val="FF0000"/>
                </a:solidFill>
                <a:latin typeface="+mj-lt"/>
              </a:rPr>
              <a:t>m = – 9</a:t>
            </a:r>
          </a:p>
        </p:txBody>
      </p:sp>
      <p:sp>
        <p:nvSpPr>
          <p:cNvPr id="362514" name="Text Box 18"/>
          <p:cNvSpPr txBox="1">
            <a:spLocks noChangeArrowheads="1"/>
          </p:cNvSpPr>
          <p:nvPr/>
        </p:nvSpPr>
        <p:spPr bwMode="auto">
          <a:xfrm>
            <a:off x="2642320" y="5832114"/>
            <a:ext cx="2519363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⇒   n </a:t>
            </a:r>
            <a:r>
              <a:rPr lang="pt-BR" altLang="pt-BR" sz="2200">
                <a:latin typeface="+mj-lt"/>
              </a:rPr>
              <a:t>= 2(–9) + 1</a:t>
            </a:r>
          </a:p>
        </p:txBody>
      </p:sp>
      <p:sp>
        <p:nvSpPr>
          <p:cNvPr id="362515" name="Text Box 19"/>
          <p:cNvSpPr txBox="1">
            <a:spLocks noChangeArrowheads="1"/>
          </p:cNvSpPr>
          <p:nvPr/>
        </p:nvSpPr>
        <p:spPr bwMode="auto">
          <a:xfrm>
            <a:off x="4658445" y="5828939"/>
            <a:ext cx="1800225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⇒   </a:t>
            </a:r>
            <a:r>
              <a:rPr lang="pt-BR" altLang="pt-BR" sz="2200" dirty="0">
                <a:solidFill>
                  <a:srgbClr val="FF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n </a:t>
            </a:r>
            <a:r>
              <a:rPr lang="pt-BR" altLang="pt-BR" sz="2200" dirty="0">
                <a:solidFill>
                  <a:srgbClr val="FF0000"/>
                </a:solidFill>
                <a:latin typeface="+mj-lt"/>
              </a:rPr>
              <a:t>= – 17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570172" y="3351376"/>
            <a:ext cx="1585690" cy="3970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pt-BR" sz="2200" b="1" kern="0" dirty="0">
                <a:solidFill>
                  <a:srgbClr val="FF0000"/>
                </a:solidFill>
                <a:cs typeface="Arial" pitchFamily="34" charset="0"/>
              </a:rPr>
              <a:t>Resolução: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362499" grpId="0" build="p"/>
      <p:bldP spid="362506" grpId="0"/>
      <p:bldP spid="362507" grpId="0"/>
      <p:bldP spid="362508" grpId="0"/>
      <p:bldP spid="362509" grpId="0"/>
      <p:bldP spid="362510" grpId="0" animBg="1"/>
      <p:bldP spid="362511" grpId="0"/>
      <p:bldP spid="362512" grpId="0"/>
      <p:bldP spid="362513" grpId="0"/>
      <p:bldP spid="362514" grpId="0"/>
      <p:bldP spid="362515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title"/>
          </p:nvPr>
        </p:nvSpPr>
        <p:spPr>
          <a:xfrm>
            <a:off x="786880" y="780070"/>
            <a:ext cx="10708433" cy="11398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OPOSTO DE UM NÚMERO COMPLEXO </a:t>
            </a:r>
          </a:p>
        </p:txBody>
      </p:sp>
      <p:sp>
        <p:nvSpPr>
          <p:cNvPr id="3635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86880" y="1927522"/>
            <a:ext cx="10971443" cy="1222375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ct val="40000"/>
              </a:spcBef>
              <a:buClr>
                <a:srgbClr val="002060"/>
              </a:buClr>
              <a:buNone/>
              <a:defRPr/>
            </a:pPr>
            <a:r>
              <a:rPr lang="pt-BR" sz="2200" b="1" dirty="0">
                <a:latin typeface="+mj-lt"/>
              </a:rPr>
              <a:t>Chama-se </a:t>
            </a:r>
            <a:r>
              <a:rPr lang="pt-BR" sz="2200" b="1" dirty="0">
                <a:solidFill>
                  <a:srgbClr val="002060"/>
                </a:solidFill>
                <a:latin typeface="+mj-lt"/>
              </a:rPr>
              <a:t>oposto </a:t>
            </a:r>
            <a:r>
              <a:rPr lang="pt-BR" sz="2200" b="1" dirty="0">
                <a:latin typeface="+mj-lt"/>
              </a:rPr>
              <a:t>ou </a:t>
            </a:r>
            <a:r>
              <a:rPr lang="pt-BR" sz="2200" b="1" dirty="0">
                <a:solidFill>
                  <a:srgbClr val="002060"/>
                </a:solidFill>
                <a:latin typeface="+mj-lt"/>
              </a:rPr>
              <a:t>simétrico </a:t>
            </a:r>
            <a:r>
              <a:rPr lang="pt-BR" sz="2200" b="1" dirty="0">
                <a:latin typeface="+mj-lt"/>
              </a:rPr>
              <a:t>de um complexo </a:t>
            </a:r>
            <a:r>
              <a:rPr lang="pt-BR" sz="2200" b="1" dirty="0">
                <a:solidFill>
                  <a:srgbClr val="002060"/>
                </a:solidFill>
                <a:latin typeface="+mj-lt"/>
              </a:rPr>
              <a:t>z </a:t>
            </a:r>
            <a:r>
              <a:rPr lang="pt-BR" sz="2200" b="1" dirty="0">
                <a:latin typeface="+mj-lt"/>
              </a:rPr>
              <a:t>o complexo indicado por </a:t>
            </a:r>
            <a:r>
              <a:rPr lang="pt-BR" sz="2200" b="1" dirty="0">
                <a:solidFill>
                  <a:srgbClr val="002060"/>
                </a:solidFill>
                <a:latin typeface="+mj-lt"/>
              </a:rPr>
              <a:t>–z</a:t>
            </a:r>
            <a:r>
              <a:rPr lang="pt-BR" sz="2200" b="1" dirty="0">
                <a:latin typeface="+mj-lt"/>
              </a:rPr>
              <a:t>, assim definido.</a:t>
            </a:r>
          </a:p>
        </p:txBody>
      </p:sp>
      <p:sp>
        <p:nvSpPr>
          <p:cNvPr id="363525" name="Text Box 5"/>
          <p:cNvSpPr txBox="1">
            <a:spLocks noChangeArrowheads="1"/>
          </p:cNvSpPr>
          <p:nvPr/>
        </p:nvSpPr>
        <p:spPr bwMode="auto">
          <a:xfrm>
            <a:off x="3283942" y="3338068"/>
            <a:ext cx="4835647" cy="788646"/>
          </a:xfrm>
          <a:prstGeom prst="roundRect">
            <a:avLst/>
          </a:prstGeom>
          <a:noFill/>
          <a:ln w="28575">
            <a:solidFill>
              <a:srgbClr val="8B275F"/>
            </a:solidFill>
            <a:miter lim="800000"/>
            <a:headEnd/>
            <a:tailEnd/>
          </a:ln>
          <a:effectLst/>
        </p:spPr>
        <p:txBody>
          <a:bodyPr anchor="ctr"/>
          <a:lstStyle>
            <a:lvl1pPr eaLnBrk="0" hangingPunct="0">
              <a:tabLst>
                <a:tab pos="449263" algn="l"/>
              </a:tabLst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tabLst>
                <a:tab pos="449263" algn="l"/>
              </a:tabLst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tabLst>
                <a:tab pos="449263" algn="l"/>
              </a:tabLst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tabLst>
                <a:tab pos="449263" algn="l"/>
              </a:tabLst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tabLst>
                <a:tab pos="449263" algn="l"/>
              </a:tabLst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</a:tabLs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</a:tabLs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</a:tabLs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</a:tabLs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sz="2200" b="1" dirty="0">
                <a:latin typeface="+mj-lt"/>
              </a:rPr>
              <a:t>z = a + bi   </a:t>
            </a:r>
            <a:r>
              <a:rPr lang="pt-BR" sz="2200" b="1" dirty="0">
                <a:latin typeface="+mj-lt"/>
                <a:ea typeface="Arial Unicode MS" pitchFamily="34" charset="-128"/>
                <a:cs typeface="Arial Unicode MS" pitchFamily="34" charset="-128"/>
              </a:rPr>
              <a:t>⇒   –z = – (a + bi) = – a – bi      </a:t>
            </a:r>
          </a:p>
        </p:txBody>
      </p:sp>
      <p:pic>
        <p:nvPicPr>
          <p:cNvPr id="19460" name="Picture 4" descr="O Show dos Milhões – Tetzner">
            <a:hlinkClick r:id="rId2"/>
            <a:extLst>
              <a:ext uri="{FF2B5EF4-FFF2-40B4-BE49-F238E27FC236}">
                <a16:creationId xmlns:a16="http://schemas.microsoft.com/office/drawing/2014/main" id="{4D2CD801-4ED1-45D8-9A65-606FF8222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091" y="5207162"/>
            <a:ext cx="1592222" cy="122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A91C9D1-2CDB-45B5-B7EA-6E0CD9E344D7}"/>
              </a:ext>
            </a:extLst>
          </p:cNvPr>
          <p:cNvSpPr txBox="1"/>
          <p:nvPr/>
        </p:nvSpPr>
        <p:spPr>
          <a:xfrm>
            <a:off x="6615712" y="5378758"/>
            <a:ext cx="32873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b="1" dirty="0">
                <a:latin typeface="+mj-lt"/>
              </a:rPr>
              <a:t>Um jogo com perguntas somente de números complexos, basta clicar na imagem ao lado</a:t>
            </a:r>
            <a:endParaRPr lang="pt-BR" sz="1600" b="1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3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3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63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3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3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3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35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3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3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22" grpId="0"/>
      <p:bldP spid="363523" grpId="0" build="p"/>
      <p:bldP spid="363525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83073" y="1773238"/>
            <a:ext cx="116317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002060"/>
              </a:buClr>
              <a:defRPr/>
            </a:pPr>
            <a:r>
              <a:rPr lang="pt-BR" sz="2200" b="1" dirty="0"/>
              <a:t>Escreva os simétricos dos seguintes números complexos: </a:t>
            </a:r>
            <a:r>
              <a:rPr lang="pt-BR" sz="2200" dirty="0">
                <a:solidFill>
                  <a:srgbClr val="8B275F"/>
                </a:solidFill>
              </a:rPr>
              <a:t>(o número é multiplicado por -1)</a:t>
            </a:r>
          </a:p>
        </p:txBody>
      </p:sp>
      <p:sp>
        <p:nvSpPr>
          <p:cNvPr id="6" name="Retângulo 5"/>
          <p:cNvSpPr/>
          <p:nvPr/>
        </p:nvSpPr>
        <p:spPr>
          <a:xfrm>
            <a:off x="858137" y="2581950"/>
            <a:ext cx="2295525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a) </a:t>
            </a:r>
            <a:r>
              <a:rPr lang="pt-BR" sz="2200" dirty="0">
                <a:latin typeface="+mj-lt"/>
              </a:rPr>
              <a:t>3 + 4i =</a:t>
            </a:r>
          </a:p>
          <a:p>
            <a:pPr>
              <a:defRPr/>
            </a:pPr>
            <a:endParaRPr lang="pt-BR" sz="2200" dirty="0">
              <a:latin typeface="+mj-lt"/>
            </a:endParaRPr>
          </a:p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b) </a:t>
            </a:r>
            <a:r>
              <a:rPr lang="pt-BR" sz="2200" dirty="0">
                <a:latin typeface="+mj-lt"/>
              </a:rPr>
              <a:t>–3 + i = </a:t>
            </a:r>
          </a:p>
          <a:p>
            <a:pPr>
              <a:defRPr/>
            </a:pPr>
            <a:endParaRPr lang="pt-BR" sz="2200" dirty="0">
              <a:latin typeface="+mj-lt"/>
            </a:endParaRPr>
          </a:p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c) </a:t>
            </a:r>
            <a:r>
              <a:rPr lang="pt-BR" sz="2200" dirty="0">
                <a:latin typeface="+mj-lt"/>
              </a:rPr>
              <a:t>1 – i = </a:t>
            </a:r>
          </a:p>
          <a:p>
            <a:pPr>
              <a:defRPr/>
            </a:pPr>
            <a:endParaRPr lang="pt-BR" sz="2200" dirty="0">
              <a:latin typeface="+mj-lt"/>
            </a:endParaRPr>
          </a:p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d) </a:t>
            </a:r>
            <a:r>
              <a:rPr lang="pt-BR" sz="2200" dirty="0">
                <a:latin typeface="+mj-lt"/>
              </a:rPr>
              <a:t>–2 + 5i</a:t>
            </a:r>
            <a:r>
              <a:rPr lang="pt-BR" sz="2200" i="1" dirty="0">
                <a:latin typeface="+mj-lt"/>
              </a:rPr>
              <a:t> </a:t>
            </a:r>
            <a:r>
              <a:rPr lang="pt-BR" sz="2200" dirty="0">
                <a:latin typeface="+mj-lt"/>
              </a:rPr>
              <a:t>= 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91589" y="879475"/>
            <a:ext cx="7671312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>
                <a:solidFill>
                  <a:srgbClr val="8B275F"/>
                </a:solidFill>
                <a:latin typeface="+mj-lt"/>
              </a:rPr>
              <a:t>EXEMPLO</a:t>
            </a:r>
          </a:p>
        </p:txBody>
      </p:sp>
      <p:sp>
        <p:nvSpPr>
          <p:cNvPr id="9" name="Retângulo 8"/>
          <p:cNvSpPr/>
          <p:nvPr/>
        </p:nvSpPr>
        <p:spPr>
          <a:xfrm>
            <a:off x="2042857" y="2581949"/>
            <a:ext cx="4168775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sz="2200" b="1" dirty="0">
                <a:solidFill>
                  <a:srgbClr val="FF0000"/>
                </a:solidFill>
              </a:rPr>
              <a:t>  </a:t>
            </a:r>
            <a:r>
              <a:rPr lang="pt-BR" sz="2200" b="1" dirty="0">
                <a:solidFill>
                  <a:srgbClr val="8B275F"/>
                </a:solidFill>
              </a:rPr>
              <a:t>–</a:t>
            </a:r>
            <a:r>
              <a:rPr lang="pt-BR" sz="2200" b="1" dirty="0">
                <a:solidFill>
                  <a:srgbClr val="8B275F"/>
                </a:solidFill>
                <a:latin typeface="+mj-lt"/>
              </a:rPr>
              <a:t> 3 – 4i</a:t>
            </a:r>
          </a:p>
          <a:p>
            <a:pPr>
              <a:defRPr/>
            </a:pPr>
            <a:endParaRPr lang="pt-BR" sz="2200" b="1" dirty="0">
              <a:solidFill>
                <a:srgbClr val="8B275F"/>
              </a:solidFill>
              <a:latin typeface="+mj-lt"/>
            </a:endParaRPr>
          </a:p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   3 – i</a:t>
            </a:r>
            <a:endParaRPr lang="pt-BR" sz="1000" b="1" dirty="0">
              <a:solidFill>
                <a:srgbClr val="8B275F"/>
              </a:solidFill>
              <a:latin typeface="+mj-lt"/>
            </a:endParaRPr>
          </a:p>
          <a:p>
            <a:pPr>
              <a:defRPr/>
            </a:pPr>
            <a:endParaRPr lang="pt-BR" sz="2200" b="1" dirty="0">
              <a:solidFill>
                <a:srgbClr val="8B275F"/>
              </a:solidFill>
            </a:endParaRPr>
          </a:p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</a:rPr>
              <a:t>–</a:t>
            </a:r>
            <a:r>
              <a:rPr lang="pt-BR" sz="2200" b="1" dirty="0">
                <a:solidFill>
                  <a:srgbClr val="8B275F"/>
                </a:solidFill>
                <a:latin typeface="+mj-lt"/>
              </a:rPr>
              <a:t> 1 + i</a:t>
            </a:r>
          </a:p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 </a:t>
            </a:r>
            <a:endParaRPr lang="pt-BR" sz="1000" b="1" dirty="0">
              <a:solidFill>
                <a:srgbClr val="8B275F"/>
              </a:solidFill>
              <a:latin typeface="+mj-lt"/>
            </a:endParaRPr>
          </a:p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    2 – 5i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7" grpId="0"/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70449" y="633490"/>
            <a:ext cx="11538016" cy="11398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CONJUGADO DE UM NÚMERO COMPLEXO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4436" y="1859075"/>
            <a:ext cx="11192643" cy="1584325"/>
          </a:xfrm>
        </p:spPr>
        <p:txBody>
          <a:bodyPr rtlCol="0">
            <a:normAutofit/>
          </a:bodyPr>
          <a:lstStyle/>
          <a:p>
            <a:pPr algn="just">
              <a:lnSpc>
                <a:spcPct val="110000"/>
              </a:lnSpc>
              <a:spcBef>
                <a:spcPct val="40000"/>
              </a:spcBef>
              <a:buClr>
                <a:srgbClr val="002060"/>
              </a:buClr>
              <a:defRPr/>
            </a:pPr>
            <a:r>
              <a:rPr lang="pt-BR" sz="2200" dirty="0">
                <a:latin typeface="+mj-lt"/>
              </a:rPr>
              <a:t>Dado um número complexo z = (a, b), consideremos o par ordenado simétrico a z em relação ao eixo x. </a:t>
            </a:r>
            <a:endParaRPr lang="pt-BR" sz="1200" dirty="0">
              <a:latin typeface="+mj-lt"/>
            </a:endParaRPr>
          </a:p>
          <a:p>
            <a:pPr algn="just">
              <a:lnSpc>
                <a:spcPct val="110000"/>
              </a:lnSpc>
              <a:spcBef>
                <a:spcPct val="40000"/>
              </a:spcBef>
              <a:buClr>
                <a:srgbClr val="002060"/>
              </a:buClr>
              <a:defRPr/>
            </a:pPr>
            <a:endParaRPr lang="pt-BR" sz="1200" dirty="0">
              <a:latin typeface="+mj-lt"/>
            </a:endParaRPr>
          </a:p>
          <a:p>
            <a:pPr algn="just">
              <a:lnSpc>
                <a:spcPct val="110000"/>
              </a:lnSpc>
              <a:spcBef>
                <a:spcPct val="40000"/>
              </a:spcBef>
              <a:buClr>
                <a:srgbClr val="002060"/>
              </a:buClr>
              <a:defRPr/>
            </a:pPr>
            <a:r>
              <a:rPr lang="pt-BR" sz="2200" dirty="0">
                <a:latin typeface="+mj-lt"/>
              </a:rPr>
              <a:t>Tal par é chamado </a:t>
            </a:r>
            <a:r>
              <a:rPr lang="pt-BR" sz="2200" i="1" dirty="0">
                <a:solidFill>
                  <a:srgbClr val="8B275F"/>
                </a:solidFill>
                <a:latin typeface="+mj-lt"/>
              </a:rPr>
              <a:t>conjugado</a:t>
            </a:r>
            <a:r>
              <a:rPr lang="pt-BR" sz="2200" dirty="0">
                <a:solidFill>
                  <a:srgbClr val="FF0000"/>
                </a:solidFill>
                <a:latin typeface="+mj-lt"/>
              </a:rPr>
              <a:t> </a:t>
            </a:r>
            <a:r>
              <a:rPr lang="pt-BR" sz="2200" dirty="0">
                <a:latin typeface="+mj-lt"/>
              </a:rPr>
              <a:t>de z, e é indicado por </a:t>
            </a:r>
            <a:r>
              <a:rPr lang="pt-BR" sz="2200" b="1" dirty="0">
                <a:solidFill>
                  <a:srgbClr val="FF0000"/>
                </a:solidFill>
                <a:latin typeface="+mj-lt"/>
              </a:rPr>
              <a:t>z</a:t>
            </a:r>
            <a:r>
              <a:rPr lang="pt-BR" sz="2200" dirty="0">
                <a:latin typeface="+mj-lt"/>
              </a:rPr>
              <a:t>. </a:t>
            </a:r>
          </a:p>
        </p:txBody>
      </p:sp>
      <p:sp>
        <p:nvSpPr>
          <p:cNvPr id="364559" name="Line 15"/>
          <p:cNvSpPr>
            <a:spLocks noChangeShapeType="1"/>
          </p:cNvSpPr>
          <p:nvPr/>
        </p:nvSpPr>
        <p:spPr bwMode="auto">
          <a:xfrm>
            <a:off x="7223221" y="3130956"/>
            <a:ext cx="14446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331675" y="4034259"/>
            <a:ext cx="5361237" cy="749375"/>
            <a:chOff x="2684066" y="3644826"/>
            <a:chExt cx="3992562" cy="576262"/>
          </a:xfrm>
          <a:noFill/>
        </p:grpSpPr>
        <p:sp>
          <p:nvSpPr>
            <p:cNvPr id="364548" name="Text Box 4"/>
            <p:cNvSpPr txBox="1">
              <a:spLocks noChangeArrowheads="1"/>
            </p:cNvSpPr>
            <p:nvPr/>
          </p:nvSpPr>
          <p:spPr bwMode="auto">
            <a:xfrm>
              <a:off x="2684066" y="3644826"/>
              <a:ext cx="3992562" cy="576262"/>
            </a:xfrm>
            <a:prstGeom prst="roundRect">
              <a:avLst/>
            </a:prstGeom>
            <a:grpFill/>
            <a:ln w="28575">
              <a:solidFill>
                <a:srgbClr val="8B275F"/>
              </a:solidFill>
              <a:miter lim="800000"/>
              <a:headEnd/>
              <a:tailEnd/>
            </a:ln>
            <a:effectLst/>
          </p:spPr>
          <p:txBody>
            <a:bodyPr anchor="ctr"/>
            <a:lstStyle>
              <a:lvl1pPr eaLnBrk="0" hangingPunct="0"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ctr" eaLnBrk="1" hangingPunct="1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sz="2400" b="1" dirty="0">
                  <a:latin typeface="+mj-lt"/>
                </a:rPr>
                <a:t>z = a + bi    </a:t>
              </a:r>
              <a:r>
                <a:rPr lang="pt-BR" sz="2400" b="1" dirty="0">
                  <a:latin typeface="+mj-lt"/>
                  <a:ea typeface="Arial Unicode MS" pitchFamily="34" charset="-128"/>
                  <a:cs typeface="Arial Unicode MS" pitchFamily="34" charset="-128"/>
                </a:rPr>
                <a:t>⇒    z = a + bi = a – bi      </a:t>
              </a:r>
            </a:p>
          </p:txBody>
        </p:sp>
        <p:sp>
          <p:nvSpPr>
            <p:cNvPr id="364560" name="Line 16"/>
            <p:cNvSpPr>
              <a:spLocks noChangeShapeType="1"/>
            </p:cNvSpPr>
            <p:nvPr/>
          </p:nvSpPr>
          <p:spPr bwMode="auto">
            <a:xfrm>
              <a:off x="4585648" y="3844851"/>
              <a:ext cx="144462" cy="0"/>
            </a:xfrm>
            <a:prstGeom prst="roundRect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400">
                <a:latin typeface="+mj-lt"/>
              </a:endParaRPr>
            </a:p>
          </p:txBody>
        </p:sp>
        <p:sp>
          <p:nvSpPr>
            <p:cNvPr id="364561" name="Line 17"/>
            <p:cNvSpPr>
              <a:spLocks noChangeShapeType="1"/>
            </p:cNvSpPr>
            <p:nvPr/>
          </p:nvSpPr>
          <p:spPr bwMode="auto">
            <a:xfrm>
              <a:off x="4983797" y="3789288"/>
              <a:ext cx="640506" cy="0"/>
            </a:xfrm>
            <a:prstGeom prst="roundRect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400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64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36454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528269" y="1725025"/>
            <a:ext cx="11103750" cy="769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002060"/>
              </a:buClr>
              <a:defRPr/>
            </a:pPr>
            <a:r>
              <a:rPr lang="pt-BR" sz="2200" b="1" dirty="0"/>
              <a:t>Escreva os conjugados dos seguintes números complexos: </a:t>
            </a:r>
            <a:r>
              <a:rPr lang="pt-BR" sz="2200" dirty="0">
                <a:solidFill>
                  <a:srgbClr val="8B275F"/>
                </a:solidFill>
              </a:rPr>
              <a:t>(troca-se o sinal da parte imaginária)</a:t>
            </a:r>
          </a:p>
        </p:txBody>
      </p:sp>
      <p:sp>
        <p:nvSpPr>
          <p:cNvPr id="6" name="Retângulo 5"/>
          <p:cNvSpPr/>
          <p:nvPr/>
        </p:nvSpPr>
        <p:spPr>
          <a:xfrm>
            <a:off x="838201" y="2832102"/>
            <a:ext cx="2305050" cy="3476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a) </a:t>
            </a:r>
            <a:r>
              <a:rPr lang="pt-BR" sz="2200" dirty="0">
                <a:latin typeface="+mj-lt"/>
              </a:rPr>
              <a:t>3 + 4i =</a:t>
            </a:r>
          </a:p>
          <a:p>
            <a:pPr>
              <a:defRPr/>
            </a:pPr>
            <a:endParaRPr lang="pt-BR" sz="2200" dirty="0">
              <a:latin typeface="+mj-lt"/>
            </a:endParaRPr>
          </a:p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b) </a:t>
            </a:r>
            <a:r>
              <a:rPr lang="pt-BR" sz="2200" dirty="0">
                <a:latin typeface="+mj-lt"/>
              </a:rPr>
              <a:t>1 – i =</a:t>
            </a:r>
          </a:p>
          <a:p>
            <a:pPr>
              <a:defRPr/>
            </a:pPr>
            <a:endParaRPr lang="pt-BR" sz="22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c) </a:t>
            </a:r>
            <a:r>
              <a:rPr lang="pt-BR" sz="2200" dirty="0">
                <a:latin typeface="+mj-lt"/>
              </a:rPr>
              <a:t>–2 – 5i =</a:t>
            </a:r>
          </a:p>
          <a:p>
            <a:pPr>
              <a:defRPr/>
            </a:pPr>
            <a:endParaRPr lang="pt-BR" sz="22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d) </a:t>
            </a:r>
            <a:r>
              <a:rPr lang="pt-BR" sz="2200" dirty="0">
                <a:latin typeface="+mj-lt"/>
              </a:rPr>
              <a:t>2i =</a:t>
            </a:r>
          </a:p>
          <a:p>
            <a:pPr>
              <a:defRPr/>
            </a:pPr>
            <a:endParaRPr lang="pt-BR" sz="22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e) </a:t>
            </a:r>
            <a:r>
              <a:rPr lang="pt-BR" sz="2200" dirty="0">
                <a:latin typeface="+mj-lt"/>
              </a:rPr>
              <a:t>– 8 =</a:t>
            </a:r>
            <a:endParaRPr lang="pt-BR" sz="2200" dirty="0">
              <a:solidFill>
                <a:srgbClr val="FF0000"/>
              </a:solidFill>
              <a:latin typeface="+mj-lt"/>
            </a:endParaRPr>
          </a:p>
          <a:p>
            <a:pPr marL="457200" indent="-457200">
              <a:buFontTx/>
              <a:buAutoNum type="alphaLcParenR"/>
              <a:defRPr/>
            </a:pPr>
            <a:endParaRPr lang="pt-BR" sz="2200" dirty="0">
              <a:latin typeface="+mj-lt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1823" y="819115"/>
            <a:ext cx="6000121" cy="466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>
                <a:solidFill>
                  <a:srgbClr val="8B275F"/>
                </a:solidFill>
                <a:latin typeface="+mn-lt"/>
              </a:rPr>
              <a:t>EXEMPLO</a:t>
            </a:r>
          </a:p>
        </p:txBody>
      </p:sp>
      <p:sp>
        <p:nvSpPr>
          <p:cNvPr id="8" name="Retângulo 7"/>
          <p:cNvSpPr/>
          <p:nvPr/>
        </p:nvSpPr>
        <p:spPr>
          <a:xfrm>
            <a:off x="1990726" y="2840039"/>
            <a:ext cx="2881312" cy="34782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sz="2200" b="1" dirty="0">
                <a:solidFill>
                  <a:srgbClr val="FF0000"/>
                </a:solidFill>
                <a:latin typeface="+mj-lt"/>
              </a:rPr>
              <a:t>     </a:t>
            </a:r>
            <a:r>
              <a:rPr lang="pt-BR" sz="2200" b="1" dirty="0">
                <a:solidFill>
                  <a:srgbClr val="8B275F"/>
                </a:solidFill>
                <a:latin typeface="+mj-lt"/>
              </a:rPr>
              <a:t>3 – 4i</a:t>
            </a:r>
            <a:endParaRPr lang="pt-BR" sz="1000" b="1" dirty="0">
              <a:solidFill>
                <a:srgbClr val="8B275F"/>
              </a:solidFill>
              <a:latin typeface="+mj-lt"/>
            </a:endParaRPr>
          </a:p>
          <a:p>
            <a:pPr>
              <a:defRPr/>
            </a:pPr>
            <a:endParaRPr lang="pt-BR" sz="2200" b="1" dirty="0">
              <a:solidFill>
                <a:srgbClr val="8B275F"/>
              </a:solidFill>
              <a:latin typeface="+mj-lt"/>
            </a:endParaRPr>
          </a:p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   1 + i</a:t>
            </a:r>
          </a:p>
          <a:p>
            <a:pPr>
              <a:defRPr/>
            </a:pPr>
            <a:endParaRPr lang="pt-BR" sz="2200" b="1" dirty="0">
              <a:solidFill>
                <a:srgbClr val="8B275F"/>
              </a:solidFill>
            </a:endParaRPr>
          </a:p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</a:rPr>
              <a:t>      – </a:t>
            </a:r>
            <a:r>
              <a:rPr lang="pt-BR" sz="2200" b="1" dirty="0">
                <a:solidFill>
                  <a:srgbClr val="8B275F"/>
                </a:solidFill>
                <a:latin typeface="+mj-lt"/>
              </a:rPr>
              <a:t>2+5i</a:t>
            </a:r>
          </a:p>
          <a:p>
            <a:pPr>
              <a:defRPr/>
            </a:pPr>
            <a:endParaRPr lang="pt-BR" sz="2200" b="1" dirty="0">
              <a:solidFill>
                <a:srgbClr val="8B275F"/>
              </a:solidFill>
            </a:endParaRPr>
          </a:p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</a:rPr>
              <a:t>– </a:t>
            </a:r>
            <a:r>
              <a:rPr lang="pt-BR" sz="2200" b="1" dirty="0">
                <a:solidFill>
                  <a:srgbClr val="8B275F"/>
                </a:solidFill>
                <a:latin typeface="+mj-lt"/>
              </a:rPr>
              <a:t>2i</a:t>
            </a:r>
          </a:p>
          <a:p>
            <a:pPr>
              <a:defRPr/>
            </a:pPr>
            <a:endParaRPr lang="pt-BR" sz="2200" b="1" dirty="0">
              <a:solidFill>
                <a:srgbClr val="8B275F"/>
              </a:solidFill>
            </a:endParaRPr>
          </a:p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</a:rPr>
              <a:t> – </a:t>
            </a:r>
            <a:r>
              <a:rPr lang="pt-BR" sz="2200" b="1" dirty="0">
                <a:solidFill>
                  <a:srgbClr val="8B275F"/>
                </a:solidFill>
                <a:latin typeface="+mj-lt"/>
              </a:rPr>
              <a:t>8</a:t>
            </a:r>
          </a:p>
          <a:p>
            <a:pPr marL="457200" indent="-457200">
              <a:buFontTx/>
              <a:buAutoNum type="alphaLcParenR"/>
              <a:defRPr/>
            </a:pPr>
            <a:endParaRPr lang="pt-BR" sz="2200" b="1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7" grpId="0"/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89097" y="836614"/>
            <a:ext cx="11121655" cy="11398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ADIÇÃO E SUBTRAÇÃO ENTRE COMPLEXOS </a:t>
            </a:r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9097" y="2241036"/>
            <a:ext cx="11121655" cy="3311525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ct val="80000"/>
              </a:spcBef>
              <a:buClr>
                <a:srgbClr val="002060"/>
              </a:buClr>
              <a:buNone/>
              <a:defRPr/>
            </a:pPr>
            <a:r>
              <a:rPr lang="pt-BR" sz="2200" dirty="0">
                <a:latin typeface="+mj-lt"/>
              </a:rPr>
              <a:t>Para </a:t>
            </a:r>
            <a:r>
              <a:rPr lang="pt-BR" sz="2200" i="1" dirty="0">
                <a:solidFill>
                  <a:srgbClr val="8B275F"/>
                </a:solidFill>
                <a:latin typeface="+mj-lt"/>
              </a:rPr>
              <a:t>adicionar</a:t>
            </a:r>
            <a:r>
              <a:rPr lang="pt-BR" sz="2200" dirty="0">
                <a:solidFill>
                  <a:srgbClr val="FF0000"/>
                </a:solidFill>
                <a:latin typeface="+mj-lt"/>
              </a:rPr>
              <a:t> </a:t>
            </a:r>
            <a:r>
              <a:rPr lang="pt-BR" sz="2200" dirty="0">
                <a:latin typeface="+mj-lt"/>
              </a:rPr>
              <a:t>ou </a:t>
            </a:r>
            <a:r>
              <a:rPr lang="pt-BR" sz="2200" i="1" dirty="0">
                <a:solidFill>
                  <a:srgbClr val="8B275F"/>
                </a:solidFill>
                <a:latin typeface="+mj-lt"/>
              </a:rPr>
              <a:t>subtrair</a:t>
            </a:r>
            <a:r>
              <a:rPr lang="pt-BR" sz="2200" dirty="0">
                <a:solidFill>
                  <a:srgbClr val="FF0000"/>
                </a:solidFill>
                <a:latin typeface="+mj-lt"/>
              </a:rPr>
              <a:t> </a:t>
            </a:r>
            <a:r>
              <a:rPr lang="pt-BR" sz="2200" dirty="0">
                <a:latin typeface="+mj-lt"/>
              </a:rPr>
              <a:t>dois números complexos devemos </a:t>
            </a:r>
            <a:r>
              <a:rPr lang="pt-BR" sz="2200" i="1" dirty="0">
                <a:solidFill>
                  <a:srgbClr val="8B275F"/>
                </a:solidFill>
                <a:latin typeface="+mj-lt"/>
              </a:rPr>
              <a:t>adicionar</a:t>
            </a:r>
            <a:r>
              <a:rPr lang="pt-BR" sz="2200" dirty="0">
                <a:solidFill>
                  <a:srgbClr val="FF0000"/>
                </a:solidFill>
                <a:latin typeface="+mj-lt"/>
              </a:rPr>
              <a:t> </a:t>
            </a:r>
            <a:r>
              <a:rPr lang="pt-BR" sz="2200" dirty="0">
                <a:latin typeface="+mj-lt"/>
              </a:rPr>
              <a:t>ou </a:t>
            </a:r>
            <a:r>
              <a:rPr lang="pt-BR" sz="2200" i="1" dirty="0">
                <a:solidFill>
                  <a:srgbClr val="8B275F"/>
                </a:solidFill>
                <a:latin typeface="+mj-lt"/>
              </a:rPr>
              <a:t>subtrair</a:t>
            </a:r>
            <a:r>
              <a:rPr lang="pt-BR" sz="2200" dirty="0">
                <a:solidFill>
                  <a:srgbClr val="FF0000"/>
                </a:solidFill>
                <a:latin typeface="+mj-lt"/>
              </a:rPr>
              <a:t> </a:t>
            </a:r>
            <a:r>
              <a:rPr lang="pt-BR" sz="2200" dirty="0">
                <a:latin typeface="+mj-lt"/>
              </a:rPr>
              <a:t>as suas </a:t>
            </a:r>
            <a:r>
              <a:rPr lang="pt-BR" sz="2200" i="1" dirty="0">
                <a:solidFill>
                  <a:srgbClr val="8B275F"/>
                </a:solidFill>
                <a:latin typeface="+mj-lt"/>
              </a:rPr>
              <a:t>partes</a:t>
            </a:r>
            <a:r>
              <a:rPr lang="pt-BR" sz="2200" b="1" i="1" dirty="0">
                <a:solidFill>
                  <a:srgbClr val="8B275F"/>
                </a:solidFill>
                <a:latin typeface="+mj-lt"/>
              </a:rPr>
              <a:t> </a:t>
            </a:r>
            <a:r>
              <a:rPr lang="pt-BR" sz="2200" i="1" dirty="0">
                <a:solidFill>
                  <a:srgbClr val="8B275F"/>
                </a:solidFill>
                <a:latin typeface="+mj-lt"/>
              </a:rPr>
              <a:t>reais</a:t>
            </a:r>
            <a:r>
              <a:rPr lang="pt-BR" sz="2200" dirty="0">
                <a:solidFill>
                  <a:srgbClr val="8B275F"/>
                </a:solidFill>
                <a:latin typeface="+mj-lt"/>
              </a:rPr>
              <a:t> </a:t>
            </a:r>
            <a:r>
              <a:rPr lang="pt-BR" sz="2200" dirty="0">
                <a:latin typeface="+mj-lt"/>
              </a:rPr>
              <a:t>e </a:t>
            </a:r>
            <a:r>
              <a:rPr lang="pt-BR" sz="2200" i="1" dirty="0">
                <a:solidFill>
                  <a:srgbClr val="8B275F"/>
                </a:solidFill>
                <a:latin typeface="+mj-lt"/>
              </a:rPr>
              <a:t>imaginárias</a:t>
            </a:r>
            <a:r>
              <a:rPr lang="pt-BR" sz="2200" dirty="0">
                <a:latin typeface="+mj-lt"/>
              </a:rPr>
              <a:t>, separadamente. </a:t>
            </a:r>
          </a:p>
          <a:p>
            <a:pPr marL="0" indent="0" algn="just">
              <a:lnSpc>
                <a:spcPct val="110000"/>
              </a:lnSpc>
              <a:spcBef>
                <a:spcPct val="80000"/>
              </a:spcBef>
              <a:buClr>
                <a:srgbClr val="002060"/>
              </a:buClr>
              <a:buNone/>
              <a:defRPr/>
            </a:pPr>
            <a:r>
              <a:rPr lang="pt-BR" sz="2200" dirty="0">
                <a:latin typeface="+mj-lt"/>
              </a:rPr>
              <a:t>Se </a:t>
            </a:r>
            <a:r>
              <a:rPr lang="pt-BR" sz="2200" i="1" dirty="0">
                <a:latin typeface="+mj-lt"/>
              </a:rPr>
              <a:t>z</a:t>
            </a:r>
            <a:r>
              <a:rPr lang="pt-BR" sz="2200" baseline="-25000" dirty="0">
                <a:latin typeface="+mj-lt"/>
              </a:rPr>
              <a:t>1</a:t>
            </a:r>
            <a:r>
              <a:rPr lang="pt-BR" sz="2200" dirty="0">
                <a:latin typeface="+mj-lt"/>
              </a:rPr>
              <a:t> = </a:t>
            </a:r>
            <a:r>
              <a:rPr lang="pt-BR" sz="2200" i="1" dirty="0">
                <a:latin typeface="+mj-lt"/>
              </a:rPr>
              <a:t>a</a:t>
            </a:r>
            <a:r>
              <a:rPr lang="pt-BR" sz="2200" dirty="0">
                <a:latin typeface="+mj-lt"/>
              </a:rPr>
              <a:t> +</a:t>
            </a:r>
            <a:r>
              <a:rPr lang="pt-BR" sz="2200" i="1" dirty="0">
                <a:latin typeface="+mj-lt"/>
              </a:rPr>
              <a:t>bi</a:t>
            </a:r>
            <a:r>
              <a:rPr lang="pt-BR" sz="2200" dirty="0">
                <a:latin typeface="+mj-lt"/>
              </a:rPr>
              <a:t> e </a:t>
            </a:r>
            <a:r>
              <a:rPr lang="pt-BR" sz="2200" i="1" dirty="0">
                <a:latin typeface="+mj-lt"/>
              </a:rPr>
              <a:t>z</a:t>
            </a:r>
            <a:r>
              <a:rPr lang="pt-BR" sz="2200" baseline="-25000" dirty="0">
                <a:latin typeface="+mj-lt"/>
              </a:rPr>
              <a:t>2</a:t>
            </a:r>
            <a:r>
              <a:rPr lang="pt-BR" sz="2200" dirty="0">
                <a:latin typeface="+mj-lt"/>
              </a:rPr>
              <a:t> = </a:t>
            </a:r>
            <a:r>
              <a:rPr lang="pt-BR" sz="2200" i="1" dirty="0">
                <a:latin typeface="+mj-lt"/>
              </a:rPr>
              <a:t>c</a:t>
            </a:r>
            <a:r>
              <a:rPr lang="pt-BR" sz="2200" dirty="0">
                <a:latin typeface="+mj-lt"/>
              </a:rPr>
              <a:t> +</a:t>
            </a:r>
            <a:r>
              <a:rPr lang="pt-BR" sz="2200" i="1" dirty="0" err="1">
                <a:latin typeface="+mj-lt"/>
              </a:rPr>
              <a:t>di</a:t>
            </a:r>
            <a:r>
              <a:rPr lang="pt-BR" sz="2200" dirty="0">
                <a:latin typeface="+mj-lt"/>
              </a:rPr>
              <a:t> são dois números complexos, então a sua soma é um outro número complexo dado por </a:t>
            </a:r>
            <a:r>
              <a:rPr lang="pt-BR" sz="2200" i="1" dirty="0">
                <a:latin typeface="+mj-lt"/>
              </a:rPr>
              <a:t>z</a:t>
            </a:r>
            <a:r>
              <a:rPr lang="pt-BR" sz="2200" baseline="-25000" dirty="0">
                <a:latin typeface="+mj-lt"/>
              </a:rPr>
              <a:t>1</a:t>
            </a:r>
            <a:r>
              <a:rPr lang="pt-BR" sz="2200" dirty="0">
                <a:latin typeface="+mj-lt"/>
              </a:rPr>
              <a:t> + </a:t>
            </a:r>
            <a:r>
              <a:rPr lang="pt-BR" sz="2200" i="1" dirty="0">
                <a:latin typeface="+mj-lt"/>
              </a:rPr>
              <a:t>z</a:t>
            </a:r>
            <a:r>
              <a:rPr lang="pt-BR" sz="2200" baseline="-25000" dirty="0">
                <a:latin typeface="+mj-lt"/>
              </a:rPr>
              <a:t>2</a:t>
            </a:r>
            <a:r>
              <a:rPr lang="pt-BR" sz="2200" dirty="0">
                <a:latin typeface="+mj-lt"/>
              </a:rPr>
              <a:t> = (</a:t>
            </a:r>
            <a:r>
              <a:rPr lang="pt-BR" sz="2200" i="1" dirty="0">
                <a:latin typeface="+mj-lt"/>
              </a:rPr>
              <a:t>a</a:t>
            </a:r>
            <a:r>
              <a:rPr lang="pt-BR" sz="2200" dirty="0">
                <a:latin typeface="+mj-lt"/>
              </a:rPr>
              <a:t> + </a:t>
            </a:r>
            <a:r>
              <a:rPr lang="pt-BR" sz="2200" i="1" dirty="0">
                <a:latin typeface="+mj-lt"/>
              </a:rPr>
              <a:t>c</a:t>
            </a:r>
            <a:r>
              <a:rPr lang="pt-BR" sz="2200" dirty="0">
                <a:latin typeface="+mj-lt"/>
              </a:rPr>
              <a:t>) + (</a:t>
            </a:r>
            <a:r>
              <a:rPr lang="pt-BR" sz="2200" i="1" dirty="0">
                <a:latin typeface="+mj-lt"/>
              </a:rPr>
              <a:t>b</a:t>
            </a:r>
            <a:r>
              <a:rPr lang="pt-BR" sz="2200" dirty="0">
                <a:latin typeface="+mj-lt"/>
              </a:rPr>
              <a:t> + </a:t>
            </a:r>
            <a:r>
              <a:rPr lang="pt-BR" sz="2200" i="1" dirty="0">
                <a:latin typeface="+mj-lt"/>
              </a:rPr>
              <a:t>d</a:t>
            </a:r>
            <a:r>
              <a:rPr lang="pt-BR" sz="2200" dirty="0">
                <a:latin typeface="+mj-lt"/>
              </a:rPr>
              <a:t>)</a:t>
            </a:r>
            <a:r>
              <a:rPr lang="pt-BR" sz="2200" i="1" dirty="0">
                <a:latin typeface="+mj-lt"/>
              </a:rPr>
              <a:t>i </a:t>
            </a:r>
            <a:r>
              <a:rPr lang="pt-BR" sz="2200" dirty="0">
                <a:latin typeface="+mj-lt"/>
              </a:rPr>
              <a:t>e sua diferença é um outro número complexo dado por </a:t>
            </a:r>
            <a:r>
              <a:rPr lang="pt-BR" sz="2200" i="1" dirty="0">
                <a:latin typeface="+mj-lt"/>
              </a:rPr>
              <a:t>z</a:t>
            </a:r>
            <a:r>
              <a:rPr lang="pt-BR" sz="2200" baseline="-25000" dirty="0">
                <a:latin typeface="+mj-lt"/>
              </a:rPr>
              <a:t>1</a:t>
            </a:r>
            <a:r>
              <a:rPr lang="pt-BR" sz="2200" dirty="0">
                <a:latin typeface="+mj-lt"/>
              </a:rPr>
              <a:t> - </a:t>
            </a:r>
            <a:r>
              <a:rPr lang="pt-BR" sz="2200" i="1" dirty="0">
                <a:latin typeface="+mj-lt"/>
              </a:rPr>
              <a:t>z</a:t>
            </a:r>
            <a:r>
              <a:rPr lang="pt-BR" sz="2200" baseline="-25000" dirty="0">
                <a:latin typeface="+mj-lt"/>
              </a:rPr>
              <a:t>2</a:t>
            </a:r>
            <a:r>
              <a:rPr lang="pt-BR" sz="2200" dirty="0">
                <a:latin typeface="+mj-lt"/>
              </a:rPr>
              <a:t> = (</a:t>
            </a:r>
            <a:r>
              <a:rPr lang="pt-BR" sz="2200" i="1" dirty="0">
                <a:latin typeface="+mj-lt"/>
              </a:rPr>
              <a:t>a</a:t>
            </a:r>
            <a:r>
              <a:rPr lang="pt-BR" sz="2200" dirty="0">
                <a:latin typeface="+mj-lt"/>
              </a:rPr>
              <a:t> - </a:t>
            </a:r>
            <a:r>
              <a:rPr lang="pt-BR" sz="2200" i="1" dirty="0">
                <a:latin typeface="+mj-lt"/>
              </a:rPr>
              <a:t>c</a:t>
            </a:r>
            <a:r>
              <a:rPr lang="pt-BR" sz="2200" dirty="0">
                <a:latin typeface="+mj-lt"/>
              </a:rPr>
              <a:t>) + (</a:t>
            </a:r>
            <a:r>
              <a:rPr lang="pt-BR" sz="2200" i="1" dirty="0">
                <a:latin typeface="+mj-lt"/>
              </a:rPr>
              <a:t>b</a:t>
            </a:r>
            <a:r>
              <a:rPr lang="pt-BR" sz="2200" dirty="0">
                <a:latin typeface="+mj-lt"/>
              </a:rPr>
              <a:t> - </a:t>
            </a:r>
            <a:r>
              <a:rPr lang="pt-BR" sz="2200" i="1" dirty="0">
                <a:latin typeface="+mj-lt"/>
              </a:rPr>
              <a:t>d</a:t>
            </a:r>
            <a:r>
              <a:rPr lang="pt-BR" sz="2200" dirty="0">
                <a:latin typeface="+mj-lt"/>
              </a:rPr>
              <a:t>)</a:t>
            </a:r>
            <a:r>
              <a:rPr lang="pt-BR" sz="2200" i="1" dirty="0">
                <a:latin typeface="+mj-lt"/>
              </a:rPr>
              <a:t>i.</a:t>
            </a:r>
            <a:r>
              <a:rPr lang="pt-BR" sz="2200" dirty="0">
                <a:latin typeface="+mj-lt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5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5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65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5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5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5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0" grpId="0"/>
      <p:bldP spid="36557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1002858" y="2898481"/>
            <a:ext cx="7585075" cy="430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  <a:ea typeface="Times New Roman"/>
              </a:rPr>
              <a:t>a) </a:t>
            </a:r>
            <a:r>
              <a:rPr lang="pt-BR" sz="2200" dirty="0">
                <a:latin typeface="+mj-lt"/>
                <a:ea typeface="Times New Roman"/>
              </a:rPr>
              <a:t>(2 + 5i) + (3 + 4i) </a:t>
            </a:r>
            <a:r>
              <a:rPr lang="pt-BR" sz="2200" dirty="0"/>
              <a:t>=</a:t>
            </a:r>
            <a:r>
              <a:rPr lang="pt-BR" sz="2200" dirty="0">
                <a:latin typeface="+mj-lt"/>
                <a:ea typeface="Times New Roman"/>
              </a:rPr>
              <a:t> </a:t>
            </a:r>
            <a:r>
              <a:rPr lang="pt-BR" sz="2200" b="1" dirty="0">
                <a:solidFill>
                  <a:srgbClr val="FF0000"/>
                </a:solidFill>
                <a:latin typeface="+mj-lt"/>
                <a:ea typeface="Times New Roman"/>
              </a:rPr>
              <a:t> </a:t>
            </a:r>
            <a:r>
              <a:rPr lang="pt-BR" sz="2200" dirty="0">
                <a:latin typeface="+mj-lt"/>
                <a:ea typeface="Times New Roman"/>
              </a:rPr>
              <a:t>                                                           </a:t>
            </a:r>
            <a:endParaRPr lang="pt-BR" sz="2200" dirty="0">
              <a:latin typeface="+mj-lt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2960" y="810308"/>
            <a:ext cx="2365522" cy="643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EXEMPLO</a:t>
            </a:r>
          </a:p>
        </p:txBody>
      </p:sp>
      <p:sp>
        <p:nvSpPr>
          <p:cNvPr id="6" name="Retângulo 5"/>
          <p:cNvSpPr/>
          <p:nvPr/>
        </p:nvSpPr>
        <p:spPr>
          <a:xfrm>
            <a:off x="701749" y="1822450"/>
            <a:ext cx="11015330" cy="769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002060"/>
              </a:buClr>
              <a:defRPr/>
            </a:pPr>
            <a:r>
              <a:rPr lang="pt-BR" sz="2200" b="1" dirty="0"/>
              <a:t>Calcule:</a:t>
            </a:r>
            <a:r>
              <a:rPr lang="pt-BR" sz="2200" b="1" dirty="0">
                <a:solidFill>
                  <a:srgbClr val="FF0000"/>
                </a:solidFill>
              </a:rPr>
              <a:t> </a:t>
            </a:r>
            <a:r>
              <a:rPr lang="pt-BR" sz="2200" dirty="0">
                <a:solidFill>
                  <a:srgbClr val="8B275F"/>
                </a:solidFill>
              </a:rPr>
              <a:t>(somam-se/subtraem-se as partes reais e as partes imaginárias separadamente)</a:t>
            </a:r>
          </a:p>
        </p:txBody>
      </p:sp>
      <p:sp>
        <p:nvSpPr>
          <p:cNvPr id="9" name="Retângulo 8"/>
          <p:cNvSpPr/>
          <p:nvPr/>
        </p:nvSpPr>
        <p:spPr>
          <a:xfrm>
            <a:off x="3741881" y="2934993"/>
            <a:ext cx="3713944" cy="430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 (2 + 3) + (5i + 4i) = 5 + 9i 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017146" y="3579519"/>
            <a:ext cx="209223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b) </a:t>
            </a:r>
            <a:r>
              <a:rPr lang="pt-BR" sz="2200" dirty="0">
                <a:latin typeface="+mj-lt"/>
              </a:rPr>
              <a:t>i + (2</a:t>
            </a:r>
            <a:r>
              <a:rPr lang="pt-BR" sz="2200" dirty="0"/>
              <a:t> – </a:t>
            </a:r>
            <a:r>
              <a:rPr lang="pt-BR" sz="2200" dirty="0">
                <a:latin typeface="+mj-lt"/>
              </a:rPr>
              <a:t>5i)</a:t>
            </a:r>
            <a:r>
              <a:rPr lang="pt-BR" sz="2200" dirty="0"/>
              <a:t> =</a:t>
            </a:r>
            <a:r>
              <a:rPr lang="pt-BR" sz="2200" dirty="0">
                <a:latin typeface="+mj-lt"/>
              </a:rPr>
              <a:t> 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3009890" y="3592219"/>
            <a:ext cx="239520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i + 2 – 5i = 2 – 4i 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1031433" y="4306594"/>
            <a:ext cx="337624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c) </a:t>
            </a:r>
            <a:r>
              <a:rPr lang="pt-BR" sz="2200" dirty="0">
                <a:latin typeface="+mj-lt"/>
              </a:rPr>
              <a:t>(2 + 5i) </a:t>
            </a:r>
            <a:r>
              <a:rPr lang="pt-BR" sz="2200" dirty="0"/>
              <a:t>–</a:t>
            </a:r>
            <a:r>
              <a:rPr lang="pt-BR" sz="2200" dirty="0">
                <a:latin typeface="+mj-lt"/>
              </a:rPr>
              <a:t> (3 + 4i)</a:t>
            </a:r>
            <a:r>
              <a:rPr lang="pt-BR" sz="2200" dirty="0"/>
              <a:t> =</a:t>
            </a:r>
            <a:r>
              <a:rPr lang="pt-BR" sz="2200" dirty="0">
                <a:latin typeface="+mj-lt"/>
              </a:rPr>
              <a:t>        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3851627" y="4306594"/>
            <a:ext cx="310694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2 + 5i – 3 – 4i = </a:t>
            </a:r>
            <a:r>
              <a:rPr lang="pt-BR" sz="2200" b="1" dirty="0">
                <a:solidFill>
                  <a:srgbClr val="8B275F"/>
                </a:solidFill>
              </a:rPr>
              <a:t>–</a:t>
            </a:r>
            <a:r>
              <a:rPr lang="pt-BR" sz="2200" b="1" dirty="0">
                <a:solidFill>
                  <a:srgbClr val="8B275F"/>
                </a:solidFill>
                <a:latin typeface="+mj-lt"/>
              </a:rPr>
              <a:t> 1 + i 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1017145" y="5013032"/>
            <a:ext cx="245932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d) </a:t>
            </a:r>
            <a:r>
              <a:rPr lang="pt-BR" sz="2200" dirty="0">
                <a:latin typeface="+mj-lt"/>
              </a:rPr>
              <a:t>(1 + i) </a:t>
            </a:r>
            <a:r>
              <a:rPr lang="pt-BR" sz="2200" dirty="0"/>
              <a:t>–</a:t>
            </a:r>
            <a:r>
              <a:rPr lang="pt-BR" sz="2200" dirty="0">
                <a:latin typeface="+mj-lt"/>
              </a:rPr>
              <a:t> (1</a:t>
            </a:r>
            <a:r>
              <a:rPr lang="pt-BR" sz="2200" dirty="0"/>
              <a:t> – </a:t>
            </a:r>
            <a:r>
              <a:rPr lang="pt-BR" sz="2200" dirty="0">
                <a:latin typeface="+mj-lt"/>
              </a:rPr>
              <a:t>i) </a:t>
            </a:r>
            <a:r>
              <a:rPr lang="pt-BR" sz="2200" dirty="0"/>
              <a:t>=</a:t>
            </a:r>
            <a:endParaRPr lang="pt-BR" sz="2200" dirty="0">
              <a:latin typeface="+mj-lt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476473" y="5020969"/>
            <a:ext cx="225414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1 + i – 1 + i = 2i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hape 234"/>
          <p:cNvPicPr preferRelativeResize="0"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842" y="3383391"/>
            <a:ext cx="2817799" cy="318274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Espaço Reservado para Texto 8"/>
          <p:cNvSpPr>
            <a:spLocks noGrp="1"/>
          </p:cNvSpPr>
          <p:nvPr>
            <p:ph type="body" sz="quarter" idx="4294967295"/>
          </p:nvPr>
        </p:nvSpPr>
        <p:spPr>
          <a:xfrm>
            <a:off x="530528" y="670100"/>
            <a:ext cx="5243513" cy="590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200" b="1" dirty="0"/>
              <a:t>Potências de i</a:t>
            </a:r>
          </a:p>
          <a:p>
            <a:pPr marL="0" indent="0">
              <a:buNone/>
            </a:pPr>
            <a:endParaRPr lang="pt-BR" sz="3200" b="1" dirty="0"/>
          </a:p>
        </p:txBody>
      </p:sp>
      <p:sp>
        <p:nvSpPr>
          <p:cNvPr id="15" name="Shape 228"/>
          <p:cNvSpPr/>
          <p:nvPr/>
        </p:nvSpPr>
        <p:spPr>
          <a:xfrm>
            <a:off x="530528" y="1310934"/>
            <a:ext cx="11058959" cy="1587011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lnSpc>
                <a:spcPct val="130000"/>
              </a:lnSpc>
              <a:spcBef>
                <a:spcPts val="750"/>
              </a:spcBef>
              <a:buClr>
                <a:srgbClr val="000000"/>
              </a:buClr>
              <a:buSzPct val="25000"/>
            </a:pP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0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1                    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3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2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⋅ i = −i                  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6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4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⋅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2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−1             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9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8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⋅ i = i   </a:t>
            </a:r>
          </a:p>
          <a:p>
            <a:pPr>
              <a:lnSpc>
                <a:spcPct val="130000"/>
              </a:lnSpc>
              <a:spcBef>
                <a:spcPts val="750"/>
              </a:spcBef>
              <a:buClr>
                <a:srgbClr val="000000"/>
              </a:buClr>
              <a:buSzPct val="25000"/>
            </a:pP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1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i                     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4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2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⋅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2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1                  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7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4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⋅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3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−i             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10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8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⋅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2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− 1 </a:t>
            </a:r>
          </a:p>
          <a:p>
            <a:pPr>
              <a:lnSpc>
                <a:spcPct val="130000"/>
              </a:lnSpc>
              <a:spcBef>
                <a:spcPts val="750"/>
              </a:spcBef>
              <a:buClr>
                <a:srgbClr val="000000"/>
              </a:buClr>
              <a:buSzPct val="25000"/>
            </a:pP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2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− 1                 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5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4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⋅ i = i                    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8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4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⋅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4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1              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11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8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⋅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3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− i    </a:t>
            </a:r>
          </a:p>
        </p:txBody>
      </p:sp>
      <p:sp>
        <p:nvSpPr>
          <p:cNvPr id="16" name="Shape 229"/>
          <p:cNvSpPr/>
          <p:nvPr/>
        </p:nvSpPr>
        <p:spPr>
          <a:xfrm>
            <a:off x="637501" y="3281606"/>
            <a:ext cx="9080657" cy="923093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spcBef>
                <a:spcPts val="750"/>
              </a:spcBef>
              <a:buClr>
                <a:srgbClr val="000000"/>
              </a:buClr>
              <a:buSzPct val="25000"/>
            </a:pPr>
            <a:r>
              <a:rPr lang="pt-BR" sz="2400" dirty="0">
                <a:ea typeface="Arial"/>
                <a:cs typeface="Arial"/>
                <a:sym typeface="Arial"/>
              </a:rPr>
              <a:t>Para calcular i</a:t>
            </a:r>
            <a:r>
              <a:rPr lang="pt-BR" sz="2400" baseline="30000" dirty="0">
                <a:ea typeface="Arial"/>
                <a:cs typeface="Arial"/>
                <a:sym typeface="Arial"/>
              </a:rPr>
              <a:t>n</a:t>
            </a:r>
            <a:r>
              <a:rPr lang="pt-BR" sz="2400" dirty="0">
                <a:ea typeface="Arial"/>
                <a:cs typeface="Arial"/>
                <a:sym typeface="Arial"/>
              </a:rPr>
              <a:t>, com </a:t>
            </a:r>
            <a:r>
              <a:rPr lang="pt-BR" sz="2400" dirty="0" err="1">
                <a:ea typeface="Arial"/>
                <a:cs typeface="Arial"/>
                <a:sym typeface="Arial"/>
              </a:rPr>
              <a:t>n</a:t>
            </a:r>
            <a:r>
              <a:rPr lang="pt-BR" sz="2400" dirty="0">
                <a:ea typeface="Arial"/>
                <a:cs typeface="Arial"/>
                <a:sym typeface="Arial"/>
              </a:rPr>
              <a:t> ∈ </a:t>
            </a:r>
            <a:r>
              <a:rPr lang="pt-BR" sz="2400" dirty="0" err="1">
                <a:ea typeface="Arial"/>
                <a:cs typeface="Arial"/>
                <a:sym typeface="Arial"/>
              </a:rPr>
              <a:t>ℕ</a:t>
            </a:r>
            <a:r>
              <a:rPr lang="pt-BR" sz="2400" dirty="0">
                <a:ea typeface="Arial"/>
                <a:cs typeface="Arial"/>
                <a:sym typeface="Arial"/>
              </a:rPr>
              <a:t>, usamos as propriedades de potenciação já conhecidas em </a:t>
            </a:r>
            <a:r>
              <a:rPr lang="pt-BR" sz="2400" dirty="0" err="1">
                <a:ea typeface="Arial"/>
                <a:cs typeface="Arial"/>
                <a:sym typeface="Arial"/>
              </a:rPr>
              <a:t>ℝ</a:t>
            </a:r>
            <a:r>
              <a:rPr lang="pt-BR" sz="2400" dirty="0">
                <a:ea typeface="Arial"/>
                <a:cs typeface="Arial"/>
                <a:sym typeface="Arial"/>
              </a:rPr>
              <a:t> e fazemos:</a:t>
            </a:r>
          </a:p>
        </p:txBody>
      </p:sp>
      <p:sp>
        <p:nvSpPr>
          <p:cNvPr id="17" name="Shape 230"/>
          <p:cNvSpPr/>
          <p:nvPr/>
        </p:nvSpPr>
        <p:spPr>
          <a:xfrm>
            <a:off x="2821139" y="4140381"/>
            <a:ext cx="3938427" cy="619543"/>
          </a:xfrm>
          <a:prstGeom prst="roundRect">
            <a:avLst/>
          </a:prstGeom>
          <a:noFill/>
          <a:ln>
            <a:solidFill>
              <a:srgbClr val="8B275F"/>
            </a:solidFill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lnSpc>
                <a:spcPct val="130000"/>
              </a:lnSpc>
              <a:spcBef>
                <a:spcPts val="750"/>
              </a:spcBef>
              <a:buClr>
                <a:srgbClr val="000000"/>
              </a:buClr>
              <a:buSzPct val="25000"/>
            </a:pP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Se </a:t>
            </a:r>
            <a:r>
              <a:rPr lang="pt-BR" sz="2400" dirty="0" err="1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n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4q + </a:t>
            </a:r>
            <a:r>
              <a:rPr lang="pt-BR" sz="2400" dirty="0" err="1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r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, então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n</a:t>
            </a:r>
            <a:r>
              <a:rPr lang="pt-BR" sz="24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 = i</a:t>
            </a:r>
            <a:r>
              <a:rPr lang="pt-BR" sz="2400" baseline="30000" dirty="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r</a:t>
            </a:r>
          </a:p>
        </p:txBody>
      </p:sp>
      <p:sp>
        <p:nvSpPr>
          <p:cNvPr id="18" name="Shape 231"/>
          <p:cNvSpPr txBox="1"/>
          <p:nvPr/>
        </p:nvSpPr>
        <p:spPr>
          <a:xfrm>
            <a:off x="626488" y="4927346"/>
            <a:ext cx="6582386" cy="537378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lnSpc>
                <a:spcPct val="130000"/>
              </a:lnSpc>
              <a:spcBef>
                <a:spcPts val="750"/>
              </a:spcBef>
              <a:buClr>
                <a:srgbClr val="000000"/>
              </a:buClr>
              <a:buSzPct val="25000"/>
            </a:pPr>
            <a:r>
              <a:rPr lang="pt-BR" sz="2400" b="1" dirty="0">
                <a:solidFill>
                  <a:srgbClr val="8B275F"/>
                </a:solidFill>
                <a:ea typeface="Arial"/>
                <a:cs typeface="Arial"/>
                <a:sym typeface="Arial"/>
              </a:rPr>
              <a:t>Módulo de um número complexo</a:t>
            </a:r>
          </a:p>
        </p:txBody>
      </p:sp>
      <p:sp>
        <p:nvSpPr>
          <p:cNvPr id="19" name="Shape 232"/>
          <p:cNvSpPr/>
          <p:nvPr/>
        </p:nvSpPr>
        <p:spPr>
          <a:xfrm>
            <a:off x="697995" y="5426419"/>
            <a:ext cx="5243720" cy="687124"/>
          </a:xfrm>
          <a:prstGeom prst="rect">
            <a:avLst/>
          </a:prstGeom>
          <a:blipFill rotWithShape="1">
            <a:blip r:embed="rId3" cstate="print">
              <a:alphaModFix/>
            </a:blip>
            <a:stretch>
              <a:fillRect l="-923" t="-4378" r="-586" b="-7298"/>
            </a:stretch>
          </a:blipFill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lnSpc>
                <a:spcPct val="130000"/>
              </a:lnSpc>
              <a:spcBef>
                <a:spcPts val="750"/>
              </a:spcBef>
              <a:buSzPct val="25000"/>
            </a:pPr>
            <a:r>
              <a:rPr lang="pt-BR" sz="160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 </a:t>
            </a:r>
          </a:p>
        </p:txBody>
      </p:sp>
      <p:sp>
        <p:nvSpPr>
          <p:cNvPr id="20" name="Shape 233"/>
          <p:cNvSpPr/>
          <p:nvPr/>
        </p:nvSpPr>
        <p:spPr>
          <a:xfrm>
            <a:off x="686646" y="6242661"/>
            <a:ext cx="3384290" cy="323477"/>
          </a:xfrm>
          <a:prstGeom prst="rect">
            <a:avLst/>
          </a:prstGeom>
          <a:blipFill rotWithShape="1">
            <a:blip r:embed="rId4" cstate="print">
              <a:alphaModFix/>
              <a:biLevel thresh="75000"/>
            </a:blip>
            <a:stretch>
              <a:fillRect l="-1385" b="-23682"/>
            </a:stretch>
          </a:blipFill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lnSpc>
                <a:spcPct val="130000"/>
              </a:lnSpc>
              <a:spcBef>
                <a:spcPts val="750"/>
              </a:spcBef>
              <a:buSzPct val="25000"/>
            </a:pPr>
            <a:r>
              <a:rPr lang="pt-BR" sz="2400">
                <a:solidFill>
                  <a:schemeClr val="bg2">
                    <a:lumMod val="25000"/>
                  </a:schemeClr>
                </a:solidFill>
                <a:ea typeface="Arial"/>
                <a:cs typeface="Arial"/>
                <a:sym typeface="Arial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87218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 animBg="1"/>
      <p:bldP spid="18" grpId="0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47675" y="745888"/>
            <a:ext cx="8229600" cy="687498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EXEMPLOS </a:t>
            </a:r>
          </a:p>
        </p:txBody>
      </p:sp>
      <p:sp>
        <p:nvSpPr>
          <p:cNvPr id="4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18344" y="4484688"/>
            <a:ext cx="8075612" cy="1108075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pt-BR" altLang="pt-BR" sz="2200" b="1" dirty="0">
                <a:solidFill>
                  <a:srgbClr val="8B275F"/>
                </a:solidFill>
                <a:latin typeface="+mj-lt"/>
              </a:rPr>
              <a:t>02. </a:t>
            </a:r>
            <a:r>
              <a:rPr lang="pt-BR" altLang="pt-BR" sz="2200" b="1" dirty="0">
                <a:latin typeface="+mj-lt"/>
              </a:rPr>
              <a:t>Calcular i</a:t>
            </a:r>
            <a:r>
              <a:rPr lang="pt-BR" altLang="pt-BR" sz="2200" b="1" baseline="30000" dirty="0">
                <a:latin typeface="+mj-lt"/>
              </a:rPr>
              <a:t>4n – 2</a:t>
            </a:r>
            <a:r>
              <a:rPr lang="pt-BR" altLang="pt-BR" sz="2200" b="1" dirty="0">
                <a:latin typeface="+mj-lt"/>
              </a:rPr>
              <a:t>.</a:t>
            </a:r>
          </a:p>
          <a:p>
            <a:pPr>
              <a:buSzPct val="80000"/>
              <a:buNone/>
              <a:defRPr/>
            </a:pPr>
            <a:endParaRPr lang="pt-BR" altLang="pt-BR" sz="2200" b="1" dirty="0">
              <a:latin typeface="+mj-lt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747712" y="1816101"/>
            <a:ext cx="80756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01. </a:t>
            </a:r>
            <a:r>
              <a:rPr lang="pt-BR" sz="2200" b="1" dirty="0">
                <a:latin typeface="+mj-lt"/>
              </a:rPr>
              <a:t>Calcular i</a:t>
            </a:r>
            <a:r>
              <a:rPr lang="pt-BR" sz="2200" b="1" baseline="30000" dirty="0">
                <a:latin typeface="+mj-lt"/>
              </a:rPr>
              <a:t>42</a:t>
            </a:r>
            <a:r>
              <a:rPr lang="pt-BR" sz="2200" b="1" dirty="0">
                <a:latin typeface="+mj-lt"/>
              </a:rPr>
              <a:t> + i</a:t>
            </a:r>
            <a:r>
              <a:rPr lang="pt-BR" sz="2200" b="1" baseline="30000" dirty="0">
                <a:latin typeface="+mj-lt"/>
              </a:rPr>
              <a:t>37</a:t>
            </a:r>
            <a:r>
              <a:rPr lang="pt-BR" sz="2200" b="1" dirty="0">
                <a:latin typeface="+mj-lt"/>
              </a:rPr>
              <a:t>.</a:t>
            </a:r>
          </a:p>
          <a:p>
            <a:pPr eaLnBrk="1" hangingPunct="1">
              <a:buSzPct val="80000"/>
              <a:buFont typeface="Wingdings" pitchFamily="2" charset="2"/>
              <a:buNone/>
              <a:defRPr/>
            </a:pPr>
            <a:endParaRPr lang="pt-BR" sz="2200" dirty="0">
              <a:latin typeface="+mj-lt"/>
            </a:endParaRPr>
          </a:p>
        </p:txBody>
      </p:sp>
      <p:sp>
        <p:nvSpPr>
          <p:cNvPr id="24" name="Rectangle 62"/>
          <p:cNvSpPr>
            <a:spLocks noChangeArrowheads="1"/>
          </p:cNvSpPr>
          <p:nvPr/>
        </p:nvSpPr>
        <p:spPr bwMode="auto">
          <a:xfrm>
            <a:off x="3946524" y="2965450"/>
            <a:ext cx="70485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pt-BR" sz="2200" dirty="0">
                <a:solidFill>
                  <a:srgbClr val="FF0000"/>
                </a:solidFill>
                <a:latin typeface="+mj-lt"/>
              </a:rPr>
              <a:t>1</a:t>
            </a:r>
          </a:p>
        </p:txBody>
      </p:sp>
      <p:sp>
        <p:nvSpPr>
          <p:cNvPr id="25" name="Rectangle 60"/>
          <p:cNvSpPr>
            <a:spLocks noChangeArrowheads="1"/>
          </p:cNvSpPr>
          <p:nvPr/>
        </p:nvSpPr>
        <p:spPr bwMode="auto">
          <a:xfrm>
            <a:off x="3946524" y="2424114"/>
            <a:ext cx="704850" cy="54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pt-BR" sz="2200">
                <a:latin typeface="+mj-lt"/>
              </a:rPr>
              <a:t>37</a:t>
            </a:r>
          </a:p>
        </p:txBody>
      </p:sp>
      <p:sp>
        <p:nvSpPr>
          <p:cNvPr id="26" name="Rectangle 47"/>
          <p:cNvSpPr>
            <a:spLocks noChangeArrowheads="1"/>
          </p:cNvSpPr>
          <p:nvPr/>
        </p:nvSpPr>
        <p:spPr bwMode="auto">
          <a:xfrm>
            <a:off x="4651374" y="2965450"/>
            <a:ext cx="70485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pt-BR" sz="2200">
                <a:latin typeface="+mj-lt"/>
              </a:rPr>
              <a:t>9</a:t>
            </a:r>
          </a:p>
        </p:txBody>
      </p:sp>
      <p:sp>
        <p:nvSpPr>
          <p:cNvPr id="27" name="Rectangle 46"/>
          <p:cNvSpPr>
            <a:spLocks noChangeArrowheads="1"/>
          </p:cNvSpPr>
          <p:nvPr/>
        </p:nvSpPr>
        <p:spPr bwMode="auto">
          <a:xfrm>
            <a:off x="3198811" y="2965450"/>
            <a:ext cx="706438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endParaRPr lang="pt-BR" sz="2200">
              <a:latin typeface="+mj-lt"/>
            </a:endParaRPr>
          </a:p>
        </p:txBody>
      </p:sp>
      <p:sp>
        <p:nvSpPr>
          <p:cNvPr id="28" name="Rectangle 45"/>
          <p:cNvSpPr>
            <a:spLocks noChangeArrowheads="1"/>
          </p:cNvSpPr>
          <p:nvPr/>
        </p:nvSpPr>
        <p:spPr bwMode="auto">
          <a:xfrm>
            <a:off x="2493961" y="2965450"/>
            <a:ext cx="70485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pt-BR" sz="2200" dirty="0">
                <a:latin typeface="+mj-lt"/>
              </a:rPr>
              <a:t>10</a:t>
            </a:r>
          </a:p>
        </p:txBody>
      </p:sp>
      <p:sp>
        <p:nvSpPr>
          <p:cNvPr id="29" name="Rectangle 44"/>
          <p:cNvSpPr>
            <a:spLocks noChangeArrowheads="1"/>
          </p:cNvSpPr>
          <p:nvPr/>
        </p:nvSpPr>
        <p:spPr bwMode="auto">
          <a:xfrm>
            <a:off x="1787525" y="2965450"/>
            <a:ext cx="706437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pt-BR" sz="2200" dirty="0">
                <a:solidFill>
                  <a:srgbClr val="FF0000"/>
                </a:solidFill>
                <a:latin typeface="+mj-lt"/>
              </a:rPr>
              <a:t>2</a:t>
            </a:r>
          </a:p>
        </p:txBody>
      </p:sp>
      <p:sp>
        <p:nvSpPr>
          <p:cNvPr id="30" name="Rectangle 42"/>
          <p:cNvSpPr>
            <a:spLocks noChangeArrowheads="1"/>
          </p:cNvSpPr>
          <p:nvPr/>
        </p:nvSpPr>
        <p:spPr bwMode="auto">
          <a:xfrm>
            <a:off x="4651374" y="2424114"/>
            <a:ext cx="704850" cy="54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pt-BR" sz="2200">
                <a:latin typeface="+mj-lt"/>
              </a:rPr>
              <a:t>4</a:t>
            </a:r>
          </a:p>
        </p:txBody>
      </p:sp>
      <p:sp>
        <p:nvSpPr>
          <p:cNvPr id="31" name="Rectangle 41"/>
          <p:cNvSpPr>
            <a:spLocks noChangeArrowheads="1"/>
          </p:cNvSpPr>
          <p:nvPr/>
        </p:nvSpPr>
        <p:spPr bwMode="auto">
          <a:xfrm>
            <a:off x="3198811" y="2424114"/>
            <a:ext cx="706438" cy="54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endParaRPr lang="pt-BR" sz="2200">
              <a:latin typeface="+mj-lt"/>
            </a:endParaRPr>
          </a:p>
        </p:txBody>
      </p:sp>
      <p:sp>
        <p:nvSpPr>
          <p:cNvPr id="32" name="Rectangle 40"/>
          <p:cNvSpPr>
            <a:spLocks noChangeArrowheads="1"/>
          </p:cNvSpPr>
          <p:nvPr/>
        </p:nvSpPr>
        <p:spPr bwMode="auto">
          <a:xfrm>
            <a:off x="2493961" y="2424114"/>
            <a:ext cx="704850" cy="54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pt-BR" sz="2200">
                <a:latin typeface="+mj-lt"/>
              </a:rPr>
              <a:t>4</a:t>
            </a:r>
          </a:p>
        </p:txBody>
      </p:sp>
      <p:sp>
        <p:nvSpPr>
          <p:cNvPr id="33" name="Rectangle 39"/>
          <p:cNvSpPr>
            <a:spLocks noChangeArrowheads="1"/>
          </p:cNvSpPr>
          <p:nvPr/>
        </p:nvSpPr>
        <p:spPr bwMode="auto">
          <a:xfrm>
            <a:off x="1787525" y="2424114"/>
            <a:ext cx="706437" cy="54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pt-BR" sz="2200">
                <a:latin typeface="+mj-lt"/>
              </a:rPr>
              <a:t>42</a:t>
            </a:r>
          </a:p>
        </p:txBody>
      </p:sp>
      <p:sp>
        <p:nvSpPr>
          <p:cNvPr id="34" name="Line 98"/>
          <p:cNvSpPr>
            <a:spLocks noChangeShapeType="1"/>
          </p:cNvSpPr>
          <p:nvPr/>
        </p:nvSpPr>
        <p:spPr bwMode="auto">
          <a:xfrm>
            <a:off x="2493961" y="2424114"/>
            <a:ext cx="0" cy="541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5" name="Line 100"/>
          <p:cNvSpPr>
            <a:spLocks noChangeShapeType="1"/>
          </p:cNvSpPr>
          <p:nvPr/>
        </p:nvSpPr>
        <p:spPr bwMode="auto">
          <a:xfrm>
            <a:off x="2493961" y="2965450"/>
            <a:ext cx="704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6" name="Line 103"/>
          <p:cNvSpPr>
            <a:spLocks noChangeShapeType="1"/>
          </p:cNvSpPr>
          <p:nvPr/>
        </p:nvSpPr>
        <p:spPr bwMode="auto">
          <a:xfrm>
            <a:off x="4651374" y="2424114"/>
            <a:ext cx="0" cy="541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7" name="Line 105"/>
          <p:cNvSpPr>
            <a:spLocks noChangeShapeType="1"/>
          </p:cNvSpPr>
          <p:nvPr/>
        </p:nvSpPr>
        <p:spPr bwMode="auto">
          <a:xfrm>
            <a:off x="4651374" y="2965450"/>
            <a:ext cx="704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8" name="Text Box 108"/>
          <p:cNvSpPr txBox="1">
            <a:spLocks noChangeArrowheads="1"/>
          </p:cNvSpPr>
          <p:nvPr/>
        </p:nvSpPr>
        <p:spPr bwMode="auto">
          <a:xfrm>
            <a:off x="1930400" y="3530601"/>
            <a:ext cx="1728787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pt-BR" sz="2200" baseline="30000" dirty="0">
                <a:latin typeface="+mj-lt"/>
                <a:ea typeface="Arial Unicode MS" pitchFamily="34" charset="-128"/>
                <a:cs typeface="Arial Unicode MS" pitchFamily="34" charset="-128"/>
              </a:rPr>
              <a:t>42</a:t>
            </a:r>
            <a:r>
              <a:rPr 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 = i</a:t>
            </a:r>
            <a:r>
              <a:rPr lang="pt-BR" sz="2200" baseline="30000" dirty="0">
                <a:solidFill>
                  <a:srgbClr val="FF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 = –1</a:t>
            </a:r>
            <a:endParaRPr lang="pt-BR" sz="2200" baseline="30000" dirty="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9" name="Text Box 109"/>
          <p:cNvSpPr txBox="1">
            <a:spLocks noChangeArrowheads="1"/>
          </p:cNvSpPr>
          <p:nvPr/>
        </p:nvSpPr>
        <p:spPr bwMode="auto">
          <a:xfrm>
            <a:off x="4203700" y="3533776"/>
            <a:ext cx="1728787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pt-BR" sz="2200" baseline="30000" dirty="0">
                <a:latin typeface="+mj-lt"/>
                <a:ea typeface="Arial Unicode MS" pitchFamily="34" charset="-128"/>
                <a:cs typeface="Arial Unicode MS" pitchFamily="34" charset="-128"/>
              </a:rPr>
              <a:t>37</a:t>
            </a:r>
            <a:r>
              <a:rPr 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 = i</a:t>
            </a:r>
            <a:r>
              <a:rPr lang="pt-BR" sz="2200" baseline="30000" dirty="0">
                <a:solidFill>
                  <a:srgbClr val="FF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 = i</a:t>
            </a:r>
            <a:endParaRPr lang="pt-BR" sz="2200" baseline="30000" dirty="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" name="Text Box 110"/>
          <p:cNvSpPr txBox="1">
            <a:spLocks noChangeArrowheads="1"/>
          </p:cNvSpPr>
          <p:nvPr/>
        </p:nvSpPr>
        <p:spPr bwMode="auto">
          <a:xfrm>
            <a:off x="6051550" y="3105151"/>
            <a:ext cx="3024187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363538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pt-BR" altLang="pt-BR" sz="2200"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pt-BR" altLang="pt-BR" sz="2200" baseline="30000">
                <a:ea typeface="Arial Unicode MS" pitchFamily="34" charset="-128"/>
                <a:cs typeface="Arial Unicode MS" pitchFamily="34" charset="-128"/>
              </a:rPr>
              <a:t>42</a:t>
            </a:r>
            <a:r>
              <a:rPr lang="pt-BR" altLang="pt-BR" sz="2200">
                <a:ea typeface="Arial Unicode MS" pitchFamily="34" charset="-128"/>
                <a:cs typeface="Arial Unicode MS" pitchFamily="34" charset="-128"/>
              </a:rPr>
              <a:t> + i </a:t>
            </a:r>
            <a:r>
              <a:rPr lang="pt-BR" altLang="pt-BR" sz="2200" baseline="30000">
                <a:ea typeface="Arial Unicode MS" pitchFamily="34" charset="-128"/>
                <a:cs typeface="Arial Unicode MS" pitchFamily="34" charset="-128"/>
              </a:rPr>
              <a:t>37 </a:t>
            </a:r>
            <a:r>
              <a:rPr lang="pt-BR" altLang="pt-BR" sz="2200">
                <a:ea typeface="Arial Unicode MS" pitchFamily="34" charset="-128"/>
                <a:cs typeface="Arial Unicode MS" pitchFamily="34" charset="-128"/>
              </a:rPr>
              <a:t>= </a:t>
            </a:r>
            <a:r>
              <a:rPr lang="pt-BR" altLang="pt-BR" sz="220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–1 + i</a:t>
            </a:r>
          </a:p>
        </p:txBody>
      </p:sp>
      <p:sp>
        <p:nvSpPr>
          <p:cNvPr id="42" name="Text Box 36"/>
          <p:cNvSpPr txBox="1">
            <a:spLocks noChangeArrowheads="1"/>
          </p:cNvSpPr>
          <p:nvPr/>
        </p:nvSpPr>
        <p:spPr bwMode="auto">
          <a:xfrm>
            <a:off x="1896270" y="5160962"/>
            <a:ext cx="11525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pt-BR" altLang="pt-BR" sz="2200" baseline="30000">
                <a:latin typeface="+mj-lt"/>
                <a:ea typeface="Arial Unicode MS" pitchFamily="34" charset="-128"/>
                <a:cs typeface="Arial Unicode MS" pitchFamily="34" charset="-128"/>
              </a:rPr>
              <a:t>4n – 2</a:t>
            </a: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 =</a:t>
            </a:r>
            <a:endParaRPr lang="pt-BR" altLang="pt-BR" sz="2200" baseline="3000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3" name="Text Box 37"/>
          <p:cNvSpPr txBox="1">
            <a:spLocks noChangeArrowheads="1"/>
          </p:cNvSpPr>
          <p:nvPr/>
        </p:nvSpPr>
        <p:spPr bwMode="auto">
          <a:xfrm>
            <a:off x="2978944" y="4943474"/>
            <a:ext cx="6461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i</a:t>
            </a:r>
            <a:r>
              <a:rPr lang="pt-BR" altLang="pt-BR" sz="2200" baseline="30000">
                <a:latin typeface="+mj-lt"/>
              </a:rPr>
              <a:t>4n</a:t>
            </a:r>
          </a:p>
        </p:txBody>
      </p:sp>
      <p:sp>
        <p:nvSpPr>
          <p:cNvPr id="44" name="Text Box 38"/>
          <p:cNvSpPr txBox="1">
            <a:spLocks noChangeArrowheads="1"/>
          </p:cNvSpPr>
          <p:nvPr/>
        </p:nvSpPr>
        <p:spPr bwMode="auto">
          <a:xfrm>
            <a:off x="2950369" y="5380037"/>
            <a:ext cx="603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i</a:t>
            </a:r>
            <a:r>
              <a:rPr lang="pt-BR" altLang="pt-BR" sz="2200" baseline="30000">
                <a:latin typeface="+mj-lt"/>
              </a:rPr>
              <a:t>2</a:t>
            </a:r>
            <a:r>
              <a:rPr lang="pt-BR" altLang="pt-BR" sz="2200">
                <a:latin typeface="+mj-lt"/>
              </a:rPr>
              <a:t> 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45" name="Line 39"/>
          <p:cNvSpPr>
            <a:spLocks noChangeShapeType="1"/>
          </p:cNvSpPr>
          <p:nvPr/>
        </p:nvSpPr>
        <p:spPr bwMode="auto">
          <a:xfrm>
            <a:off x="2955131" y="5389562"/>
            <a:ext cx="5984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46" name="Text Box 40"/>
          <p:cNvSpPr txBox="1">
            <a:spLocks noChangeArrowheads="1"/>
          </p:cNvSpPr>
          <p:nvPr/>
        </p:nvSpPr>
        <p:spPr bwMode="auto">
          <a:xfrm>
            <a:off x="3596481" y="5160962"/>
            <a:ext cx="43338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=</a:t>
            </a:r>
            <a:endParaRPr lang="pt-BR" altLang="pt-BR" sz="2200" baseline="3000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7" name="Text Box 41"/>
          <p:cNvSpPr txBox="1">
            <a:spLocks noChangeArrowheads="1"/>
          </p:cNvSpPr>
          <p:nvPr/>
        </p:nvSpPr>
        <p:spPr bwMode="auto">
          <a:xfrm>
            <a:off x="3960019" y="4945062"/>
            <a:ext cx="7810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(i</a:t>
            </a:r>
            <a:r>
              <a:rPr lang="pt-BR" altLang="pt-BR" sz="2200" baseline="30000">
                <a:latin typeface="+mj-lt"/>
              </a:rPr>
              <a:t>4</a:t>
            </a:r>
            <a:r>
              <a:rPr lang="pt-BR" altLang="pt-BR" sz="2200">
                <a:latin typeface="+mj-lt"/>
              </a:rPr>
              <a:t>)</a:t>
            </a:r>
            <a:r>
              <a:rPr lang="pt-BR" altLang="pt-BR" sz="2200" baseline="30000">
                <a:latin typeface="+mj-lt"/>
              </a:rPr>
              <a:t>n</a:t>
            </a:r>
          </a:p>
        </p:txBody>
      </p:sp>
      <p:sp>
        <p:nvSpPr>
          <p:cNvPr id="48" name="Text Box 42"/>
          <p:cNvSpPr txBox="1">
            <a:spLocks noChangeArrowheads="1"/>
          </p:cNvSpPr>
          <p:nvPr/>
        </p:nvSpPr>
        <p:spPr bwMode="auto">
          <a:xfrm>
            <a:off x="4013994" y="5381624"/>
            <a:ext cx="603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–1 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49" name="Line 43"/>
          <p:cNvSpPr>
            <a:spLocks noChangeShapeType="1"/>
          </p:cNvSpPr>
          <p:nvPr/>
        </p:nvSpPr>
        <p:spPr bwMode="auto">
          <a:xfrm>
            <a:off x="4018756" y="5391149"/>
            <a:ext cx="5984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50" name="Text Box 44"/>
          <p:cNvSpPr txBox="1">
            <a:spLocks noChangeArrowheads="1"/>
          </p:cNvSpPr>
          <p:nvPr/>
        </p:nvSpPr>
        <p:spPr bwMode="auto">
          <a:xfrm>
            <a:off x="4688681" y="5162549"/>
            <a:ext cx="43338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=</a:t>
            </a:r>
            <a:endParaRPr lang="pt-BR" altLang="pt-BR" sz="2200" baseline="3000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1" name="Text Box 45"/>
          <p:cNvSpPr txBox="1">
            <a:spLocks noChangeArrowheads="1"/>
          </p:cNvSpPr>
          <p:nvPr/>
        </p:nvSpPr>
        <p:spPr bwMode="auto">
          <a:xfrm>
            <a:off x="5071269" y="4945062"/>
            <a:ext cx="7810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1</a:t>
            </a:r>
            <a:r>
              <a:rPr lang="pt-BR" altLang="pt-BR" sz="2200" baseline="30000">
                <a:latin typeface="+mj-lt"/>
              </a:rPr>
              <a:t>n</a:t>
            </a:r>
          </a:p>
        </p:txBody>
      </p:sp>
      <p:sp>
        <p:nvSpPr>
          <p:cNvPr id="52" name="Text Box 46"/>
          <p:cNvSpPr txBox="1">
            <a:spLocks noChangeArrowheads="1"/>
          </p:cNvSpPr>
          <p:nvPr/>
        </p:nvSpPr>
        <p:spPr bwMode="auto">
          <a:xfrm>
            <a:off x="5068094" y="5381624"/>
            <a:ext cx="603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–1 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53" name="Line 47"/>
          <p:cNvSpPr>
            <a:spLocks noChangeShapeType="1"/>
          </p:cNvSpPr>
          <p:nvPr/>
        </p:nvSpPr>
        <p:spPr bwMode="auto">
          <a:xfrm>
            <a:off x="5130006" y="5391149"/>
            <a:ext cx="5984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54" name="Text Box 48"/>
          <p:cNvSpPr txBox="1">
            <a:spLocks noChangeArrowheads="1"/>
          </p:cNvSpPr>
          <p:nvPr/>
        </p:nvSpPr>
        <p:spPr bwMode="auto">
          <a:xfrm>
            <a:off x="5771356" y="5162549"/>
            <a:ext cx="10096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= –1</a:t>
            </a:r>
            <a:endParaRPr lang="pt-BR" altLang="pt-BR" sz="2200" baseline="3000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5" name="Text Box 49"/>
          <p:cNvSpPr txBox="1">
            <a:spLocks noChangeArrowheads="1"/>
          </p:cNvSpPr>
          <p:nvPr/>
        </p:nvSpPr>
        <p:spPr bwMode="auto">
          <a:xfrm>
            <a:off x="6001545" y="5951537"/>
            <a:ext cx="216058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3635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buClr>
                <a:srgbClr val="FF0000"/>
              </a:buClr>
              <a:buSzPct val="100000"/>
              <a:buFont typeface="Wingdings" pitchFamily="2" charset="2"/>
              <a:buChar char="ü"/>
              <a:defRPr/>
            </a:pPr>
            <a:r>
              <a:rPr lang="pt-BR" alt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pt-BR" altLang="pt-BR" sz="2200" baseline="30000" dirty="0">
                <a:latin typeface="+mj-lt"/>
                <a:ea typeface="Arial Unicode MS" pitchFamily="34" charset="-128"/>
                <a:cs typeface="Arial Unicode MS" pitchFamily="34" charset="-128"/>
              </a:rPr>
              <a:t>4n – 2 </a:t>
            </a:r>
            <a:r>
              <a:rPr lang="pt-BR" alt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=  </a:t>
            </a:r>
            <a:r>
              <a:rPr lang="pt-BR" altLang="pt-BR" sz="2200" dirty="0">
                <a:solidFill>
                  <a:srgbClr val="FF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–1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5" dur="8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6" dur="80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80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6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7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1" dur="8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2" dur="80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80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6" dur="80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7" dur="80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80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1" dur="80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2" dur="80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80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8" dur="80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9" dur="80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80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41" grpId="0" build="p"/>
      <p:bldP spid="23" grpId="0"/>
      <p:bldP spid="24" grpId="0"/>
      <p:bldP spid="25" grpId="0"/>
      <p:bldP spid="26" grpId="0"/>
      <p:bldP spid="28" grpId="0"/>
      <p:bldP spid="29" grpId="0"/>
      <p:bldP spid="30" grpId="0"/>
      <p:bldP spid="32" grpId="0"/>
      <p:bldP spid="33" grpId="0"/>
      <p:bldP spid="38" grpId="0"/>
      <p:bldP spid="39" grpId="0"/>
      <p:bldP spid="40" grpId="0"/>
      <p:bldP spid="42" grpId="0"/>
      <p:bldP spid="43" grpId="0"/>
      <p:bldP spid="44" grpId="0"/>
      <p:bldP spid="46" grpId="0"/>
      <p:bldP spid="47" grpId="0"/>
      <p:bldP spid="48" grpId="0"/>
      <p:bldP spid="50" grpId="0"/>
      <p:bldP spid="51" grpId="0"/>
      <p:bldP spid="52" grpId="0"/>
      <p:bldP spid="54" grpId="0"/>
      <p:bldP spid="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4"/>
          <p:cNvSpPr>
            <a:spLocks noGrp="1"/>
          </p:cNvSpPr>
          <p:nvPr>
            <p:ph type="ctrTitle"/>
          </p:nvPr>
        </p:nvSpPr>
        <p:spPr>
          <a:xfrm>
            <a:off x="760691" y="1923063"/>
            <a:ext cx="10939974" cy="1470025"/>
          </a:xfrm>
        </p:spPr>
        <p:txBody>
          <a:bodyPr>
            <a:normAutofit/>
          </a:bodyPr>
          <a:lstStyle/>
          <a:p>
            <a:pPr algn="just" eaLnBrk="1" hangingPunct="1">
              <a:buClr>
                <a:srgbClr val="002060"/>
              </a:buClr>
            </a:pPr>
            <a:r>
              <a:rPr lang="pt-BR" altLang="pt-BR" sz="2800" dirty="0"/>
              <a:t>Dados dois números complexos, </a:t>
            </a:r>
            <a:r>
              <a:rPr lang="pt-BR" altLang="pt-BR" sz="2800" b="1" i="1" dirty="0">
                <a:solidFill>
                  <a:srgbClr val="FF0000"/>
                </a:solidFill>
              </a:rPr>
              <a:t>z</a:t>
            </a:r>
            <a:r>
              <a:rPr lang="pt-BR" altLang="pt-BR" sz="2800" b="1" baseline="-25000" dirty="0">
                <a:solidFill>
                  <a:srgbClr val="FF0000"/>
                </a:solidFill>
              </a:rPr>
              <a:t>1</a:t>
            </a:r>
            <a:r>
              <a:rPr lang="pt-BR" altLang="pt-BR" sz="2800" baseline="-25000" dirty="0"/>
              <a:t> </a:t>
            </a:r>
            <a:r>
              <a:rPr lang="pt-BR" altLang="pt-BR" sz="2800" dirty="0"/>
              <a:t>e</a:t>
            </a:r>
            <a:r>
              <a:rPr lang="pt-BR" altLang="pt-BR" sz="2800" baseline="-25000" dirty="0"/>
              <a:t> </a:t>
            </a:r>
            <a:r>
              <a:rPr lang="pt-BR" altLang="pt-BR" sz="2800" b="1" i="1" dirty="0">
                <a:solidFill>
                  <a:srgbClr val="FF0000"/>
                </a:solidFill>
              </a:rPr>
              <a:t>z</a:t>
            </a:r>
            <a:r>
              <a:rPr lang="pt-BR" altLang="pt-BR" sz="2800" b="1" baseline="-25000" dirty="0">
                <a:solidFill>
                  <a:srgbClr val="FF0000"/>
                </a:solidFill>
              </a:rPr>
              <a:t>2</a:t>
            </a:r>
            <a:r>
              <a:rPr lang="pt-BR" altLang="pt-BR" sz="2800" dirty="0"/>
              <a:t>, para obter </a:t>
            </a:r>
            <a:r>
              <a:rPr lang="pt-BR" altLang="pt-BR" sz="2800" b="1" i="1" dirty="0">
                <a:solidFill>
                  <a:srgbClr val="FF0000"/>
                </a:solidFill>
              </a:rPr>
              <a:t>z</a:t>
            </a:r>
            <a:r>
              <a:rPr lang="pt-BR" altLang="pt-BR" sz="2800" b="1" baseline="-25000" dirty="0">
                <a:solidFill>
                  <a:srgbClr val="FF0000"/>
                </a:solidFill>
              </a:rPr>
              <a:t>3</a:t>
            </a:r>
            <a:r>
              <a:rPr lang="pt-BR" altLang="pt-BR" sz="2800" b="1" dirty="0">
                <a:solidFill>
                  <a:srgbClr val="FF0000"/>
                </a:solidFill>
              </a:rPr>
              <a:t>=</a:t>
            </a:r>
            <a:r>
              <a:rPr lang="pt-BR" altLang="pt-BR" sz="2800" b="1" baseline="-25000" dirty="0">
                <a:solidFill>
                  <a:srgbClr val="FF0000"/>
                </a:solidFill>
              </a:rPr>
              <a:t> </a:t>
            </a:r>
            <a:r>
              <a:rPr lang="pt-BR" altLang="pt-BR" sz="2800" b="1" i="1" dirty="0">
                <a:solidFill>
                  <a:srgbClr val="FF0000"/>
                </a:solidFill>
              </a:rPr>
              <a:t>z</a:t>
            </a:r>
            <a:r>
              <a:rPr lang="pt-BR" altLang="pt-BR" sz="2800" b="1" baseline="-25000" dirty="0">
                <a:solidFill>
                  <a:srgbClr val="FF0000"/>
                </a:solidFill>
              </a:rPr>
              <a:t>1</a:t>
            </a:r>
            <a:r>
              <a:rPr lang="pt-BR" altLang="pt-BR" sz="2800" b="1" dirty="0">
                <a:solidFill>
                  <a:srgbClr val="FF0000"/>
                </a:solidFill>
              </a:rPr>
              <a:t>.</a:t>
            </a:r>
            <a:r>
              <a:rPr lang="pt-BR" altLang="pt-BR" sz="2800" b="1" i="1" dirty="0">
                <a:solidFill>
                  <a:srgbClr val="FF0000"/>
                </a:solidFill>
              </a:rPr>
              <a:t> z</a:t>
            </a:r>
            <a:r>
              <a:rPr lang="pt-BR" altLang="pt-BR" sz="2800" b="1" baseline="-25000" dirty="0">
                <a:solidFill>
                  <a:srgbClr val="FF0000"/>
                </a:solidFill>
              </a:rPr>
              <a:t>2</a:t>
            </a:r>
            <a:r>
              <a:rPr lang="pt-BR" altLang="pt-BR" sz="2800" b="1" dirty="0">
                <a:solidFill>
                  <a:srgbClr val="FF0000"/>
                </a:solidFill>
              </a:rPr>
              <a:t> </a:t>
            </a:r>
            <a:r>
              <a:rPr lang="pt-BR" altLang="pt-BR" sz="2800" dirty="0"/>
              <a:t>, aplicamos a propriedade distributiva, as potências de i e depois reduzirmos os “termos semelhantes”.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212111" y="563051"/>
            <a:ext cx="10037135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3600" b="1">
                <a:solidFill>
                  <a:srgbClr val="8B275F"/>
                </a:solidFill>
                <a:latin typeface="+mn-lt"/>
              </a:rPr>
              <a:t>MULTIPLICAÇÃO ENTRE COMPLEXOS </a:t>
            </a:r>
          </a:p>
        </p:txBody>
      </p:sp>
      <p:pic>
        <p:nvPicPr>
          <p:cNvPr id="20482" name="Picture 2">
            <a:hlinkClick r:id="rId2"/>
            <a:extLst>
              <a:ext uri="{FF2B5EF4-FFF2-40B4-BE49-F238E27FC236}">
                <a16:creationId xmlns:a16="http://schemas.microsoft.com/office/drawing/2014/main" id="{6FB4DE13-5477-4551-A12E-BAD29CFFD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090" y="5353345"/>
            <a:ext cx="1262575" cy="126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63DEC83-2E4A-4969-B0E3-B2467BADCFEC}"/>
              </a:ext>
            </a:extLst>
          </p:cNvPr>
          <p:cNvSpPr txBox="1"/>
          <p:nvPr/>
        </p:nvSpPr>
        <p:spPr>
          <a:xfrm>
            <a:off x="7168662" y="5384467"/>
            <a:ext cx="31019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2060"/>
              </a:buClr>
              <a:defRPr/>
            </a:pPr>
            <a:r>
              <a:rPr lang="pt-BR" b="1" dirty="0">
                <a:latin typeface="+mj-lt"/>
              </a:rPr>
              <a:t>Utilizar o software </a:t>
            </a:r>
            <a:r>
              <a:rPr lang="pt-BR" b="1" dirty="0" err="1">
                <a:latin typeface="+mj-lt"/>
              </a:rPr>
              <a:t>geogebra</a:t>
            </a:r>
            <a:r>
              <a:rPr lang="pt-BR" b="1" dirty="0">
                <a:latin typeface="+mj-lt"/>
              </a:rPr>
              <a:t> para trabalhar as operações entre números complexos.</a:t>
            </a:r>
            <a:endParaRPr lang="pt-BR" sz="1100" b="1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887497" y="1783768"/>
            <a:ext cx="1076578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002060"/>
              </a:buClr>
              <a:defRPr/>
            </a:pPr>
            <a:r>
              <a:rPr lang="pt-BR" sz="2200" b="1" dirty="0">
                <a:latin typeface="+mj-lt"/>
              </a:rPr>
              <a:t>Calcule os seguintes produtos: </a:t>
            </a:r>
            <a:r>
              <a:rPr lang="pt-BR" sz="2200" dirty="0">
                <a:solidFill>
                  <a:srgbClr val="8B275F"/>
                </a:solidFill>
                <a:latin typeface="+mj-lt"/>
              </a:rPr>
              <a:t>(aplica-se a distributividade e a soma ou subtração) </a:t>
            </a:r>
          </a:p>
        </p:txBody>
      </p:sp>
      <p:sp>
        <p:nvSpPr>
          <p:cNvPr id="5" name="Retângulo 4"/>
          <p:cNvSpPr/>
          <p:nvPr/>
        </p:nvSpPr>
        <p:spPr>
          <a:xfrm>
            <a:off x="1103626" y="2545713"/>
            <a:ext cx="733862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a) </a:t>
            </a:r>
            <a:r>
              <a:rPr lang="pt-BR" sz="2200" b="1" dirty="0">
                <a:latin typeface="+mj-lt"/>
              </a:rPr>
              <a:t>(2 + 3i) (3 </a:t>
            </a:r>
            <a:r>
              <a:rPr lang="pt-BR" sz="2200" b="1" dirty="0"/>
              <a:t>–</a:t>
            </a:r>
            <a:r>
              <a:rPr lang="pt-BR" sz="2200" b="1" dirty="0">
                <a:latin typeface="+mj-lt"/>
              </a:rPr>
              <a:t> 2i)                                                             </a:t>
            </a:r>
          </a:p>
        </p:txBody>
      </p:sp>
      <p:sp>
        <p:nvSpPr>
          <p:cNvPr id="6" name="Retângulo 5"/>
          <p:cNvSpPr/>
          <p:nvPr/>
        </p:nvSpPr>
        <p:spPr>
          <a:xfrm>
            <a:off x="1248090" y="3048951"/>
            <a:ext cx="44165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200" dirty="0">
                <a:latin typeface="+mj-lt"/>
              </a:rPr>
              <a:t>= (2)(3) – (2)(2i) + (3i)(3) – (3i)(2i) </a:t>
            </a:r>
          </a:p>
        </p:txBody>
      </p:sp>
      <p:sp>
        <p:nvSpPr>
          <p:cNvPr id="7" name="Retângulo 6"/>
          <p:cNvSpPr/>
          <p:nvPr/>
        </p:nvSpPr>
        <p:spPr>
          <a:xfrm>
            <a:off x="1248090" y="3553776"/>
            <a:ext cx="508825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200" dirty="0">
                <a:latin typeface="+mj-lt"/>
              </a:rPr>
              <a:t>= 6 – 4i + 9i – 6i</a:t>
            </a:r>
            <a:r>
              <a:rPr lang="pt-BR" sz="2200" baseline="30000" dirty="0">
                <a:latin typeface="+mj-lt"/>
              </a:rPr>
              <a:t>2</a:t>
            </a:r>
            <a:r>
              <a:rPr lang="pt-BR" sz="2200" dirty="0">
                <a:latin typeface="+mj-lt"/>
              </a:rPr>
              <a:t> = 6 + 5i + 6 = </a:t>
            </a:r>
            <a:r>
              <a:rPr lang="pt-BR" sz="2200" dirty="0">
                <a:solidFill>
                  <a:srgbClr val="FF0000"/>
                </a:solidFill>
                <a:latin typeface="+mj-lt"/>
              </a:rPr>
              <a:t>12 + 5i </a:t>
            </a:r>
          </a:p>
        </p:txBody>
      </p:sp>
      <p:sp>
        <p:nvSpPr>
          <p:cNvPr id="9" name="Retângulo 8"/>
          <p:cNvSpPr/>
          <p:nvPr/>
        </p:nvSpPr>
        <p:spPr>
          <a:xfrm>
            <a:off x="1103626" y="4418507"/>
            <a:ext cx="264092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200" b="1" dirty="0">
                <a:solidFill>
                  <a:srgbClr val="8B275F"/>
                </a:solidFill>
                <a:latin typeface="+mj-lt"/>
              </a:rPr>
              <a:t>b) </a:t>
            </a:r>
            <a:r>
              <a:rPr lang="pt-BR" sz="2200" b="1" dirty="0">
                <a:latin typeface="+mj-lt"/>
              </a:rPr>
              <a:t>(1 + 3i) (1 + i) 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103628" y="4921744"/>
            <a:ext cx="406233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200" dirty="0">
                <a:latin typeface="+mj-lt"/>
              </a:rPr>
              <a:t>= (1)(1) + (1)(i) + (3i)(1) + (3i)(i)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1203639" y="5426569"/>
            <a:ext cx="485261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200" dirty="0">
                <a:latin typeface="+mj-lt"/>
              </a:rPr>
              <a:t>= 1 + i +3i + 3i</a:t>
            </a:r>
            <a:r>
              <a:rPr lang="pt-BR" sz="2200" baseline="30000" dirty="0">
                <a:latin typeface="+mj-lt"/>
              </a:rPr>
              <a:t>2</a:t>
            </a:r>
            <a:r>
              <a:rPr lang="pt-BR" sz="2200" dirty="0">
                <a:latin typeface="+mj-lt"/>
              </a:rPr>
              <a:t> = 1 + 4i – 3 = </a:t>
            </a:r>
            <a:r>
              <a:rPr lang="pt-BR" sz="2200" dirty="0">
                <a:solidFill>
                  <a:srgbClr val="FF0000"/>
                </a:solidFill>
              </a:rPr>
              <a:t>–</a:t>
            </a:r>
            <a:r>
              <a:rPr lang="pt-BR" sz="2200" dirty="0">
                <a:solidFill>
                  <a:srgbClr val="FF0000"/>
                </a:solidFill>
                <a:latin typeface="+mj-lt"/>
              </a:rPr>
              <a:t> 2 + 4i</a:t>
            </a:r>
          </a:p>
        </p:txBody>
      </p:sp>
      <p:sp>
        <p:nvSpPr>
          <p:cNvPr id="17417" name="Rectangle 2"/>
          <p:cNvSpPr txBox="1">
            <a:spLocks noChangeArrowheads="1"/>
          </p:cNvSpPr>
          <p:nvPr/>
        </p:nvSpPr>
        <p:spPr bwMode="auto">
          <a:xfrm>
            <a:off x="535171" y="938888"/>
            <a:ext cx="7907079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EXEMPLO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6" grpId="0" build="p"/>
      <p:bldP spid="7" grpId="0" build="p"/>
      <p:bldP spid="9" grpId="0" build="p"/>
      <p:bldP spid="10" grpId="0" build="p"/>
      <p:bldP spid="11" grpId="0" build="p"/>
      <p:bldP spid="174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57238" y="782400"/>
            <a:ext cx="8229600" cy="1139825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sz="3600" b="1" dirty="0">
                <a:solidFill>
                  <a:srgbClr val="8B275F"/>
                </a:solidFill>
              </a:rPr>
              <a:t>EXEMPLO  </a:t>
            </a:r>
          </a:p>
        </p:txBody>
      </p:sp>
      <p:sp>
        <p:nvSpPr>
          <p:cNvPr id="3696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92993" y="1864281"/>
            <a:ext cx="11099007" cy="1108075"/>
          </a:xfrm>
        </p:spPr>
        <p:txBody>
          <a:bodyPr rtlCol="0">
            <a:normAutofit/>
          </a:bodyPr>
          <a:lstStyle/>
          <a:p>
            <a:pPr marL="0" indent="0" algn="just">
              <a:buClr>
                <a:srgbClr val="002060"/>
              </a:buClr>
              <a:buNone/>
              <a:defRPr/>
            </a:pPr>
            <a:r>
              <a:rPr lang="pt-BR" altLang="pt-BR" sz="2200" b="1" dirty="0"/>
              <a:t>Determinar o complexo z que satisfaz a igualdade seguinte 2z + 5z = 7 + 6i.</a:t>
            </a:r>
          </a:p>
          <a:p>
            <a:pPr marL="0" indent="0">
              <a:buClr>
                <a:srgbClr val="002060"/>
              </a:buClr>
              <a:buSzPct val="80000"/>
              <a:buNone/>
              <a:defRPr/>
            </a:pPr>
            <a:endParaRPr lang="pt-BR" altLang="pt-BR" sz="2200" dirty="0">
              <a:latin typeface="+mj-lt"/>
            </a:endParaRPr>
          </a:p>
        </p:txBody>
      </p:sp>
      <p:sp>
        <p:nvSpPr>
          <p:cNvPr id="369677" name="Text Box 13"/>
          <p:cNvSpPr txBox="1">
            <a:spLocks noChangeArrowheads="1"/>
          </p:cNvSpPr>
          <p:nvPr/>
        </p:nvSpPr>
        <p:spPr bwMode="auto">
          <a:xfrm>
            <a:off x="1092993" y="2981326"/>
            <a:ext cx="684053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Fazendo z = a + bi, com a e b reais, temos</a:t>
            </a:r>
          </a:p>
        </p:txBody>
      </p:sp>
      <p:sp>
        <p:nvSpPr>
          <p:cNvPr id="369678" name="Text Box 14"/>
          <p:cNvSpPr txBox="1">
            <a:spLocks noChangeArrowheads="1"/>
          </p:cNvSpPr>
          <p:nvPr/>
        </p:nvSpPr>
        <p:spPr bwMode="auto">
          <a:xfrm>
            <a:off x="1252536" y="3451764"/>
            <a:ext cx="2376487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2z + 5z = 7 + 6i</a:t>
            </a:r>
          </a:p>
        </p:txBody>
      </p:sp>
      <p:sp>
        <p:nvSpPr>
          <p:cNvPr id="369680" name="Text Box 16"/>
          <p:cNvSpPr txBox="1">
            <a:spLocks noChangeArrowheads="1"/>
          </p:cNvSpPr>
          <p:nvPr/>
        </p:nvSpPr>
        <p:spPr bwMode="auto">
          <a:xfrm>
            <a:off x="3583779" y="3455989"/>
            <a:ext cx="43180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  <a:endParaRPr lang="pt-BR" altLang="pt-BR" sz="2200" dirty="0">
              <a:latin typeface="+mj-lt"/>
            </a:endParaRPr>
          </a:p>
        </p:txBody>
      </p:sp>
      <p:sp>
        <p:nvSpPr>
          <p:cNvPr id="369696" name="Line 32"/>
          <p:cNvSpPr>
            <a:spLocks noChangeShapeType="1"/>
          </p:cNvSpPr>
          <p:nvPr/>
        </p:nvSpPr>
        <p:spPr bwMode="auto">
          <a:xfrm>
            <a:off x="4228307" y="2130915"/>
            <a:ext cx="1317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69697" name="Text Box 33"/>
          <p:cNvSpPr txBox="1">
            <a:spLocks noChangeArrowheads="1"/>
          </p:cNvSpPr>
          <p:nvPr/>
        </p:nvSpPr>
        <p:spPr bwMode="auto">
          <a:xfrm>
            <a:off x="4117181" y="3471863"/>
            <a:ext cx="403225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2(a + bi) + 5(a – bi) = 7 + 6i</a:t>
            </a:r>
          </a:p>
        </p:txBody>
      </p:sp>
      <p:sp>
        <p:nvSpPr>
          <p:cNvPr id="369698" name="Line 34"/>
          <p:cNvSpPr>
            <a:spLocks noChangeShapeType="1"/>
          </p:cNvSpPr>
          <p:nvPr/>
        </p:nvSpPr>
        <p:spPr bwMode="auto">
          <a:xfrm>
            <a:off x="2118736" y="3542203"/>
            <a:ext cx="1317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69699" name="Text Box 35"/>
          <p:cNvSpPr txBox="1">
            <a:spLocks noChangeArrowheads="1"/>
          </p:cNvSpPr>
          <p:nvPr/>
        </p:nvSpPr>
        <p:spPr bwMode="auto">
          <a:xfrm>
            <a:off x="1164429" y="4048126"/>
            <a:ext cx="43180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  <a:endParaRPr lang="pt-BR" altLang="pt-BR" sz="2200">
              <a:latin typeface="+mj-lt"/>
            </a:endParaRPr>
          </a:p>
        </p:txBody>
      </p:sp>
      <p:sp>
        <p:nvSpPr>
          <p:cNvPr id="369700" name="Text Box 36"/>
          <p:cNvSpPr txBox="1">
            <a:spLocks noChangeArrowheads="1"/>
          </p:cNvSpPr>
          <p:nvPr/>
        </p:nvSpPr>
        <p:spPr bwMode="auto">
          <a:xfrm>
            <a:off x="1524792" y="4065589"/>
            <a:ext cx="403225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2a + 2bi + 5a – 5bi = 7 + 6i</a:t>
            </a:r>
          </a:p>
        </p:txBody>
      </p:sp>
      <p:sp>
        <p:nvSpPr>
          <p:cNvPr id="369701" name="Text Box 37"/>
          <p:cNvSpPr txBox="1">
            <a:spLocks noChangeArrowheads="1"/>
          </p:cNvSpPr>
          <p:nvPr/>
        </p:nvSpPr>
        <p:spPr bwMode="auto">
          <a:xfrm>
            <a:off x="1164429" y="4598989"/>
            <a:ext cx="431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  <a:endParaRPr lang="pt-BR" altLang="pt-BR" sz="2200">
              <a:latin typeface="+mj-lt"/>
            </a:endParaRPr>
          </a:p>
        </p:txBody>
      </p:sp>
      <p:sp>
        <p:nvSpPr>
          <p:cNvPr id="369702" name="Text Box 38"/>
          <p:cNvSpPr txBox="1">
            <a:spLocks noChangeArrowheads="1"/>
          </p:cNvSpPr>
          <p:nvPr/>
        </p:nvSpPr>
        <p:spPr bwMode="auto">
          <a:xfrm>
            <a:off x="1524793" y="4598989"/>
            <a:ext cx="2490787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7a – 3bi = 7 + 6i</a:t>
            </a:r>
          </a:p>
        </p:txBody>
      </p:sp>
      <p:sp>
        <p:nvSpPr>
          <p:cNvPr id="369703" name="AutoShape 39"/>
          <p:cNvSpPr>
            <a:spLocks/>
          </p:cNvSpPr>
          <p:nvPr/>
        </p:nvSpPr>
        <p:spPr bwMode="auto">
          <a:xfrm>
            <a:off x="1596230" y="5273677"/>
            <a:ext cx="142875" cy="935037"/>
          </a:xfrm>
          <a:prstGeom prst="leftBrace">
            <a:avLst>
              <a:gd name="adj1" fmla="val 5453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69704" name="Text Box 40"/>
          <p:cNvSpPr txBox="1">
            <a:spLocks noChangeArrowheads="1"/>
          </p:cNvSpPr>
          <p:nvPr/>
        </p:nvSpPr>
        <p:spPr bwMode="auto">
          <a:xfrm>
            <a:off x="1710530" y="5232401"/>
            <a:ext cx="1108075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7a = 7</a:t>
            </a:r>
          </a:p>
        </p:txBody>
      </p:sp>
      <p:sp>
        <p:nvSpPr>
          <p:cNvPr id="369705" name="Text Box 41"/>
          <p:cNvSpPr txBox="1">
            <a:spLocks noChangeArrowheads="1"/>
          </p:cNvSpPr>
          <p:nvPr/>
        </p:nvSpPr>
        <p:spPr bwMode="auto">
          <a:xfrm>
            <a:off x="1710529" y="5775326"/>
            <a:ext cx="1252538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–3b = 6</a:t>
            </a:r>
          </a:p>
        </p:txBody>
      </p:sp>
      <p:sp>
        <p:nvSpPr>
          <p:cNvPr id="369706" name="Text Box 42"/>
          <p:cNvSpPr txBox="1">
            <a:spLocks noChangeArrowheads="1"/>
          </p:cNvSpPr>
          <p:nvPr/>
        </p:nvSpPr>
        <p:spPr bwMode="auto">
          <a:xfrm>
            <a:off x="1164429" y="5487989"/>
            <a:ext cx="431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  <a:endParaRPr lang="pt-BR" altLang="pt-BR" sz="2200">
              <a:latin typeface="+mj-lt"/>
            </a:endParaRPr>
          </a:p>
        </p:txBody>
      </p:sp>
      <p:sp>
        <p:nvSpPr>
          <p:cNvPr id="369707" name="Text Box 43"/>
          <p:cNvSpPr txBox="1">
            <a:spLocks noChangeArrowheads="1"/>
          </p:cNvSpPr>
          <p:nvPr/>
        </p:nvSpPr>
        <p:spPr bwMode="auto">
          <a:xfrm>
            <a:off x="2747167" y="5487989"/>
            <a:ext cx="431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  <a:endParaRPr lang="pt-BR" altLang="pt-BR" sz="2200">
              <a:latin typeface="+mj-lt"/>
            </a:endParaRPr>
          </a:p>
        </p:txBody>
      </p:sp>
      <p:sp>
        <p:nvSpPr>
          <p:cNvPr id="369708" name="Text Box 44"/>
          <p:cNvSpPr txBox="1">
            <a:spLocks noChangeArrowheads="1"/>
          </p:cNvSpPr>
          <p:nvPr/>
        </p:nvSpPr>
        <p:spPr bwMode="auto">
          <a:xfrm>
            <a:off x="3107529" y="5491164"/>
            <a:ext cx="22606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a = 1   e   b = –2</a:t>
            </a:r>
          </a:p>
        </p:txBody>
      </p:sp>
      <p:sp>
        <p:nvSpPr>
          <p:cNvPr id="369709" name="Text Box 45"/>
          <p:cNvSpPr txBox="1">
            <a:spLocks noChangeArrowheads="1"/>
          </p:cNvSpPr>
          <p:nvPr/>
        </p:nvSpPr>
        <p:spPr bwMode="auto">
          <a:xfrm>
            <a:off x="6277767" y="5545491"/>
            <a:ext cx="1655763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solidFill>
                  <a:srgbClr val="FF0000"/>
                </a:solidFill>
                <a:latin typeface="+mj-lt"/>
              </a:rPr>
              <a:t>z = 1 – 2i</a:t>
            </a:r>
          </a:p>
        </p:txBody>
      </p:sp>
      <p:sp>
        <p:nvSpPr>
          <p:cNvPr id="369710" name="Text Box 46"/>
          <p:cNvSpPr txBox="1">
            <a:spLocks noChangeArrowheads="1"/>
          </p:cNvSpPr>
          <p:nvPr/>
        </p:nvSpPr>
        <p:spPr bwMode="auto">
          <a:xfrm>
            <a:off x="5551882" y="5487989"/>
            <a:ext cx="431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  <a:endParaRPr lang="pt-BR" altLang="pt-BR" sz="2200">
              <a:latin typeface="+mj-lt"/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869439" y="2535239"/>
            <a:ext cx="171393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pt-BR" sz="2400" b="1" kern="0" dirty="0">
                <a:solidFill>
                  <a:srgbClr val="FF0000"/>
                </a:solidFill>
                <a:cs typeface="Arial" pitchFamily="34" charset="0"/>
              </a:rPr>
              <a:t>Resolução: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369667" grpId="0" build="p"/>
      <p:bldP spid="369677" grpId="0"/>
      <p:bldP spid="369678" grpId="0"/>
      <p:bldP spid="369680" grpId="0"/>
      <p:bldP spid="369697" grpId="0"/>
      <p:bldP spid="369699" grpId="0"/>
      <p:bldP spid="369700" grpId="0"/>
      <p:bldP spid="369701" grpId="0"/>
      <p:bldP spid="369702" grpId="0"/>
      <p:bldP spid="369703" grpId="0" animBg="1"/>
      <p:bldP spid="369704" grpId="0"/>
      <p:bldP spid="369705" grpId="0"/>
      <p:bldP spid="369706" grpId="0"/>
      <p:bldP spid="369707" grpId="0"/>
      <p:bldP spid="369708" grpId="0"/>
      <p:bldP spid="369709" grpId="0"/>
      <p:bldP spid="369710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896937"/>
            <a:ext cx="8229600" cy="558801"/>
          </a:xfrm>
        </p:spPr>
        <p:txBody>
          <a:bodyPr>
            <a:noAutofit/>
          </a:bodyPr>
          <a:lstStyle/>
          <a:p>
            <a:pPr eaLnBrk="1" hangingPunct="1"/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EXEMPLO  </a:t>
            </a:r>
          </a:p>
        </p:txBody>
      </p:sp>
      <p:sp>
        <p:nvSpPr>
          <p:cNvPr id="3788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4231" y="1854201"/>
            <a:ext cx="8075613" cy="1108075"/>
          </a:xfrm>
        </p:spPr>
        <p:txBody>
          <a:bodyPr rtlCol="0">
            <a:normAutofit/>
          </a:bodyPr>
          <a:lstStyle/>
          <a:p>
            <a:pPr marL="0" indent="0">
              <a:buClr>
                <a:srgbClr val="002060"/>
              </a:buClr>
              <a:buNone/>
              <a:defRPr/>
            </a:pPr>
            <a:r>
              <a:rPr lang="pt-BR" altLang="pt-BR" sz="2200" b="1" dirty="0">
                <a:latin typeface="+mj-lt"/>
              </a:rPr>
              <a:t>Obter o complexo z que, multiplicado por 2 – i, resulta 8 + i.</a:t>
            </a:r>
          </a:p>
          <a:p>
            <a:pPr>
              <a:buClr>
                <a:srgbClr val="002060"/>
              </a:buClr>
              <a:buSzPct val="80000"/>
              <a:buFont typeface="Wingdings" panose="05000000000000000000" pitchFamily="2" charset="2"/>
              <a:buChar char="v"/>
              <a:defRPr/>
            </a:pPr>
            <a:endParaRPr lang="pt-BR" altLang="pt-BR" sz="2200" b="1" dirty="0">
              <a:latin typeface="+mj-lt"/>
            </a:endParaRPr>
          </a:p>
        </p:txBody>
      </p:sp>
      <p:sp>
        <p:nvSpPr>
          <p:cNvPr id="378884" name="Text Box 4"/>
          <p:cNvSpPr txBox="1">
            <a:spLocks noChangeArrowheads="1"/>
          </p:cNvSpPr>
          <p:nvPr/>
        </p:nvSpPr>
        <p:spPr bwMode="auto">
          <a:xfrm>
            <a:off x="1277143" y="2967038"/>
            <a:ext cx="2303462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z.(2 – i) = 8 + i</a:t>
            </a:r>
          </a:p>
        </p:txBody>
      </p:sp>
      <p:sp>
        <p:nvSpPr>
          <p:cNvPr id="378885" name="Text Box 5"/>
          <p:cNvSpPr txBox="1">
            <a:spLocks noChangeArrowheads="1"/>
          </p:cNvSpPr>
          <p:nvPr/>
        </p:nvSpPr>
        <p:spPr bwMode="auto">
          <a:xfrm>
            <a:off x="1277144" y="3614738"/>
            <a:ext cx="6840537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Fazendo z = a + bi, com a e b reais, temos</a:t>
            </a:r>
          </a:p>
        </p:txBody>
      </p:sp>
      <p:sp>
        <p:nvSpPr>
          <p:cNvPr id="378886" name="Text Box 6"/>
          <p:cNvSpPr txBox="1">
            <a:spLocks noChangeArrowheads="1"/>
          </p:cNvSpPr>
          <p:nvPr/>
        </p:nvSpPr>
        <p:spPr bwMode="auto">
          <a:xfrm>
            <a:off x="1277144" y="4219575"/>
            <a:ext cx="3095625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(a + bi).(2 – i) = 8 + i</a:t>
            </a:r>
          </a:p>
        </p:txBody>
      </p:sp>
      <p:sp>
        <p:nvSpPr>
          <p:cNvPr id="378887" name="Text Box 7"/>
          <p:cNvSpPr txBox="1">
            <a:spLocks noChangeArrowheads="1"/>
          </p:cNvSpPr>
          <p:nvPr/>
        </p:nvSpPr>
        <p:spPr bwMode="auto">
          <a:xfrm>
            <a:off x="4156869" y="4208463"/>
            <a:ext cx="2447925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2a – ai + 2bi – bi</a:t>
            </a:r>
            <a:r>
              <a:rPr lang="pt-BR" altLang="pt-BR" sz="2200" baseline="30000">
                <a:latin typeface="+mj-lt"/>
              </a:rPr>
              <a:t>2</a:t>
            </a:r>
            <a:endParaRPr lang="pt-BR" altLang="pt-BR" sz="2200">
              <a:latin typeface="+mj-lt"/>
            </a:endParaRPr>
          </a:p>
        </p:txBody>
      </p:sp>
      <p:sp>
        <p:nvSpPr>
          <p:cNvPr id="378888" name="Text Box 8"/>
          <p:cNvSpPr txBox="1">
            <a:spLocks noChangeArrowheads="1"/>
          </p:cNvSpPr>
          <p:nvPr/>
        </p:nvSpPr>
        <p:spPr bwMode="auto">
          <a:xfrm>
            <a:off x="3725068" y="4205288"/>
            <a:ext cx="431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  <a:endParaRPr lang="pt-BR" altLang="pt-BR" sz="2200">
              <a:latin typeface="+mj-lt"/>
            </a:endParaRPr>
          </a:p>
        </p:txBody>
      </p:sp>
      <p:sp>
        <p:nvSpPr>
          <p:cNvPr id="378889" name="Text Box 9"/>
          <p:cNvSpPr txBox="1">
            <a:spLocks noChangeArrowheads="1"/>
          </p:cNvSpPr>
          <p:nvPr/>
        </p:nvSpPr>
        <p:spPr bwMode="auto">
          <a:xfrm>
            <a:off x="6244431" y="4219575"/>
            <a:ext cx="1223963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=  8 + i</a:t>
            </a:r>
          </a:p>
        </p:txBody>
      </p:sp>
      <p:sp>
        <p:nvSpPr>
          <p:cNvPr id="378890" name="Text Box 10"/>
          <p:cNvSpPr txBox="1">
            <a:spLocks noChangeArrowheads="1"/>
          </p:cNvSpPr>
          <p:nvPr/>
        </p:nvSpPr>
        <p:spPr bwMode="auto">
          <a:xfrm>
            <a:off x="1735931" y="4830763"/>
            <a:ext cx="2447925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2a – ai + 2bi + b</a:t>
            </a:r>
          </a:p>
        </p:txBody>
      </p:sp>
      <p:sp>
        <p:nvSpPr>
          <p:cNvPr id="378891" name="Text Box 11"/>
          <p:cNvSpPr txBox="1">
            <a:spLocks noChangeArrowheads="1"/>
          </p:cNvSpPr>
          <p:nvPr/>
        </p:nvSpPr>
        <p:spPr bwMode="auto">
          <a:xfrm>
            <a:off x="1318418" y="4827588"/>
            <a:ext cx="431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  <a:endParaRPr lang="pt-BR" altLang="pt-BR" sz="2200">
              <a:latin typeface="+mj-lt"/>
            </a:endParaRPr>
          </a:p>
        </p:txBody>
      </p:sp>
      <p:sp>
        <p:nvSpPr>
          <p:cNvPr id="378892" name="Text Box 12"/>
          <p:cNvSpPr txBox="1">
            <a:spLocks noChangeArrowheads="1"/>
          </p:cNvSpPr>
          <p:nvPr/>
        </p:nvSpPr>
        <p:spPr bwMode="auto">
          <a:xfrm>
            <a:off x="3680618" y="4841875"/>
            <a:ext cx="1223962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=  8 + i</a:t>
            </a:r>
          </a:p>
        </p:txBody>
      </p:sp>
      <p:sp>
        <p:nvSpPr>
          <p:cNvPr id="378893" name="Text Box 13"/>
          <p:cNvSpPr txBox="1">
            <a:spLocks noChangeArrowheads="1"/>
          </p:cNvSpPr>
          <p:nvPr/>
        </p:nvSpPr>
        <p:spPr bwMode="auto">
          <a:xfrm>
            <a:off x="1735931" y="5407025"/>
            <a:ext cx="2447925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2a + b + (2b – a)i</a:t>
            </a:r>
          </a:p>
        </p:txBody>
      </p:sp>
      <p:sp>
        <p:nvSpPr>
          <p:cNvPr id="378894" name="Text Box 14"/>
          <p:cNvSpPr txBox="1">
            <a:spLocks noChangeArrowheads="1"/>
          </p:cNvSpPr>
          <p:nvPr/>
        </p:nvSpPr>
        <p:spPr bwMode="auto">
          <a:xfrm>
            <a:off x="1318418" y="5389563"/>
            <a:ext cx="431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  <a:endParaRPr lang="pt-BR" altLang="pt-BR" sz="2200">
              <a:latin typeface="+mj-lt"/>
            </a:endParaRPr>
          </a:p>
        </p:txBody>
      </p:sp>
      <p:sp>
        <p:nvSpPr>
          <p:cNvPr id="378895" name="Text Box 15"/>
          <p:cNvSpPr txBox="1">
            <a:spLocks noChangeArrowheads="1"/>
          </p:cNvSpPr>
          <p:nvPr/>
        </p:nvSpPr>
        <p:spPr bwMode="auto">
          <a:xfrm>
            <a:off x="3870716" y="5373555"/>
            <a:ext cx="1223963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=  8 + i</a:t>
            </a:r>
          </a:p>
        </p:txBody>
      </p:sp>
      <p:sp>
        <p:nvSpPr>
          <p:cNvPr id="378896" name="Text Box 16"/>
          <p:cNvSpPr txBox="1">
            <a:spLocks noChangeArrowheads="1"/>
          </p:cNvSpPr>
          <p:nvPr/>
        </p:nvSpPr>
        <p:spPr bwMode="auto">
          <a:xfrm>
            <a:off x="5407819" y="5127625"/>
            <a:ext cx="2016125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2a + b = 8</a:t>
            </a:r>
          </a:p>
        </p:txBody>
      </p:sp>
      <p:sp>
        <p:nvSpPr>
          <p:cNvPr id="378897" name="Text Box 17"/>
          <p:cNvSpPr txBox="1">
            <a:spLocks noChangeArrowheads="1"/>
          </p:cNvSpPr>
          <p:nvPr/>
        </p:nvSpPr>
        <p:spPr bwMode="auto">
          <a:xfrm>
            <a:off x="5407818" y="5632450"/>
            <a:ext cx="1871662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2b – a = 1</a:t>
            </a:r>
          </a:p>
        </p:txBody>
      </p:sp>
      <p:sp>
        <p:nvSpPr>
          <p:cNvPr id="378898" name="AutoShape 18"/>
          <p:cNvSpPr>
            <a:spLocks/>
          </p:cNvSpPr>
          <p:nvPr/>
        </p:nvSpPr>
        <p:spPr bwMode="auto">
          <a:xfrm>
            <a:off x="5307806" y="5168901"/>
            <a:ext cx="142875" cy="935037"/>
          </a:xfrm>
          <a:prstGeom prst="leftBrace">
            <a:avLst>
              <a:gd name="adj1" fmla="val 5453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78899" name="Text Box 19"/>
          <p:cNvSpPr txBox="1">
            <a:spLocks noChangeArrowheads="1"/>
          </p:cNvSpPr>
          <p:nvPr/>
        </p:nvSpPr>
        <p:spPr bwMode="auto">
          <a:xfrm>
            <a:off x="4825999" y="5414963"/>
            <a:ext cx="431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  <a:endParaRPr lang="pt-BR" altLang="pt-BR" sz="2200" dirty="0">
              <a:latin typeface="+mj-lt"/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1117710" y="2503488"/>
            <a:ext cx="1585690" cy="3970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pt-BR" sz="2200" b="1" kern="0" dirty="0">
                <a:solidFill>
                  <a:srgbClr val="FF0000"/>
                </a:solidFill>
                <a:latin typeface="+mj-lt"/>
                <a:cs typeface="Arial" pitchFamily="34" charset="0"/>
              </a:rPr>
              <a:t>Resolução: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378883" grpId="0" build="p"/>
      <p:bldP spid="378884" grpId="0"/>
      <p:bldP spid="378885" grpId="0"/>
      <p:bldP spid="378886" grpId="0"/>
      <p:bldP spid="378887" grpId="0"/>
      <p:bldP spid="378888" grpId="0"/>
      <p:bldP spid="378889" grpId="0"/>
      <p:bldP spid="378890" grpId="0"/>
      <p:bldP spid="378891" grpId="0"/>
      <p:bldP spid="378892" grpId="0"/>
      <p:bldP spid="378893" grpId="0"/>
      <p:bldP spid="378894" grpId="0"/>
      <p:bldP spid="378895" grpId="0"/>
      <p:bldP spid="378896" grpId="0"/>
      <p:bldP spid="378897" grpId="0"/>
      <p:bldP spid="378898" grpId="0" animBg="1"/>
      <p:bldP spid="378899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3" name="Text Box 5"/>
          <p:cNvSpPr txBox="1">
            <a:spLocks noChangeArrowheads="1"/>
          </p:cNvSpPr>
          <p:nvPr/>
        </p:nvSpPr>
        <p:spPr bwMode="auto">
          <a:xfrm>
            <a:off x="977107" y="1412082"/>
            <a:ext cx="6840537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b="1" dirty="0">
                <a:latin typeface="+mj-lt"/>
              </a:rPr>
              <a:t>Resolvendo o sistema, chegamos a:</a:t>
            </a:r>
          </a:p>
        </p:txBody>
      </p:sp>
      <p:sp>
        <p:nvSpPr>
          <p:cNvPr id="370704" name="Text Box 16"/>
          <p:cNvSpPr txBox="1">
            <a:spLocks noChangeArrowheads="1"/>
          </p:cNvSpPr>
          <p:nvPr/>
        </p:nvSpPr>
        <p:spPr bwMode="auto">
          <a:xfrm>
            <a:off x="1193007" y="2131219"/>
            <a:ext cx="20161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2a + b = 8</a:t>
            </a:r>
          </a:p>
        </p:txBody>
      </p:sp>
      <p:sp>
        <p:nvSpPr>
          <p:cNvPr id="370705" name="Text Box 17"/>
          <p:cNvSpPr txBox="1">
            <a:spLocks noChangeArrowheads="1"/>
          </p:cNvSpPr>
          <p:nvPr/>
        </p:nvSpPr>
        <p:spPr bwMode="auto">
          <a:xfrm>
            <a:off x="1193006" y="2636044"/>
            <a:ext cx="187166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2b – a = 1</a:t>
            </a:r>
          </a:p>
        </p:txBody>
      </p:sp>
      <p:sp>
        <p:nvSpPr>
          <p:cNvPr id="370706" name="AutoShape 18"/>
          <p:cNvSpPr>
            <a:spLocks/>
          </p:cNvSpPr>
          <p:nvPr/>
        </p:nvSpPr>
        <p:spPr bwMode="auto">
          <a:xfrm>
            <a:off x="1092994" y="2172495"/>
            <a:ext cx="142875" cy="935037"/>
          </a:xfrm>
          <a:prstGeom prst="leftBrace">
            <a:avLst>
              <a:gd name="adj1" fmla="val 5453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70708" name="Text Box 20"/>
          <p:cNvSpPr txBox="1">
            <a:spLocks noChangeArrowheads="1"/>
          </p:cNvSpPr>
          <p:nvPr/>
        </p:nvSpPr>
        <p:spPr bwMode="auto">
          <a:xfrm>
            <a:off x="2416968" y="2634456"/>
            <a:ext cx="8636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solidFill>
                  <a:srgbClr val="002060"/>
                </a:solidFill>
                <a:latin typeface="+mj-lt"/>
              </a:rPr>
              <a:t>x (2)</a:t>
            </a:r>
          </a:p>
        </p:txBody>
      </p:sp>
      <p:sp>
        <p:nvSpPr>
          <p:cNvPr id="370709" name="Text Box 21"/>
          <p:cNvSpPr txBox="1">
            <a:spLocks noChangeArrowheads="1"/>
          </p:cNvSpPr>
          <p:nvPr/>
        </p:nvSpPr>
        <p:spPr bwMode="auto">
          <a:xfrm>
            <a:off x="3280568" y="2389981"/>
            <a:ext cx="4318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  <a:endParaRPr lang="pt-BR" altLang="pt-BR" sz="2200">
              <a:latin typeface="+mj-lt"/>
            </a:endParaRPr>
          </a:p>
        </p:txBody>
      </p:sp>
      <p:sp>
        <p:nvSpPr>
          <p:cNvPr id="370710" name="Text Box 22"/>
          <p:cNvSpPr txBox="1">
            <a:spLocks noChangeArrowheads="1"/>
          </p:cNvSpPr>
          <p:nvPr/>
        </p:nvSpPr>
        <p:spPr bwMode="auto">
          <a:xfrm>
            <a:off x="3999707" y="2131219"/>
            <a:ext cx="20161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2a + b = 8</a:t>
            </a:r>
          </a:p>
        </p:txBody>
      </p:sp>
      <p:sp>
        <p:nvSpPr>
          <p:cNvPr id="370711" name="Text Box 23"/>
          <p:cNvSpPr txBox="1">
            <a:spLocks noChangeArrowheads="1"/>
          </p:cNvSpPr>
          <p:nvPr/>
        </p:nvSpPr>
        <p:spPr bwMode="auto">
          <a:xfrm>
            <a:off x="3999706" y="2636044"/>
            <a:ext cx="187166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4b – 2a = 2</a:t>
            </a:r>
          </a:p>
        </p:txBody>
      </p:sp>
      <p:sp>
        <p:nvSpPr>
          <p:cNvPr id="370712" name="AutoShape 24"/>
          <p:cNvSpPr>
            <a:spLocks/>
          </p:cNvSpPr>
          <p:nvPr/>
        </p:nvSpPr>
        <p:spPr bwMode="auto">
          <a:xfrm>
            <a:off x="3899694" y="2172495"/>
            <a:ext cx="142875" cy="935037"/>
          </a:xfrm>
          <a:prstGeom prst="leftBrace">
            <a:avLst>
              <a:gd name="adj1" fmla="val 5453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70713" name="Text Box 25"/>
          <p:cNvSpPr txBox="1">
            <a:spLocks noChangeArrowheads="1"/>
          </p:cNvSpPr>
          <p:nvPr/>
        </p:nvSpPr>
        <p:spPr bwMode="auto">
          <a:xfrm>
            <a:off x="5512593" y="2418556"/>
            <a:ext cx="50323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solidFill>
                  <a:srgbClr val="002060"/>
                </a:solidFill>
                <a:latin typeface="+mj-lt"/>
              </a:rPr>
              <a:t>+</a:t>
            </a:r>
          </a:p>
        </p:txBody>
      </p:sp>
      <p:sp>
        <p:nvSpPr>
          <p:cNvPr id="370714" name="Line 26"/>
          <p:cNvSpPr>
            <a:spLocks noChangeShapeType="1"/>
          </p:cNvSpPr>
          <p:nvPr/>
        </p:nvSpPr>
        <p:spPr bwMode="auto">
          <a:xfrm>
            <a:off x="3999707" y="3153569"/>
            <a:ext cx="19446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70715" name="Text Box 27"/>
          <p:cNvSpPr txBox="1">
            <a:spLocks noChangeArrowheads="1"/>
          </p:cNvSpPr>
          <p:nvPr/>
        </p:nvSpPr>
        <p:spPr bwMode="auto">
          <a:xfrm>
            <a:off x="4072732" y="3258344"/>
            <a:ext cx="136683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5b = 10</a:t>
            </a:r>
          </a:p>
        </p:txBody>
      </p:sp>
      <p:sp>
        <p:nvSpPr>
          <p:cNvPr id="370716" name="Text Box 28"/>
          <p:cNvSpPr txBox="1">
            <a:spLocks noChangeArrowheads="1"/>
          </p:cNvSpPr>
          <p:nvPr/>
        </p:nvSpPr>
        <p:spPr bwMode="auto">
          <a:xfrm>
            <a:off x="5080793" y="3229769"/>
            <a:ext cx="4318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  <a:endParaRPr lang="pt-BR" altLang="pt-BR" sz="2200">
              <a:latin typeface="+mj-lt"/>
            </a:endParaRPr>
          </a:p>
        </p:txBody>
      </p:sp>
      <p:sp>
        <p:nvSpPr>
          <p:cNvPr id="370717" name="Text Box 29"/>
          <p:cNvSpPr txBox="1">
            <a:spLocks noChangeArrowheads="1"/>
          </p:cNvSpPr>
          <p:nvPr/>
        </p:nvSpPr>
        <p:spPr bwMode="auto">
          <a:xfrm>
            <a:off x="5512593" y="3255169"/>
            <a:ext cx="136683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b = 2</a:t>
            </a:r>
          </a:p>
        </p:txBody>
      </p:sp>
      <p:sp>
        <p:nvSpPr>
          <p:cNvPr id="370718" name="Text Box 30"/>
          <p:cNvSpPr txBox="1">
            <a:spLocks noChangeArrowheads="1"/>
          </p:cNvSpPr>
          <p:nvPr/>
        </p:nvSpPr>
        <p:spPr bwMode="auto">
          <a:xfrm>
            <a:off x="1193006" y="3879056"/>
            <a:ext cx="4318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  <a:endParaRPr lang="pt-BR" altLang="pt-BR" sz="2200">
              <a:latin typeface="+mj-lt"/>
            </a:endParaRPr>
          </a:p>
        </p:txBody>
      </p:sp>
      <p:sp>
        <p:nvSpPr>
          <p:cNvPr id="370719" name="Text Box 31"/>
          <p:cNvSpPr txBox="1">
            <a:spLocks noChangeArrowheads="1"/>
          </p:cNvSpPr>
          <p:nvPr/>
        </p:nvSpPr>
        <p:spPr bwMode="auto">
          <a:xfrm>
            <a:off x="1697831" y="3879056"/>
            <a:ext cx="165576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2a + </a:t>
            </a:r>
            <a:r>
              <a:rPr lang="pt-BR" altLang="pt-BR" sz="2200" dirty="0">
                <a:solidFill>
                  <a:srgbClr val="002060"/>
                </a:solidFill>
                <a:latin typeface="+mj-lt"/>
              </a:rPr>
              <a:t>2</a:t>
            </a:r>
            <a:r>
              <a:rPr lang="pt-BR" altLang="pt-BR" sz="2200" dirty="0">
                <a:latin typeface="+mj-lt"/>
              </a:rPr>
              <a:t> = 8</a:t>
            </a:r>
          </a:p>
        </p:txBody>
      </p:sp>
      <p:sp>
        <p:nvSpPr>
          <p:cNvPr id="370720" name="Text Box 32"/>
          <p:cNvSpPr txBox="1">
            <a:spLocks noChangeArrowheads="1"/>
          </p:cNvSpPr>
          <p:nvPr/>
        </p:nvSpPr>
        <p:spPr bwMode="auto">
          <a:xfrm>
            <a:off x="1212056" y="4483894"/>
            <a:ext cx="4318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  <a:endParaRPr lang="pt-BR" altLang="pt-BR" sz="2200" dirty="0">
              <a:latin typeface="+mj-lt"/>
            </a:endParaRPr>
          </a:p>
        </p:txBody>
      </p:sp>
      <p:sp>
        <p:nvSpPr>
          <p:cNvPr id="370721" name="Text Box 33"/>
          <p:cNvSpPr txBox="1">
            <a:spLocks noChangeArrowheads="1"/>
          </p:cNvSpPr>
          <p:nvPr/>
        </p:nvSpPr>
        <p:spPr bwMode="auto">
          <a:xfrm>
            <a:off x="1716881" y="4483894"/>
            <a:ext cx="165576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a = 3</a:t>
            </a:r>
          </a:p>
        </p:txBody>
      </p:sp>
      <p:sp>
        <p:nvSpPr>
          <p:cNvPr id="370722" name="Text Box 34"/>
          <p:cNvSpPr txBox="1">
            <a:spLocks noChangeArrowheads="1"/>
          </p:cNvSpPr>
          <p:nvPr/>
        </p:nvSpPr>
        <p:spPr bwMode="auto">
          <a:xfrm>
            <a:off x="1193006" y="5055394"/>
            <a:ext cx="43180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  <a:endParaRPr lang="pt-BR" altLang="pt-BR" sz="2200">
              <a:latin typeface="+mj-lt"/>
            </a:endParaRPr>
          </a:p>
        </p:txBody>
      </p:sp>
      <p:sp>
        <p:nvSpPr>
          <p:cNvPr id="370723" name="Text Box 35"/>
          <p:cNvSpPr txBox="1">
            <a:spLocks noChangeArrowheads="1"/>
          </p:cNvSpPr>
          <p:nvPr/>
        </p:nvSpPr>
        <p:spPr bwMode="auto">
          <a:xfrm>
            <a:off x="1697831" y="5055394"/>
            <a:ext cx="1655762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z = a + bi</a:t>
            </a:r>
          </a:p>
        </p:txBody>
      </p:sp>
      <p:sp>
        <p:nvSpPr>
          <p:cNvPr id="370725" name="Text Box 37"/>
          <p:cNvSpPr txBox="1">
            <a:spLocks noChangeArrowheads="1"/>
          </p:cNvSpPr>
          <p:nvPr/>
        </p:nvSpPr>
        <p:spPr bwMode="auto">
          <a:xfrm>
            <a:off x="1207293" y="5661819"/>
            <a:ext cx="43180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15963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  <a:endParaRPr lang="pt-BR" altLang="pt-BR" sz="2200">
              <a:latin typeface="+mj-lt"/>
            </a:endParaRPr>
          </a:p>
        </p:txBody>
      </p:sp>
      <p:sp>
        <p:nvSpPr>
          <p:cNvPr id="370726" name="Text Box 38"/>
          <p:cNvSpPr txBox="1">
            <a:spLocks noChangeArrowheads="1"/>
          </p:cNvSpPr>
          <p:nvPr/>
        </p:nvSpPr>
        <p:spPr bwMode="auto">
          <a:xfrm>
            <a:off x="1712119" y="5657057"/>
            <a:ext cx="1655763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solidFill>
                  <a:srgbClr val="FF0000"/>
                </a:solidFill>
                <a:latin typeface="+mj-lt"/>
              </a:rPr>
              <a:t>z = 3 + 2i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693" grpId="0"/>
      <p:bldP spid="370704" grpId="0"/>
      <p:bldP spid="370705" grpId="0"/>
      <p:bldP spid="370706" grpId="0" animBg="1"/>
      <p:bldP spid="370708" grpId="0"/>
      <p:bldP spid="370709" grpId="0"/>
      <p:bldP spid="370710" grpId="0"/>
      <p:bldP spid="370711" grpId="0"/>
      <p:bldP spid="370712" grpId="0" animBg="1"/>
      <p:bldP spid="370713" grpId="0"/>
      <p:bldP spid="370715" grpId="0"/>
      <p:bldP spid="370716" grpId="0"/>
      <p:bldP spid="370717" grpId="0"/>
      <p:bldP spid="370718" grpId="0"/>
      <p:bldP spid="370719" grpId="0"/>
      <p:bldP spid="370720" grpId="0"/>
      <p:bldP spid="370721" grpId="0"/>
      <p:bldP spid="370722" grpId="0"/>
      <p:bldP spid="370723" grpId="0"/>
      <p:bldP spid="370725" grpId="0"/>
      <p:bldP spid="3707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0484" y="2273301"/>
            <a:ext cx="10717617" cy="1050925"/>
          </a:xfrm>
        </p:spPr>
        <p:txBody>
          <a:bodyPr rtlCol="0">
            <a:noAutofit/>
          </a:bodyPr>
          <a:lstStyle/>
          <a:p>
            <a:pPr marL="0" indent="0" algn="just">
              <a:buClr>
                <a:srgbClr val="002060"/>
              </a:buClr>
              <a:buNone/>
              <a:defRPr/>
            </a:pPr>
            <a:r>
              <a:rPr lang="pt-BR" altLang="pt-BR" sz="2400" b="1" dirty="0">
                <a:latin typeface="+mj-lt"/>
              </a:rPr>
              <a:t>Sejam dois números complexos, </a:t>
            </a:r>
            <a:r>
              <a:rPr lang="pt-BR" altLang="pt-BR" sz="2400" b="1" i="1" dirty="0">
                <a:latin typeface="+mj-lt"/>
              </a:rPr>
              <a:t>z</a:t>
            </a:r>
            <a:r>
              <a:rPr lang="pt-BR" altLang="pt-BR" sz="2400" b="1" baseline="-25000" dirty="0">
                <a:latin typeface="+mj-lt"/>
              </a:rPr>
              <a:t>1 </a:t>
            </a:r>
            <a:r>
              <a:rPr lang="pt-BR" altLang="pt-BR" sz="2400" b="1" dirty="0">
                <a:latin typeface="+mj-lt"/>
              </a:rPr>
              <a:t>e</a:t>
            </a:r>
            <a:r>
              <a:rPr lang="pt-BR" altLang="pt-BR" sz="2400" b="1" baseline="-25000" dirty="0">
                <a:latin typeface="+mj-lt"/>
              </a:rPr>
              <a:t> </a:t>
            </a:r>
            <a:r>
              <a:rPr lang="pt-BR" altLang="pt-BR" sz="2400" b="1" i="1" dirty="0">
                <a:latin typeface="+mj-lt"/>
              </a:rPr>
              <a:t>z</a:t>
            </a:r>
            <a:r>
              <a:rPr lang="pt-BR" altLang="pt-BR" sz="2400" b="1" baseline="-25000" dirty="0">
                <a:latin typeface="+mj-lt"/>
              </a:rPr>
              <a:t>2</a:t>
            </a:r>
            <a:r>
              <a:rPr lang="pt-BR" altLang="pt-BR" sz="2400" b="1" dirty="0">
                <a:latin typeface="+mj-lt"/>
              </a:rPr>
              <a:t>,</a:t>
            </a:r>
            <a:r>
              <a:rPr lang="pt-BR" altLang="pt-BR" sz="2400" b="1" baseline="-25000" dirty="0">
                <a:latin typeface="+mj-lt"/>
              </a:rPr>
              <a:t> </a:t>
            </a:r>
            <a:r>
              <a:rPr lang="pt-BR" altLang="pt-BR" sz="2400" b="1" dirty="0">
                <a:latin typeface="+mj-lt"/>
              </a:rPr>
              <a:t>com z</a:t>
            </a:r>
            <a:r>
              <a:rPr lang="pt-BR" altLang="pt-BR" sz="2400" b="1" baseline="-25000" dirty="0">
                <a:latin typeface="+mj-lt"/>
              </a:rPr>
              <a:t>2</a:t>
            </a:r>
            <a:r>
              <a:rPr lang="pt-BR" altLang="pt-BR" sz="2400" b="1" dirty="0">
                <a:latin typeface="+mj-lt"/>
              </a:rPr>
              <a:t> ≠ 0, definimos a divisão multiplicando ambos os números pelo conjugado do complexo do denominador.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981200" y="908051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DIVISÃO ENTRE COMPLEXOS </a:t>
            </a:r>
          </a:p>
        </p:txBody>
      </p:sp>
      <p:grpSp>
        <p:nvGrpSpPr>
          <p:cNvPr id="38" name="Group 38"/>
          <p:cNvGrpSpPr>
            <a:grpSpLocks/>
          </p:cNvGrpSpPr>
          <p:nvPr/>
        </p:nvGrpSpPr>
        <p:grpSpPr bwMode="auto">
          <a:xfrm>
            <a:off x="3975236" y="3795089"/>
            <a:ext cx="3241988" cy="1664722"/>
            <a:chOff x="1973" y="2432"/>
            <a:chExt cx="1633" cy="744"/>
          </a:xfrm>
          <a:noFill/>
        </p:grpSpPr>
        <p:sp>
          <p:nvSpPr>
            <p:cNvPr id="39" name="Rectangle 36"/>
            <p:cNvSpPr>
              <a:spLocks noChangeArrowheads="1"/>
            </p:cNvSpPr>
            <p:nvPr/>
          </p:nvSpPr>
          <p:spPr bwMode="auto">
            <a:xfrm>
              <a:off x="1973" y="2436"/>
              <a:ext cx="1633" cy="637"/>
            </a:xfrm>
            <a:prstGeom prst="roundRect">
              <a:avLst/>
            </a:prstGeom>
            <a:grpFill/>
            <a:ln w="28575">
              <a:solidFill>
                <a:srgbClr val="8B275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sz="2400">
                <a:latin typeface="+mj-lt"/>
              </a:endParaRPr>
            </a:p>
          </p:txBody>
        </p:sp>
        <p:sp>
          <p:nvSpPr>
            <p:cNvPr id="43" name="Text Box 22"/>
            <p:cNvSpPr txBox="1">
              <a:spLocks noChangeArrowheads="1"/>
            </p:cNvSpPr>
            <p:nvPr/>
          </p:nvSpPr>
          <p:spPr bwMode="auto">
            <a:xfrm>
              <a:off x="2127" y="2432"/>
              <a:ext cx="318" cy="476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61938" indent="-261938"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542925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just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altLang="pt-BR" sz="2400" b="1">
                  <a:latin typeface="+mj-lt"/>
                </a:rPr>
                <a:t>z</a:t>
              </a:r>
              <a:r>
                <a:rPr lang="pt-BR" altLang="pt-BR" sz="2400" b="1" baseline="-25000">
                  <a:latin typeface="+mj-lt"/>
                </a:rPr>
                <a:t>1</a:t>
              </a:r>
            </a:p>
          </p:txBody>
        </p:sp>
        <p:sp>
          <p:nvSpPr>
            <p:cNvPr id="61" name="Text Box 23"/>
            <p:cNvSpPr txBox="1">
              <a:spLocks noChangeArrowheads="1"/>
            </p:cNvSpPr>
            <p:nvPr/>
          </p:nvSpPr>
          <p:spPr bwMode="auto">
            <a:xfrm>
              <a:off x="2127" y="2700"/>
              <a:ext cx="318" cy="476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61938" indent="-261938"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542925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just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altLang="pt-BR" sz="2400" b="1">
                  <a:latin typeface="+mj-lt"/>
                </a:rPr>
                <a:t>z</a:t>
              </a:r>
              <a:r>
                <a:rPr lang="pt-BR" altLang="pt-BR" sz="2400" b="1" baseline="-25000">
                  <a:latin typeface="+mj-lt"/>
                </a:rPr>
                <a:t>2</a:t>
              </a:r>
            </a:p>
          </p:txBody>
        </p:sp>
        <p:sp>
          <p:nvSpPr>
            <p:cNvPr id="62" name="Line 24"/>
            <p:cNvSpPr>
              <a:spLocks noChangeShapeType="1"/>
            </p:cNvSpPr>
            <p:nvPr/>
          </p:nvSpPr>
          <p:spPr bwMode="auto">
            <a:xfrm>
              <a:off x="2082" y="2740"/>
              <a:ext cx="318" cy="0"/>
            </a:xfrm>
            <a:prstGeom prst="roundRect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400">
                <a:latin typeface="+mj-lt"/>
              </a:endParaRPr>
            </a:p>
          </p:txBody>
        </p:sp>
        <p:sp>
          <p:nvSpPr>
            <p:cNvPr id="63" name="Text Box 28"/>
            <p:cNvSpPr txBox="1">
              <a:spLocks noChangeArrowheads="1"/>
            </p:cNvSpPr>
            <p:nvPr/>
          </p:nvSpPr>
          <p:spPr bwMode="auto">
            <a:xfrm>
              <a:off x="2989" y="2432"/>
              <a:ext cx="498" cy="322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61938" indent="-261938"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542925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just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altLang="pt-BR" sz="2400" b="1">
                  <a:latin typeface="+mj-lt"/>
                </a:rPr>
                <a:t>.  z</a:t>
              </a:r>
              <a:r>
                <a:rPr lang="pt-BR" altLang="pt-BR" sz="2400" b="1" baseline="-25000">
                  <a:latin typeface="+mj-lt"/>
                </a:rPr>
                <a:t>2</a:t>
              </a:r>
            </a:p>
          </p:txBody>
        </p:sp>
        <p:sp>
          <p:nvSpPr>
            <p:cNvPr id="64" name="Text Box 29"/>
            <p:cNvSpPr txBox="1">
              <a:spLocks noChangeArrowheads="1"/>
            </p:cNvSpPr>
            <p:nvPr/>
          </p:nvSpPr>
          <p:spPr bwMode="auto">
            <a:xfrm>
              <a:off x="2998" y="2700"/>
              <a:ext cx="498" cy="322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61938" indent="-261938"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542925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just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altLang="pt-BR" sz="2400" b="1" dirty="0">
                  <a:latin typeface="+mj-lt"/>
                </a:rPr>
                <a:t>.  z</a:t>
              </a:r>
              <a:r>
                <a:rPr lang="pt-BR" altLang="pt-BR" sz="2400" b="1" baseline="-25000" dirty="0">
                  <a:latin typeface="+mj-lt"/>
                </a:rPr>
                <a:t>2</a:t>
              </a:r>
            </a:p>
          </p:txBody>
        </p:sp>
        <p:sp>
          <p:nvSpPr>
            <p:cNvPr id="65" name="Line 30"/>
            <p:cNvSpPr>
              <a:spLocks noChangeShapeType="1"/>
            </p:cNvSpPr>
            <p:nvPr/>
          </p:nvSpPr>
          <p:spPr bwMode="auto">
            <a:xfrm>
              <a:off x="3162" y="2505"/>
              <a:ext cx="159" cy="0"/>
            </a:xfrm>
            <a:prstGeom prst="roundRect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400">
                <a:latin typeface="+mj-lt"/>
              </a:endParaRPr>
            </a:p>
          </p:txBody>
        </p:sp>
        <p:sp>
          <p:nvSpPr>
            <p:cNvPr id="66" name="Text Box 31"/>
            <p:cNvSpPr txBox="1">
              <a:spLocks noChangeArrowheads="1"/>
            </p:cNvSpPr>
            <p:nvPr/>
          </p:nvSpPr>
          <p:spPr bwMode="auto">
            <a:xfrm>
              <a:off x="2762" y="2432"/>
              <a:ext cx="318" cy="476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61938" indent="-261938"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542925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just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altLang="pt-BR" sz="2400" b="1">
                  <a:latin typeface="+mj-lt"/>
                </a:rPr>
                <a:t>z</a:t>
              </a:r>
              <a:r>
                <a:rPr lang="pt-BR" altLang="pt-BR" sz="2400" b="1" baseline="-25000">
                  <a:latin typeface="+mj-lt"/>
                </a:rPr>
                <a:t>1</a:t>
              </a:r>
            </a:p>
          </p:txBody>
        </p:sp>
        <p:sp>
          <p:nvSpPr>
            <p:cNvPr id="67" name="Text Box 32"/>
            <p:cNvSpPr txBox="1">
              <a:spLocks noChangeArrowheads="1"/>
            </p:cNvSpPr>
            <p:nvPr/>
          </p:nvSpPr>
          <p:spPr bwMode="auto">
            <a:xfrm>
              <a:off x="2762" y="2700"/>
              <a:ext cx="318" cy="476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61938" indent="-261938"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542925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just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altLang="pt-BR" sz="2400" b="1">
                  <a:latin typeface="+mj-lt"/>
                </a:rPr>
                <a:t>z</a:t>
              </a:r>
              <a:r>
                <a:rPr lang="pt-BR" altLang="pt-BR" sz="2400" b="1" baseline="-25000">
                  <a:latin typeface="+mj-lt"/>
                </a:rPr>
                <a:t>2</a:t>
              </a:r>
            </a:p>
          </p:txBody>
        </p:sp>
        <p:sp>
          <p:nvSpPr>
            <p:cNvPr id="68" name="Line 33"/>
            <p:cNvSpPr>
              <a:spLocks noChangeShapeType="1"/>
            </p:cNvSpPr>
            <p:nvPr/>
          </p:nvSpPr>
          <p:spPr bwMode="auto">
            <a:xfrm>
              <a:off x="2717" y="2740"/>
              <a:ext cx="726" cy="0"/>
            </a:xfrm>
            <a:prstGeom prst="roundRect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400">
                <a:latin typeface="+mj-lt"/>
              </a:endParaRPr>
            </a:p>
          </p:txBody>
        </p:sp>
        <p:sp>
          <p:nvSpPr>
            <p:cNvPr id="69" name="Text Box 34"/>
            <p:cNvSpPr txBox="1">
              <a:spLocks noChangeArrowheads="1"/>
            </p:cNvSpPr>
            <p:nvPr/>
          </p:nvSpPr>
          <p:spPr bwMode="auto">
            <a:xfrm>
              <a:off x="2445" y="2579"/>
              <a:ext cx="318" cy="322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61938" indent="-261938"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542925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just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altLang="pt-BR" sz="2400" b="1">
                  <a:latin typeface="+mj-lt"/>
                </a:rPr>
                <a:t>=</a:t>
              </a:r>
              <a:endParaRPr lang="pt-BR" altLang="pt-BR" sz="2400" b="1" baseline="-25000">
                <a:latin typeface="+mj-lt"/>
              </a:endParaRPr>
            </a:p>
          </p:txBody>
        </p:sp>
        <p:sp>
          <p:nvSpPr>
            <p:cNvPr id="70" name="Line 35"/>
            <p:cNvSpPr>
              <a:spLocks noChangeShapeType="1"/>
            </p:cNvSpPr>
            <p:nvPr/>
          </p:nvSpPr>
          <p:spPr bwMode="auto">
            <a:xfrm>
              <a:off x="3162" y="2783"/>
              <a:ext cx="159" cy="0"/>
            </a:xfrm>
            <a:prstGeom prst="roundRect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400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3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3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3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63" grpId="0" build="p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17538" y="654051"/>
            <a:ext cx="8229600" cy="1139825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EXEMPLO </a:t>
            </a:r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18364" y="1692749"/>
            <a:ext cx="8075613" cy="863600"/>
          </a:xfrm>
        </p:spPr>
        <p:txBody>
          <a:bodyPr rtlCol="0">
            <a:normAutofit/>
          </a:bodyPr>
          <a:lstStyle/>
          <a:p>
            <a:pPr marL="0" indent="0">
              <a:buClr>
                <a:srgbClr val="002060"/>
              </a:buClr>
              <a:buNone/>
              <a:defRPr/>
            </a:pPr>
            <a:r>
              <a:rPr lang="pt-BR" altLang="pt-BR" sz="2200" b="1" dirty="0">
                <a:latin typeface="+mj-lt"/>
              </a:rPr>
              <a:t>Efetue as divisões indicadas abaixo.</a:t>
            </a:r>
          </a:p>
          <a:p>
            <a:pPr>
              <a:buClr>
                <a:srgbClr val="002060"/>
              </a:buClr>
              <a:buSzPct val="80000"/>
              <a:buFont typeface="Wingdings" panose="05000000000000000000" pitchFamily="2" charset="2"/>
              <a:buChar char="v"/>
              <a:defRPr/>
            </a:pPr>
            <a:endParaRPr lang="pt-BR" altLang="pt-BR" sz="2200" b="1" dirty="0">
              <a:latin typeface="+mj-lt"/>
            </a:endParaRPr>
          </a:p>
        </p:txBody>
      </p:sp>
      <p:sp>
        <p:nvSpPr>
          <p:cNvPr id="374810" name="Text Box 26"/>
          <p:cNvSpPr txBox="1">
            <a:spLocks noChangeArrowheads="1"/>
          </p:cNvSpPr>
          <p:nvPr/>
        </p:nvSpPr>
        <p:spPr bwMode="auto">
          <a:xfrm>
            <a:off x="2046287" y="2264329"/>
            <a:ext cx="8636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b="1" dirty="0">
                <a:latin typeface="+mj-lt"/>
              </a:rPr>
              <a:t>8 + i</a:t>
            </a:r>
            <a:endParaRPr lang="pt-BR" altLang="pt-BR" sz="2200" b="1" baseline="-25000" dirty="0">
              <a:latin typeface="+mj-lt"/>
            </a:endParaRPr>
          </a:p>
        </p:txBody>
      </p:sp>
      <p:sp>
        <p:nvSpPr>
          <p:cNvPr id="374811" name="Text Box 27"/>
          <p:cNvSpPr txBox="1">
            <a:spLocks noChangeArrowheads="1"/>
          </p:cNvSpPr>
          <p:nvPr/>
        </p:nvSpPr>
        <p:spPr bwMode="auto">
          <a:xfrm>
            <a:off x="2074862" y="2700892"/>
            <a:ext cx="8636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b="1">
                <a:latin typeface="+mj-lt"/>
              </a:rPr>
              <a:t>2 – i </a:t>
            </a:r>
            <a:endParaRPr lang="pt-BR" altLang="pt-BR" sz="2200" b="1" baseline="-25000">
              <a:latin typeface="+mj-lt"/>
            </a:endParaRPr>
          </a:p>
        </p:txBody>
      </p:sp>
      <p:sp>
        <p:nvSpPr>
          <p:cNvPr id="374812" name="Line 28"/>
          <p:cNvSpPr>
            <a:spLocks noChangeShapeType="1"/>
          </p:cNvSpPr>
          <p:nvPr/>
        </p:nvSpPr>
        <p:spPr bwMode="auto">
          <a:xfrm>
            <a:off x="2039938" y="2710417"/>
            <a:ext cx="6556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 b="1">
              <a:latin typeface="+mj-lt"/>
            </a:endParaRPr>
          </a:p>
        </p:txBody>
      </p:sp>
      <p:sp>
        <p:nvSpPr>
          <p:cNvPr id="374817" name="Text Box 33"/>
          <p:cNvSpPr txBox="1">
            <a:spLocks noChangeArrowheads="1"/>
          </p:cNvSpPr>
          <p:nvPr/>
        </p:nvSpPr>
        <p:spPr bwMode="auto">
          <a:xfrm>
            <a:off x="1557337" y="2465942"/>
            <a:ext cx="8636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b="1" dirty="0">
                <a:latin typeface="+mj-lt"/>
              </a:rPr>
              <a:t>a)</a:t>
            </a:r>
            <a:endParaRPr lang="pt-BR" altLang="pt-BR" sz="2200" b="1" baseline="-25000" dirty="0">
              <a:latin typeface="+mj-lt"/>
            </a:endParaRPr>
          </a:p>
        </p:txBody>
      </p:sp>
      <p:sp>
        <p:nvSpPr>
          <p:cNvPr id="374818" name="Text Box 34"/>
          <p:cNvSpPr txBox="1">
            <a:spLocks noChangeArrowheads="1"/>
          </p:cNvSpPr>
          <p:nvPr/>
        </p:nvSpPr>
        <p:spPr bwMode="auto">
          <a:xfrm>
            <a:off x="1987549" y="3129517"/>
            <a:ext cx="1944688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(8 + i).(2 + i)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374819" name="Text Box 35"/>
          <p:cNvSpPr txBox="1">
            <a:spLocks noChangeArrowheads="1"/>
          </p:cNvSpPr>
          <p:nvPr/>
        </p:nvSpPr>
        <p:spPr bwMode="auto">
          <a:xfrm>
            <a:off x="2016124" y="3566080"/>
            <a:ext cx="1944688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(2 – i).(2 + i) 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374820" name="Line 36"/>
          <p:cNvSpPr>
            <a:spLocks noChangeShapeType="1"/>
          </p:cNvSpPr>
          <p:nvPr/>
        </p:nvSpPr>
        <p:spPr bwMode="auto">
          <a:xfrm>
            <a:off x="2000249" y="3575604"/>
            <a:ext cx="16065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74823" name="Text Box 39"/>
          <p:cNvSpPr txBox="1">
            <a:spLocks noChangeArrowheads="1"/>
          </p:cNvSpPr>
          <p:nvPr/>
        </p:nvSpPr>
        <p:spPr bwMode="auto">
          <a:xfrm>
            <a:off x="1949450" y="4066142"/>
            <a:ext cx="2620963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16 + 8i + 2i + i</a:t>
            </a:r>
            <a:r>
              <a:rPr lang="pt-BR" altLang="pt-BR" sz="2200" baseline="30000">
                <a:latin typeface="+mj-lt"/>
              </a:rPr>
              <a:t>2</a:t>
            </a:r>
          </a:p>
        </p:txBody>
      </p:sp>
      <p:sp>
        <p:nvSpPr>
          <p:cNvPr id="374824" name="Text Box 40"/>
          <p:cNvSpPr txBox="1">
            <a:spLocks noChangeArrowheads="1"/>
          </p:cNvSpPr>
          <p:nvPr/>
        </p:nvSpPr>
        <p:spPr bwMode="auto">
          <a:xfrm>
            <a:off x="2554287" y="4502705"/>
            <a:ext cx="100965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2</a:t>
            </a:r>
            <a:r>
              <a:rPr lang="pt-BR" altLang="pt-BR" sz="2200" baseline="30000">
                <a:latin typeface="+mj-lt"/>
              </a:rPr>
              <a:t>2</a:t>
            </a:r>
            <a:r>
              <a:rPr lang="pt-BR" altLang="pt-BR" sz="2200">
                <a:latin typeface="+mj-lt"/>
              </a:rPr>
              <a:t> – i</a:t>
            </a:r>
            <a:r>
              <a:rPr lang="pt-BR" altLang="pt-BR" sz="2200" baseline="30000">
                <a:latin typeface="+mj-lt"/>
              </a:rPr>
              <a:t>2</a:t>
            </a:r>
            <a:r>
              <a:rPr lang="pt-BR" altLang="pt-BR" sz="2200">
                <a:latin typeface="+mj-lt"/>
              </a:rPr>
              <a:t> 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374825" name="Line 41"/>
          <p:cNvSpPr>
            <a:spLocks noChangeShapeType="1"/>
          </p:cNvSpPr>
          <p:nvPr/>
        </p:nvSpPr>
        <p:spPr bwMode="auto">
          <a:xfrm>
            <a:off x="1976437" y="4512229"/>
            <a:ext cx="17827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74827" name="Text Box 43"/>
          <p:cNvSpPr txBox="1">
            <a:spLocks noChangeArrowheads="1"/>
          </p:cNvSpPr>
          <p:nvPr/>
        </p:nvSpPr>
        <p:spPr bwMode="auto">
          <a:xfrm>
            <a:off x="1971674" y="4886879"/>
            <a:ext cx="211613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16 + 8i + 2i – 1</a:t>
            </a:r>
            <a:endParaRPr lang="pt-BR" altLang="pt-BR" sz="2200" baseline="30000">
              <a:latin typeface="+mj-lt"/>
            </a:endParaRPr>
          </a:p>
        </p:txBody>
      </p:sp>
      <p:sp>
        <p:nvSpPr>
          <p:cNvPr id="374828" name="Text Box 44"/>
          <p:cNvSpPr txBox="1">
            <a:spLocks noChangeArrowheads="1"/>
          </p:cNvSpPr>
          <p:nvPr/>
        </p:nvSpPr>
        <p:spPr bwMode="auto">
          <a:xfrm>
            <a:off x="2432050" y="5323442"/>
            <a:ext cx="13684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4 – (–1) 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374829" name="Line 45"/>
          <p:cNvSpPr>
            <a:spLocks noChangeShapeType="1"/>
          </p:cNvSpPr>
          <p:nvPr/>
        </p:nvSpPr>
        <p:spPr bwMode="auto">
          <a:xfrm>
            <a:off x="1928812" y="5332967"/>
            <a:ext cx="18272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74831" name="Text Box 47"/>
          <p:cNvSpPr txBox="1">
            <a:spLocks noChangeArrowheads="1"/>
          </p:cNvSpPr>
          <p:nvPr/>
        </p:nvSpPr>
        <p:spPr bwMode="auto">
          <a:xfrm>
            <a:off x="1949449" y="5717143"/>
            <a:ext cx="185102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15 + 10i</a:t>
            </a:r>
            <a:endParaRPr lang="pt-BR" altLang="pt-BR" sz="2200" baseline="30000" dirty="0">
              <a:latin typeface="+mj-lt"/>
            </a:endParaRPr>
          </a:p>
        </p:txBody>
      </p:sp>
      <p:sp>
        <p:nvSpPr>
          <p:cNvPr id="374832" name="Text Box 48"/>
          <p:cNvSpPr txBox="1">
            <a:spLocks noChangeArrowheads="1"/>
          </p:cNvSpPr>
          <p:nvPr/>
        </p:nvSpPr>
        <p:spPr bwMode="auto">
          <a:xfrm>
            <a:off x="2409824" y="6153704"/>
            <a:ext cx="4318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5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374833" name="Line 49"/>
          <p:cNvSpPr>
            <a:spLocks noChangeShapeType="1"/>
          </p:cNvSpPr>
          <p:nvPr/>
        </p:nvSpPr>
        <p:spPr bwMode="auto">
          <a:xfrm>
            <a:off x="1962149" y="6163229"/>
            <a:ext cx="10429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74834" name="Text Box 50"/>
          <p:cNvSpPr txBox="1">
            <a:spLocks noChangeArrowheads="1"/>
          </p:cNvSpPr>
          <p:nvPr/>
        </p:nvSpPr>
        <p:spPr bwMode="auto">
          <a:xfrm>
            <a:off x="3071813" y="5934629"/>
            <a:ext cx="15843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= </a:t>
            </a:r>
            <a:r>
              <a:rPr lang="pt-BR" altLang="pt-BR" sz="2200" dirty="0">
                <a:solidFill>
                  <a:srgbClr val="FF0000"/>
                </a:solidFill>
                <a:latin typeface="+mj-lt"/>
              </a:rPr>
              <a:t>3 + 2i</a:t>
            </a:r>
            <a:endParaRPr lang="pt-BR" altLang="pt-BR" sz="2200" baseline="-25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7" name="Text Box 4"/>
          <p:cNvSpPr txBox="1">
            <a:spLocks noChangeArrowheads="1"/>
          </p:cNvSpPr>
          <p:nvPr/>
        </p:nvSpPr>
        <p:spPr bwMode="auto">
          <a:xfrm>
            <a:off x="5929312" y="2261154"/>
            <a:ext cx="8636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b="1">
                <a:latin typeface="+mj-lt"/>
              </a:rPr>
              <a:t>8 + i</a:t>
            </a:r>
            <a:endParaRPr lang="pt-BR" altLang="pt-BR" sz="2200" b="1" baseline="-25000">
              <a:latin typeface="+mj-lt"/>
            </a:endParaRPr>
          </a:p>
        </p:txBody>
      </p:sp>
      <p:sp>
        <p:nvSpPr>
          <p:cNvPr id="48" name="Text Box 5"/>
          <p:cNvSpPr txBox="1">
            <a:spLocks noChangeArrowheads="1"/>
          </p:cNvSpPr>
          <p:nvPr/>
        </p:nvSpPr>
        <p:spPr bwMode="auto">
          <a:xfrm>
            <a:off x="5900738" y="2697717"/>
            <a:ext cx="9620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b="1">
                <a:latin typeface="+mj-lt"/>
              </a:rPr>
              <a:t>3 + 2i </a:t>
            </a:r>
            <a:endParaRPr lang="pt-BR" altLang="pt-BR" sz="2200" b="1" baseline="-25000">
              <a:latin typeface="+mj-lt"/>
            </a:endParaRPr>
          </a:p>
        </p:txBody>
      </p:sp>
      <p:sp>
        <p:nvSpPr>
          <p:cNvPr id="49" name="Line 6"/>
          <p:cNvSpPr>
            <a:spLocks noChangeShapeType="1"/>
          </p:cNvSpPr>
          <p:nvPr/>
        </p:nvSpPr>
        <p:spPr bwMode="auto">
          <a:xfrm>
            <a:off x="5918199" y="2707242"/>
            <a:ext cx="6873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 b="1">
              <a:latin typeface="+mj-lt"/>
            </a:endParaRPr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5383212" y="2462767"/>
            <a:ext cx="8636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b="1">
                <a:latin typeface="+mj-lt"/>
              </a:rPr>
              <a:t>b)</a:t>
            </a:r>
            <a:endParaRPr lang="pt-BR" altLang="pt-BR" sz="2200" b="1" baseline="-25000">
              <a:latin typeface="+mj-lt"/>
            </a:endParaRPr>
          </a:p>
        </p:txBody>
      </p:sp>
      <p:sp>
        <p:nvSpPr>
          <p:cNvPr id="51" name="Text Box 8"/>
          <p:cNvSpPr txBox="1">
            <a:spLocks noChangeArrowheads="1"/>
          </p:cNvSpPr>
          <p:nvPr/>
        </p:nvSpPr>
        <p:spPr bwMode="auto">
          <a:xfrm>
            <a:off x="5946775" y="3151742"/>
            <a:ext cx="2087563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(8 + i).(3 – 2i)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52" name="Text Box 9"/>
          <p:cNvSpPr txBox="1">
            <a:spLocks noChangeArrowheads="1"/>
          </p:cNvSpPr>
          <p:nvPr/>
        </p:nvSpPr>
        <p:spPr bwMode="auto">
          <a:xfrm>
            <a:off x="5903913" y="3588304"/>
            <a:ext cx="21304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(3 + 2i).(3 – 2i) 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53" name="Line 10"/>
          <p:cNvSpPr>
            <a:spLocks noChangeShapeType="1"/>
          </p:cNvSpPr>
          <p:nvPr/>
        </p:nvSpPr>
        <p:spPr bwMode="auto">
          <a:xfrm>
            <a:off x="5889624" y="3597829"/>
            <a:ext cx="1828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56" name="Text Box 13"/>
          <p:cNvSpPr txBox="1">
            <a:spLocks noChangeArrowheads="1"/>
          </p:cNvSpPr>
          <p:nvPr/>
        </p:nvSpPr>
        <p:spPr bwMode="auto">
          <a:xfrm>
            <a:off x="5892800" y="4062967"/>
            <a:ext cx="2620963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24 – 16i + 3i – 2i</a:t>
            </a:r>
            <a:r>
              <a:rPr lang="pt-BR" altLang="pt-BR" sz="2200" baseline="30000">
                <a:latin typeface="+mj-lt"/>
              </a:rPr>
              <a:t>2</a:t>
            </a:r>
          </a:p>
        </p:txBody>
      </p:sp>
      <p:sp>
        <p:nvSpPr>
          <p:cNvPr id="57" name="Text Box 14"/>
          <p:cNvSpPr txBox="1">
            <a:spLocks noChangeArrowheads="1"/>
          </p:cNvSpPr>
          <p:nvPr/>
        </p:nvSpPr>
        <p:spPr bwMode="auto">
          <a:xfrm>
            <a:off x="6469062" y="4499529"/>
            <a:ext cx="12954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3</a:t>
            </a:r>
            <a:r>
              <a:rPr lang="pt-BR" altLang="pt-BR" sz="2200" baseline="30000">
                <a:latin typeface="+mj-lt"/>
              </a:rPr>
              <a:t>2</a:t>
            </a:r>
            <a:r>
              <a:rPr lang="pt-BR" altLang="pt-BR" sz="2200">
                <a:latin typeface="+mj-lt"/>
              </a:rPr>
              <a:t> – 4i</a:t>
            </a:r>
            <a:r>
              <a:rPr lang="pt-BR" altLang="pt-BR" sz="2200" baseline="30000">
                <a:latin typeface="+mj-lt"/>
              </a:rPr>
              <a:t>2</a:t>
            </a:r>
            <a:r>
              <a:rPr lang="pt-BR" altLang="pt-BR" sz="2200">
                <a:latin typeface="+mj-lt"/>
              </a:rPr>
              <a:t> 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58" name="Line 15"/>
          <p:cNvSpPr>
            <a:spLocks noChangeShapeType="1"/>
          </p:cNvSpPr>
          <p:nvPr/>
        </p:nvSpPr>
        <p:spPr bwMode="auto">
          <a:xfrm>
            <a:off x="5881688" y="4509054"/>
            <a:ext cx="21558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60" name="Text Box 17"/>
          <p:cNvSpPr txBox="1">
            <a:spLocks noChangeArrowheads="1"/>
          </p:cNvSpPr>
          <p:nvPr/>
        </p:nvSpPr>
        <p:spPr bwMode="auto">
          <a:xfrm>
            <a:off x="5907088" y="4910692"/>
            <a:ext cx="233203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24 – 16i + 3i + 2</a:t>
            </a:r>
            <a:endParaRPr lang="pt-BR" altLang="pt-BR" sz="2200" baseline="30000">
              <a:latin typeface="+mj-lt"/>
            </a:endParaRPr>
          </a:p>
        </p:txBody>
      </p:sp>
      <p:sp>
        <p:nvSpPr>
          <p:cNvPr id="61" name="Text Box 18"/>
          <p:cNvSpPr txBox="1">
            <a:spLocks noChangeArrowheads="1"/>
          </p:cNvSpPr>
          <p:nvPr/>
        </p:nvSpPr>
        <p:spPr bwMode="auto">
          <a:xfrm>
            <a:off x="6583362" y="5347254"/>
            <a:ext cx="100806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9 + 4 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62" name="Line 19"/>
          <p:cNvSpPr>
            <a:spLocks noChangeShapeType="1"/>
          </p:cNvSpPr>
          <p:nvPr/>
        </p:nvSpPr>
        <p:spPr bwMode="auto">
          <a:xfrm>
            <a:off x="5889624" y="5356779"/>
            <a:ext cx="20891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64" name="Text Box 21"/>
          <p:cNvSpPr txBox="1">
            <a:spLocks noChangeArrowheads="1"/>
          </p:cNvSpPr>
          <p:nvPr/>
        </p:nvSpPr>
        <p:spPr bwMode="auto">
          <a:xfrm>
            <a:off x="5864223" y="5734605"/>
            <a:ext cx="157480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26 – 13i</a:t>
            </a:r>
            <a:endParaRPr lang="pt-BR" altLang="pt-BR" sz="2200" baseline="30000" dirty="0">
              <a:latin typeface="+mj-lt"/>
            </a:endParaRPr>
          </a:p>
        </p:txBody>
      </p:sp>
      <p:sp>
        <p:nvSpPr>
          <p:cNvPr id="65" name="Text Box 22"/>
          <p:cNvSpPr txBox="1">
            <a:spLocks noChangeArrowheads="1"/>
          </p:cNvSpPr>
          <p:nvPr/>
        </p:nvSpPr>
        <p:spPr bwMode="auto">
          <a:xfrm>
            <a:off x="6210300" y="6171167"/>
            <a:ext cx="5746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13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66" name="Line 23"/>
          <p:cNvSpPr>
            <a:spLocks noChangeShapeType="1"/>
          </p:cNvSpPr>
          <p:nvPr/>
        </p:nvSpPr>
        <p:spPr bwMode="auto">
          <a:xfrm>
            <a:off x="5868987" y="6180692"/>
            <a:ext cx="11477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67" name="Text Box 24"/>
          <p:cNvSpPr txBox="1">
            <a:spLocks noChangeArrowheads="1"/>
          </p:cNvSpPr>
          <p:nvPr/>
        </p:nvSpPr>
        <p:spPr bwMode="auto">
          <a:xfrm>
            <a:off x="7116763" y="5952092"/>
            <a:ext cx="15843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= </a:t>
            </a:r>
            <a:r>
              <a:rPr lang="pt-BR" altLang="pt-BR" sz="2200" dirty="0">
                <a:solidFill>
                  <a:srgbClr val="FF0000"/>
                </a:solidFill>
                <a:latin typeface="+mj-lt"/>
              </a:rPr>
              <a:t>2 – i</a:t>
            </a:r>
            <a:endParaRPr lang="pt-BR" altLang="pt-BR" sz="2200" baseline="-25000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374787" grpId="0" build="p"/>
      <p:bldP spid="374810" grpId="0"/>
      <p:bldP spid="374811" grpId="0"/>
      <p:bldP spid="374817" grpId="0"/>
      <p:bldP spid="374818" grpId="0"/>
      <p:bldP spid="374819" grpId="0"/>
      <p:bldP spid="374823" grpId="0"/>
      <p:bldP spid="374824" grpId="0"/>
      <p:bldP spid="374827" grpId="0"/>
      <p:bldP spid="374828" grpId="0"/>
      <p:bldP spid="374831" grpId="0"/>
      <p:bldP spid="374832" grpId="0"/>
      <p:bldP spid="374834" grpId="0"/>
      <p:bldP spid="47" grpId="0"/>
      <p:bldP spid="48" grpId="0"/>
      <p:bldP spid="50" grpId="0"/>
      <p:bldP spid="51" grpId="0"/>
      <p:bldP spid="52" grpId="0"/>
      <p:bldP spid="56" grpId="0"/>
      <p:bldP spid="57" grpId="0"/>
      <p:bldP spid="60" grpId="0"/>
      <p:bldP spid="61" grpId="0"/>
      <p:bldP spid="64" grpId="0"/>
      <p:bldP spid="65" grpId="0"/>
      <p:bldP spid="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01749" y="2276476"/>
            <a:ext cx="10930270" cy="1368425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ct val="40000"/>
              </a:spcBef>
              <a:buClr>
                <a:srgbClr val="002060"/>
              </a:buClr>
              <a:buNone/>
              <a:defRPr/>
            </a:pPr>
            <a:r>
              <a:rPr lang="pt-BR" altLang="pt-BR" sz="2400" b="1" dirty="0">
                <a:latin typeface="+mj-lt"/>
              </a:rPr>
              <a:t>Se z é um complexo não-nulo, chamamos de inverso de z o complexo representado por </a:t>
            </a:r>
            <a:r>
              <a:rPr lang="pt-BR" altLang="pt-BR" sz="2400" b="1" dirty="0">
                <a:solidFill>
                  <a:srgbClr val="FF0000"/>
                </a:solidFill>
                <a:latin typeface="+mj-lt"/>
              </a:rPr>
              <a:t>z</a:t>
            </a:r>
            <a:r>
              <a:rPr lang="pt-BR" altLang="pt-BR" sz="2400" b="1" baseline="30000" dirty="0">
                <a:solidFill>
                  <a:srgbClr val="FF0000"/>
                </a:solidFill>
                <a:latin typeface="+mj-lt"/>
              </a:rPr>
              <a:t>–1</a:t>
            </a:r>
            <a:r>
              <a:rPr lang="pt-BR" altLang="pt-BR" sz="2400" b="1" dirty="0">
                <a:latin typeface="+mj-lt"/>
              </a:rPr>
              <a:t> e assim definido.</a:t>
            </a:r>
          </a:p>
        </p:txBody>
      </p:sp>
      <p:grpSp>
        <p:nvGrpSpPr>
          <p:cNvPr id="376876" name="Group 44"/>
          <p:cNvGrpSpPr>
            <a:grpSpLocks/>
          </p:cNvGrpSpPr>
          <p:nvPr/>
        </p:nvGrpSpPr>
        <p:grpSpPr bwMode="auto">
          <a:xfrm>
            <a:off x="4589102" y="3893634"/>
            <a:ext cx="2623247" cy="1442779"/>
            <a:chOff x="2200" y="1677"/>
            <a:chExt cx="1031" cy="1007"/>
          </a:xfrm>
          <a:noFill/>
        </p:grpSpPr>
        <p:sp>
          <p:nvSpPr>
            <p:cNvPr id="26650" name="Rectangle 18"/>
            <p:cNvSpPr>
              <a:spLocks noChangeArrowheads="1"/>
            </p:cNvSpPr>
            <p:nvPr/>
          </p:nvSpPr>
          <p:spPr bwMode="auto">
            <a:xfrm>
              <a:off x="2200" y="1684"/>
              <a:ext cx="1031" cy="636"/>
            </a:xfrm>
            <a:prstGeom prst="roundRect">
              <a:avLst/>
            </a:prstGeom>
            <a:grpFill/>
            <a:ln w="28575" cap="rnd">
              <a:solidFill>
                <a:srgbClr val="8B275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sz="3200" b="1">
                <a:latin typeface="+mj-lt"/>
              </a:endParaRPr>
            </a:p>
          </p:txBody>
        </p:sp>
        <p:sp>
          <p:nvSpPr>
            <p:cNvPr id="26651" name="Text Box 6"/>
            <p:cNvSpPr txBox="1">
              <a:spLocks noChangeArrowheads="1"/>
            </p:cNvSpPr>
            <p:nvPr/>
          </p:nvSpPr>
          <p:spPr bwMode="auto">
            <a:xfrm>
              <a:off x="2888" y="1677"/>
              <a:ext cx="318" cy="472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61938" indent="-261938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just" eaLnBrk="1" hangingPunct="1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sz="2800" b="1" dirty="0">
                  <a:latin typeface="+mj-lt"/>
                </a:rPr>
                <a:t>1</a:t>
              </a:r>
              <a:endParaRPr lang="pt-BR" sz="2800" b="1" baseline="-25000" dirty="0">
                <a:latin typeface="+mj-lt"/>
              </a:endParaRPr>
            </a:p>
          </p:txBody>
        </p:sp>
        <p:sp>
          <p:nvSpPr>
            <p:cNvPr id="26652" name="Text Box 7"/>
            <p:cNvSpPr txBox="1">
              <a:spLocks noChangeArrowheads="1"/>
            </p:cNvSpPr>
            <p:nvPr/>
          </p:nvSpPr>
          <p:spPr bwMode="auto">
            <a:xfrm>
              <a:off x="2888" y="1942"/>
              <a:ext cx="318" cy="472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61938" indent="-261938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just" eaLnBrk="1" hangingPunct="1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sz="2800" b="1" dirty="0">
                  <a:latin typeface="+mj-lt"/>
                </a:rPr>
                <a:t>z</a:t>
              </a:r>
              <a:endParaRPr lang="pt-BR" sz="2800" b="1" baseline="-25000" dirty="0">
                <a:latin typeface="+mj-lt"/>
              </a:endParaRPr>
            </a:p>
          </p:txBody>
        </p:sp>
        <p:sp>
          <p:nvSpPr>
            <p:cNvPr id="26653" name="Line 8"/>
            <p:cNvSpPr>
              <a:spLocks noChangeShapeType="1"/>
            </p:cNvSpPr>
            <p:nvPr/>
          </p:nvSpPr>
          <p:spPr bwMode="auto">
            <a:xfrm>
              <a:off x="2880" y="1983"/>
              <a:ext cx="227" cy="0"/>
            </a:xfrm>
            <a:prstGeom prst="roundRect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800" b="1">
                <a:latin typeface="+mj-lt"/>
              </a:endParaRPr>
            </a:p>
          </p:txBody>
        </p:sp>
        <p:sp>
          <p:nvSpPr>
            <p:cNvPr id="26654" name="Text Box 17"/>
            <p:cNvSpPr txBox="1">
              <a:spLocks noChangeArrowheads="1"/>
            </p:cNvSpPr>
            <p:nvPr/>
          </p:nvSpPr>
          <p:spPr bwMode="auto">
            <a:xfrm>
              <a:off x="2326" y="1824"/>
              <a:ext cx="545" cy="860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61938" indent="-261938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just" eaLnBrk="1" hangingPunct="1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sz="2800" b="1" dirty="0">
                  <a:latin typeface="+mj-lt"/>
                </a:rPr>
                <a:t>z</a:t>
              </a:r>
              <a:r>
                <a:rPr lang="pt-BR" sz="2800" b="1" baseline="30000" dirty="0">
                  <a:latin typeface="+mj-lt"/>
                </a:rPr>
                <a:t>–1</a:t>
              </a:r>
              <a:r>
                <a:rPr lang="pt-BR" sz="2800" b="1" dirty="0">
                  <a:latin typeface="+mj-lt"/>
                </a:rPr>
                <a:t> =</a:t>
              </a:r>
              <a:endParaRPr lang="pt-BR" sz="2800" b="1" baseline="-25000" dirty="0">
                <a:latin typeface="+mj-lt"/>
              </a:endParaRPr>
            </a:p>
          </p:txBody>
        </p:sp>
      </p:grpSp>
      <p:sp>
        <p:nvSpPr>
          <p:cNvPr id="31" name="Rectangle 2"/>
          <p:cNvSpPr txBox="1">
            <a:spLocks noChangeArrowheads="1"/>
          </p:cNvSpPr>
          <p:nvPr/>
        </p:nvSpPr>
        <p:spPr bwMode="auto">
          <a:xfrm>
            <a:off x="1981200" y="908051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3600" b="1">
                <a:solidFill>
                  <a:srgbClr val="8B275F"/>
                </a:solidFill>
                <a:latin typeface="+mn-lt"/>
              </a:rPr>
              <a:t>INVERSO DE UM COMPLEXO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6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6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6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68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6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6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835" grpId="0" build="p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 txBox="1">
            <a:spLocks noChangeArrowheads="1"/>
          </p:cNvSpPr>
          <p:nvPr/>
        </p:nvSpPr>
        <p:spPr bwMode="auto">
          <a:xfrm>
            <a:off x="655194" y="655641"/>
            <a:ext cx="4648643" cy="750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EXEMPLO</a:t>
            </a:r>
          </a:p>
        </p:txBody>
      </p:sp>
      <p:sp>
        <p:nvSpPr>
          <p:cNvPr id="7" name="Retângulo 6"/>
          <p:cNvSpPr/>
          <p:nvPr/>
        </p:nvSpPr>
        <p:spPr>
          <a:xfrm>
            <a:off x="873295" y="1507452"/>
            <a:ext cx="633378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2060"/>
              </a:buClr>
              <a:defRPr/>
            </a:pPr>
            <a:r>
              <a:rPr lang="pt-BR" sz="2200" b="1" dirty="0"/>
              <a:t>Determine o inverso do número complexo z = i.</a:t>
            </a:r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1395745" y="2330451"/>
            <a:ext cx="1008063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sz="2200" dirty="0">
                <a:latin typeface="+mj-lt"/>
              </a:rPr>
              <a:t>z</a:t>
            </a:r>
            <a:r>
              <a:rPr lang="pt-BR" sz="2200" baseline="30000" dirty="0">
                <a:latin typeface="+mj-lt"/>
              </a:rPr>
              <a:t>–1</a:t>
            </a:r>
            <a:r>
              <a:rPr lang="pt-BR" sz="2200" dirty="0">
                <a:latin typeface="+mj-lt"/>
              </a:rPr>
              <a:t>  =</a:t>
            </a:r>
          </a:p>
        </p:txBody>
      </p:sp>
      <p:sp>
        <p:nvSpPr>
          <p:cNvPr id="13" name="Text Box 26"/>
          <p:cNvSpPr txBox="1">
            <a:spLocks noChangeArrowheads="1"/>
          </p:cNvSpPr>
          <p:nvPr/>
        </p:nvSpPr>
        <p:spPr bwMode="auto">
          <a:xfrm>
            <a:off x="2183145" y="2162176"/>
            <a:ext cx="504825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sz="2200" dirty="0">
                <a:latin typeface="+mj-lt"/>
              </a:rPr>
              <a:t>1</a:t>
            </a:r>
            <a:endParaRPr lang="pt-BR" sz="2200" baseline="-25000" dirty="0">
              <a:latin typeface="+mj-lt"/>
            </a:endParaRPr>
          </a:p>
        </p:txBody>
      </p:sp>
      <p:sp>
        <p:nvSpPr>
          <p:cNvPr id="14" name="Text Box 27"/>
          <p:cNvSpPr txBox="1">
            <a:spLocks noChangeArrowheads="1"/>
          </p:cNvSpPr>
          <p:nvPr/>
        </p:nvSpPr>
        <p:spPr bwMode="auto">
          <a:xfrm>
            <a:off x="2226008" y="2530476"/>
            <a:ext cx="504825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sz="2200" dirty="0">
                <a:latin typeface="+mj-lt"/>
              </a:rPr>
              <a:t>i</a:t>
            </a:r>
            <a:endParaRPr lang="pt-BR" sz="2200" baseline="-25000" dirty="0">
              <a:latin typeface="+mj-lt"/>
            </a:endParaRPr>
          </a:p>
        </p:txBody>
      </p:sp>
      <p:sp>
        <p:nvSpPr>
          <p:cNvPr id="15" name="Line 28"/>
          <p:cNvSpPr>
            <a:spLocks noChangeShapeType="1"/>
          </p:cNvSpPr>
          <p:nvPr/>
        </p:nvSpPr>
        <p:spPr bwMode="auto">
          <a:xfrm>
            <a:off x="2168857" y="2551113"/>
            <a:ext cx="3603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16" name="Text Box 30"/>
          <p:cNvSpPr txBox="1">
            <a:spLocks noChangeArrowheads="1"/>
          </p:cNvSpPr>
          <p:nvPr/>
        </p:nvSpPr>
        <p:spPr bwMode="auto">
          <a:xfrm>
            <a:off x="2208544" y="2895601"/>
            <a:ext cx="129540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sz="2200">
                <a:latin typeface="+mj-lt"/>
              </a:rPr>
              <a:t>(1) . (–i)</a:t>
            </a:r>
            <a:endParaRPr lang="pt-BR" sz="2200" baseline="-25000">
              <a:latin typeface="+mj-lt"/>
            </a:endParaRPr>
          </a:p>
        </p:txBody>
      </p:sp>
      <p:sp>
        <p:nvSpPr>
          <p:cNvPr id="17" name="Text Box 31"/>
          <p:cNvSpPr txBox="1">
            <a:spLocks noChangeArrowheads="1"/>
          </p:cNvSpPr>
          <p:nvPr/>
        </p:nvSpPr>
        <p:spPr bwMode="auto">
          <a:xfrm>
            <a:off x="2237119" y="3303589"/>
            <a:ext cx="1195388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sz="2200">
                <a:latin typeface="+mj-lt"/>
              </a:rPr>
              <a:t>(i) . (–i) </a:t>
            </a:r>
            <a:endParaRPr lang="pt-BR" sz="2200" baseline="-25000">
              <a:latin typeface="+mj-lt"/>
            </a:endParaRPr>
          </a:p>
        </p:txBody>
      </p:sp>
      <p:sp>
        <p:nvSpPr>
          <p:cNvPr id="18" name="Line 32"/>
          <p:cNvSpPr>
            <a:spLocks noChangeShapeType="1"/>
          </p:cNvSpPr>
          <p:nvPr/>
        </p:nvSpPr>
        <p:spPr bwMode="auto">
          <a:xfrm>
            <a:off x="2256170" y="3341688"/>
            <a:ext cx="9826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21" name="Text Box 35"/>
          <p:cNvSpPr txBox="1">
            <a:spLocks noChangeArrowheads="1"/>
          </p:cNvSpPr>
          <p:nvPr/>
        </p:nvSpPr>
        <p:spPr bwMode="auto">
          <a:xfrm>
            <a:off x="2233945" y="3783014"/>
            <a:ext cx="576263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sz="2200">
                <a:latin typeface="+mj-lt"/>
              </a:rPr>
              <a:t>–i</a:t>
            </a:r>
            <a:endParaRPr lang="pt-BR" sz="2200" baseline="-25000">
              <a:latin typeface="+mj-lt"/>
            </a:endParaRPr>
          </a:p>
        </p:txBody>
      </p:sp>
      <p:sp>
        <p:nvSpPr>
          <p:cNvPr id="22" name="Text Box 36"/>
          <p:cNvSpPr txBox="1">
            <a:spLocks noChangeArrowheads="1"/>
          </p:cNvSpPr>
          <p:nvPr/>
        </p:nvSpPr>
        <p:spPr bwMode="auto">
          <a:xfrm>
            <a:off x="2262519" y="4219576"/>
            <a:ext cx="547688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sz="2200">
                <a:latin typeface="+mj-lt"/>
              </a:rPr>
              <a:t>–i</a:t>
            </a:r>
            <a:r>
              <a:rPr lang="pt-BR" sz="2200" baseline="30000">
                <a:latin typeface="+mj-lt"/>
              </a:rPr>
              <a:t>2</a:t>
            </a:r>
            <a:r>
              <a:rPr lang="pt-BR" sz="2200">
                <a:latin typeface="+mj-lt"/>
              </a:rPr>
              <a:t> </a:t>
            </a:r>
            <a:endParaRPr lang="pt-BR" sz="2200" baseline="-25000">
              <a:latin typeface="+mj-lt"/>
            </a:endParaRPr>
          </a:p>
        </p:txBody>
      </p:sp>
      <p:sp>
        <p:nvSpPr>
          <p:cNvPr id="23" name="Line 37"/>
          <p:cNvSpPr>
            <a:spLocks noChangeShapeType="1"/>
          </p:cNvSpPr>
          <p:nvPr/>
        </p:nvSpPr>
        <p:spPr bwMode="auto">
          <a:xfrm>
            <a:off x="2241882" y="4229101"/>
            <a:ext cx="4492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25" name="Text Box 39"/>
          <p:cNvSpPr txBox="1">
            <a:spLocks noChangeArrowheads="1"/>
          </p:cNvSpPr>
          <p:nvPr/>
        </p:nvSpPr>
        <p:spPr bwMode="auto">
          <a:xfrm>
            <a:off x="2168857" y="4594226"/>
            <a:ext cx="576262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sz="2200">
                <a:latin typeface="+mj-lt"/>
              </a:rPr>
              <a:t>–i</a:t>
            </a:r>
            <a:endParaRPr lang="pt-BR" sz="2200" baseline="-25000">
              <a:latin typeface="+mj-lt"/>
            </a:endParaRPr>
          </a:p>
        </p:txBody>
      </p:sp>
      <p:sp>
        <p:nvSpPr>
          <p:cNvPr id="26" name="Text Box 40"/>
          <p:cNvSpPr txBox="1">
            <a:spLocks noChangeArrowheads="1"/>
          </p:cNvSpPr>
          <p:nvPr/>
        </p:nvSpPr>
        <p:spPr bwMode="auto">
          <a:xfrm>
            <a:off x="2270457" y="5030789"/>
            <a:ext cx="474662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sz="2200">
                <a:latin typeface="+mj-lt"/>
              </a:rPr>
              <a:t>1 </a:t>
            </a:r>
            <a:endParaRPr lang="pt-BR" sz="2200" baseline="-25000">
              <a:latin typeface="+mj-lt"/>
            </a:endParaRPr>
          </a:p>
        </p:txBody>
      </p:sp>
      <p:sp>
        <p:nvSpPr>
          <p:cNvPr id="27" name="Line 41"/>
          <p:cNvSpPr>
            <a:spLocks noChangeShapeType="1"/>
          </p:cNvSpPr>
          <p:nvPr/>
        </p:nvSpPr>
        <p:spPr bwMode="auto">
          <a:xfrm>
            <a:off x="2176795" y="5040313"/>
            <a:ext cx="4492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28" name="Text Box 42"/>
          <p:cNvSpPr txBox="1">
            <a:spLocks noChangeArrowheads="1"/>
          </p:cNvSpPr>
          <p:nvPr/>
        </p:nvSpPr>
        <p:spPr bwMode="auto">
          <a:xfrm>
            <a:off x="2040270" y="5473701"/>
            <a:ext cx="835025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sz="2200" dirty="0">
                <a:solidFill>
                  <a:srgbClr val="FF0000"/>
                </a:solidFill>
                <a:latin typeface="+mj-lt"/>
              </a:rPr>
              <a:t> – i </a:t>
            </a:r>
            <a:endParaRPr lang="pt-BR" sz="2200" baseline="-25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9" name="Text Box 23"/>
          <p:cNvSpPr txBox="1">
            <a:spLocks noChangeArrowheads="1"/>
          </p:cNvSpPr>
          <p:nvPr/>
        </p:nvSpPr>
        <p:spPr bwMode="auto">
          <a:xfrm>
            <a:off x="1392570" y="3060701"/>
            <a:ext cx="1008063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sz="2200" dirty="0">
                <a:latin typeface="+mj-lt"/>
              </a:rPr>
              <a:t>z</a:t>
            </a:r>
            <a:r>
              <a:rPr lang="pt-BR" sz="2200" baseline="30000" dirty="0">
                <a:latin typeface="+mj-lt"/>
              </a:rPr>
              <a:t>–1</a:t>
            </a:r>
            <a:r>
              <a:rPr lang="pt-BR" sz="2200" dirty="0">
                <a:latin typeface="+mj-lt"/>
              </a:rPr>
              <a:t>  =</a:t>
            </a: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1390982" y="3986214"/>
            <a:ext cx="1008062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sz="2200" dirty="0">
                <a:latin typeface="+mj-lt"/>
              </a:rPr>
              <a:t>z</a:t>
            </a:r>
            <a:r>
              <a:rPr lang="pt-BR" sz="2200" baseline="30000" dirty="0">
                <a:latin typeface="+mj-lt"/>
              </a:rPr>
              <a:t>–1</a:t>
            </a:r>
            <a:r>
              <a:rPr lang="pt-BR" sz="2200" dirty="0">
                <a:latin typeface="+mj-lt"/>
              </a:rPr>
              <a:t>  =</a:t>
            </a:r>
          </a:p>
        </p:txBody>
      </p:sp>
      <p:sp>
        <p:nvSpPr>
          <p:cNvPr id="31" name="Text Box 23"/>
          <p:cNvSpPr txBox="1">
            <a:spLocks noChangeArrowheads="1"/>
          </p:cNvSpPr>
          <p:nvPr/>
        </p:nvSpPr>
        <p:spPr bwMode="auto">
          <a:xfrm>
            <a:off x="1390982" y="4810126"/>
            <a:ext cx="1008062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sz="2200" dirty="0">
                <a:latin typeface="+mj-lt"/>
              </a:rPr>
              <a:t>z</a:t>
            </a:r>
            <a:r>
              <a:rPr lang="pt-BR" sz="2200" baseline="30000" dirty="0">
                <a:latin typeface="+mj-lt"/>
              </a:rPr>
              <a:t>–1</a:t>
            </a:r>
            <a:r>
              <a:rPr lang="pt-BR" sz="2200" dirty="0">
                <a:latin typeface="+mj-lt"/>
              </a:rPr>
              <a:t>  =</a:t>
            </a:r>
          </a:p>
        </p:txBody>
      </p:sp>
      <p:sp>
        <p:nvSpPr>
          <p:cNvPr id="32" name="Text Box 23"/>
          <p:cNvSpPr txBox="1">
            <a:spLocks noChangeArrowheads="1"/>
          </p:cNvSpPr>
          <p:nvPr/>
        </p:nvSpPr>
        <p:spPr bwMode="auto">
          <a:xfrm>
            <a:off x="1390982" y="5461001"/>
            <a:ext cx="1008062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sz="2200" dirty="0">
                <a:latin typeface="+mj-lt"/>
              </a:rPr>
              <a:t>z</a:t>
            </a:r>
            <a:r>
              <a:rPr lang="pt-BR" sz="2200" baseline="30000" dirty="0">
                <a:latin typeface="+mj-lt"/>
              </a:rPr>
              <a:t>–1</a:t>
            </a:r>
            <a:r>
              <a:rPr lang="pt-BR" sz="2200" dirty="0">
                <a:latin typeface="+mj-lt"/>
              </a:rPr>
              <a:t>  =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7" grpId="0"/>
      <p:bldP spid="12" grpId="0"/>
      <p:bldP spid="13" grpId="0"/>
      <p:bldP spid="14" grpId="0"/>
      <p:bldP spid="16" grpId="0"/>
      <p:bldP spid="17" grpId="0"/>
      <p:bldP spid="21" grpId="0"/>
      <p:bldP spid="22" grpId="0"/>
      <p:bldP spid="25" grpId="0"/>
      <p:bldP spid="26" grpId="0"/>
      <p:bldP spid="28" grpId="0"/>
      <p:bldP spid="29" grpId="0"/>
      <p:bldP spid="30" grpId="0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title"/>
          </p:nvPr>
        </p:nvSpPr>
        <p:spPr>
          <a:xfrm>
            <a:off x="786809" y="780826"/>
            <a:ext cx="11015331" cy="11398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pt-BR" altLang="pt-BR" sz="3200" b="1" dirty="0">
                <a:solidFill>
                  <a:srgbClr val="8B275F"/>
                </a:solidFill>
                <a:latin typeface="+mn-lt"/>
              </a:rPr>
              <a:t>POTENCIAÇÃO DE COMPLEXOS (EXPOENTE NATURAL) </a:t>
            </a:r>
          </a:p>
        </p:txBody>
      </p:sp>
      <p:sp>
        <p:nvSpPr>
          <p:cNvPr id="38605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999461" y="2209800"/>
            <a:ext cx="9952074" cy="1581150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ct val="40000"/>
              </a:spcBef>
              <a:buClr>
                <a:srgbClr val="002060"/>
              </a:buClr>
              <a:buNone/>
              <a:defRPr/>
            </a:pPr>
            <a:r>
              <a:rPr lang="pt-BR" altLang="pt-BR" sz="2400" b="1" dirty="0">
                <a:latin typeface="+mj-lt"/>
              </a:rPr>
              <a:t>Se n é um número natural e z é um complexo qualquer, a potência </a:t>
            </a:r>
            <a:r>
              <a:rPr lang="pt-BR" altLang="pt-BR" sz="2400" b="1" dirty="0" err="1">
                <a:solidFill>
                  <a:srgbClr val="FF0000"/>
                </a:solidFill>
                <a:latin typeface="+mj-lt"/>
              </a:rPr>
              <a:t>z</a:t>
            </a:r>
            <a:r>
              <a:rPr lang="pt-BR" altLang="pt-BR" sz="2400" b="1" baseline="30000" dirty="0" err="1">
                <a:solidFill>
                  <a:srgbClr val="FF0000"/>
                </a:solidFill>
                <a:latin typeface="+mj-lt"/>
              </a:rPr>
              <a:t>n</a:t>
            </a:r>
            <a:r>
              <a:rPr lang="pt-BR" altLang="pt-BR" sz="2400" b="1" dirty="0">
                <a:latin typeface="+mj-lt"/>
              </a:rPr>
              <a:t> é, por definição, o produto de </a:t>
            </a:r>
            <a:r>
              <a:rPr lang="pt-BR" altLang="pt-BR" sz="2400" b="1" dirty="0">
                <a:solidFill>
                  <a:srgbClr val="FF0000"/>
                </a:solidFill>
                <a:latin typeface="+mj-lt"/>
              </a:rPr>
              <a:t>n</a:t>
            </a:r>
            <a:r>
              <a:rPr lang="pt-BR" altLang="pt-BR" sz="2400" b="1" dirty="0">
                <a:latin typeface="+mj-lt"/>
              </a:rPr>
              <a:t> fatores iguais a </a:t>
            </a:r>
            <a:r>
              <a:rPr lang="pt-BR" altLang="pt-BR" sz="2400" b="1" dirty="0">
                <a:solidFill>
                  <a:srgbClr val="FF0000"/>
                </a:solidFill>
                <a:latin typeface="+mj-lt"/>
              </a:rPr>
              <a:t>z</a:t>
            </a:r>
            <a:r>
              <a:rPr lang="pt-BR" altLang="pt-BR" sz="2400" b="1" dirty="0">
                <a:latin typeface="+mj-lt"/>
              </a:rPr>
              <a:t>.</a:t>
            </a:r>
          </a:p>
        </p:txBody>
      </p:sp>
      <p:grpSp>
        <p:nvGrpSpPr>
          <p:cNvPr id="386060" name="Group 12"/>
          <p:cNvGrpSpPr>
            <a:grpSpLocks/>
          </p:cNvGrpSpPr>
          <p:nvPr/>
        </p:nvGrpSpPr>
        <p:grpSpPr bwMode="auto">
          <a:xfrm>
            <a:off x="4310087" y="3487962"/>
            <a:ext cx="3313112" cy="2246313"/>
            <a:chOff x="1837" y="1834"/>
            <a:chExt cx="2087" cy="1415"/>
          </a:xfrm>
          <a:noFill/>
        </p:grpSpPr>
        <p:sp>
          <p:nvSpPr>
            <p:cNvPr id="386050" name="Rectangle 2"/>
            <p:cNvSpPr>
              <a:spLocks noChangeArrowheads="1"/>
            </p:cNvSpPr>
            <p:nvPr/>
          </p:nvSpPr>
          <p:spPr bwMode="auto">
            <a:xfrm>
              <a:off x="2018" y="1834"/>
              <a:ext cx="1595" cy="1415"/>
            </a:xfrm>
            <a:prstGeom prst="roundRect">
              <a:avLst/>
            </a:prstGeom>
            <a:grpFill/>
            <a:ln w="28575">
              <a:solidFill>
                <a:srgbClr val="8B275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sz="2200" b="1">
                <a:latin typeface="+mj-lt"/>
              </a:endParaRPr>
            </a:p>
          </p:txBody>
        </p:sp>
        <p:sp>
          <p:nvSpPr>
            <p:cNvPr id="386053" name="Text Box 5"/>
            <p:cNvSpPr txBox="1">
              <a:spLocks noChangeArrowheads="1"/>
            </p:cNvSpPr>
            <p:nvPr/>
          </p:nvSpPr>
          <p:spPr bwMode="auto">
            <a:xfrm>
              <a:off x="1837" y="1981"/>
              <a:ext cx="2087" cy="27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33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542925"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ctr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altLang="pt-BR" sz="2200" b="1">
                  <a:latin typeface="+mj-lt"/>
                </a:rPr>
                <a:t>z</a:t>
              </a:r>
              <a:r>
                <a:rPr lang="pt-BR" altLang="pt-BR" sz="2200" b="1" baseline="30000">
                  <a:latin typeface="+mj-lt"/>
                </a:rPr>
                <a:t>0</a:t>
              </a:r>
              <a:r>
                <a:rPr lang="pt-BR" altLang="pt-BR" sz="2200" b="1">
                  <a:latin typeface="+mj-lt"/>
                </a:rPr>
                <a:t> = 1</a:t>
              </a:r>
              <a:r>
                <a:rPr lang="pt-BR" altLang="pt-BR" sz="2200" b="1">
                  <a:latin typeface="+mj-lt"/>
                  <a:ea typeface="Arial Unicode MS" pitchFamily="34" charset="-128"/>
                  <a:cs typeface="Arial Unicode MS" pitchFamily="34" charset="-128"/>
                </a:rPr>
                <a:t>        (z ≠ 0) </a:t>
              </a:r>
            </a:p>
          </p:txBody>
        </p:sp>
        <p:sp>
          <p:nvSpPr>
            <p:cNvPr id="386054" name="Text Box 6"/>
            <p:cNvSpPr txBox="1">
              <a:spLocks noChangeArrowheads="1"/>
            </p:cNvSpPr>
            <p:nvPr/>
          </p:nvSpPr>
          <p:spPr bwMode="auto">
            <a:xfrm>
              <a:off x="2018" y="2344"/>
              <a:ext cx="816" cy="27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33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542925"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ctr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altLang="pt-BR" sz="2200" b="1">
                  <a:latin typeface="+mj-lt"/>
                </a:rPr>
                <a:t>z</a:t>
              </a:r>
              <a:r>
                <a:rPr lang="pt-BR" altLang="pt-BR" sz="2200" b="1" baseline="30000">
                  <a:latin typeface="+mj-lt"/>
                </a:rPr>
                <a:t>1</a:t>
              </a:r>
              <a:r>
                <a:rPr lang="pt-BR" altLang="pt-BR" sz="2200" b="1">
                  <a:latin typeface="+mj-lt"/>
                </a:rPr>
                <a:t> = z</a:t>
              </a:r>
              <a:r>
                <a:rPr lang="pt-BR" altLang="pt-BR" sz="2200" b="1">
                  <a:latin typeface="+mj-lt"/>
                  <a:ea typeface="Arial Unicode MS" pitchFamily="34" charset="-128"/>
                  <a:cs typeface="Arial Unicode MS" pitchFamily="34" charset="-128"/>
                </a:rPr>
                <a:t>      </a:t>
              </a:r>
            </a:p>
          </p:txBody>
        </p:sp>
        <p:sp>
          <p:nvSpPr>
            <p:cNvPr id="386055" name="Text Box 7"/>
            <p:cNvSpPr txBox="1">
              <a:spLocks noChangeArrowheads="1"/>
            </p:cNvSpPr>
            <p:nvPr/>
          </p:nvSpPr>
          <p:spPr bwMode="auto">
            <a:xfrm>
              <a:off x="1846" y="2662"/>
              <a:ext cx="1859" cy="27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33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542925"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ctr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altLang="pt-BR" sz="2200" b="1">
                  <a:latin typeface="+mj-lt"/>
                </a:rPr>
                <a:t>z</a:t>
              </a:r>
              <a:r>
                <a:rPr lang="pt-BR" altLang="pt-BR" sz="2200" b="1" baseline="30000">
                  <a:latin typeface="+mj-lt"/>
                </a:rPr>
                <a:t>n</a:t>
              </a:r>
              <a:r>
                <a:rPr lang="pt-BR" altLang="pt-BR" sz="2200" b="1">
                  <a:latin typeface="+mj-lt"/>
                </a:rPr>
                <a:t> = z. z.z</a:t>
              </a:r>
              <a:r>
                <a:rPr lang="pt-BR" altLang="pt-BR" sz="2200" b="1">
                  <a:latin typeface="+mj-lt"/>
                  <a:ea typeface="Arial Unicode MS" pitchFamily="34" charset="-128"/>
                  <a:cs typeface="Arial Unicode MS" pitchFamily="34" charset="-128"/>
                </a:rPr>
                <a:t> ... .z     </a:t>
              </a:r>
            </a:p>
          </p:txBody>
        </p:sp>
        <p:sp>
          <p:nvSpPr>
            <p:cNvPr id="386057" name="Text Box 9"/>
            <p:cNvSpPr txBox="1">
              <a:spLocks noChangeArrowheads="1"/>
            </p:cNvSpPr>
            <p:nvPr/>
          </p:nvSpPr>
          <p:spPr bwMode="auto">
            <a:xfrm>
              <a:off x="2245" y="2961"/>
              <a:ext cx="1406" cy="27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33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542925"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</a:tabLs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ctr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altLang="pt-BR" sz="2200" b="1">
                  <a:latin typeface="+mj-lt"/>
                </a:rPr>
                <a:t>n fatores</a:t>
              </a:r>
              <a:r>
                <a:rPr lang="pt-BR" altLang="pt-BR" sz="2200" b="1">
                  <a:latin typeface="+mj-lt"/>
                  <a:ea typeface="Arial Unicode MS" pitchFamily="34" charset="-128"/>
                  <a:cs typeface="Arial Unicode MS" pitchFamily="34" charset="-128"/>
                </a:rPr>
                <a:t>     </a:t>
              </a:r>
            </a:p>
          </p:txBody>
        </p:sp>
        <p:sp>
          <p:nvSpPr>
            <p:cNvPr id="386058" name="AutoShape 10"/>
            <p:cNvSpPr>
              <a:spLocks/>
            </p:cNvSpPr>
            <p:nvPr/>
          </p:nvSpPr>
          <p:spPr bwMode="auto">
            <a:xfrm rot="5400000">
              <a:off x="2933" y="2514"/>
              <a:ext cx="86" cy="861"/>
            </a:xfrm>
            <a:prstGeom prst="rightBrace">
              <a:avLst>
                <a:gd name="adj1" fmla="val 83430"/>
                <a:gd name="adj2" fmla="val 50000"/>
              </a:avLst>
            </a:prstGeom>
            <a:grp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sz="2200" b="1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6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6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6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6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6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6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38605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48494" y="791687"/>
            <a:ext cx="8229600" cy="1139825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EXEMPLO</a:t>
            </a:r>
            <a:r>
              <a:rPr lang="pt-BR" altLang="pt-BR" sz="3600" b="1" dirty="0">
                <a:latin typeface="+mn-lt"/>
              </a:rPr>
              <a:t>  </a:t>
            </a:r>
          </a:p>
        </p:txBody>
      </p:sp>
      <p:sp>
        <p:nvSpPr>
          <p:cNvPr id="387090" name="Text Box 18"/>
          <p:cNvSpPr txBox="1">
            <a:spLocks noChangeArrowheads="1"/>
          </p:cNvSpPr>
          <p:nvPr/>
        </p:nvSpPr>
        <p:spPr bwMode="auto">
          <a:xfrm>
            <a:off x="1025304" y="2073645"/>
            <a:ext cx="151288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buClr>
                <a:srgbClr val="002060"/>
              </a:buClr>
              <a:buSzPct val="100000"/>
              <a:defRPr/>
            </a:pPr>
            <a:r>
              <a:rPr lang="pt-BR" altLang="pt-BR" sz="2200" b="1" dirty="0">
                <a:latin typeface="+mj-lt"/>
                <a:ea typeface="Arial Unicode MS" pitchFamily="34" charset="-128"/>
                <a:cs typeface="Arial Unicode MS" pitchFamily="34" charset="-128"/>
              </a:rPr>
              <a:t>(3 + i)</a:t>
            </a:r>
            <a:r>
              <a:rPr lang="pt-BR" altLang="pt-BR" sz="2200" b="1" baseline="30000" dirty="0">
                <a:latin typeface="+mj-lt"/>
                <a:ea typeface="Arial Unicode MS" pitchFamily="34" charset="-128"/>
                <a:cs typeface="Arial Unicode MS" pitchFamily="34" charset="-128"/>
              </a:rPr>
              <a:t>0</a:t>
            </a:r>
            <a:r>
              <a:rPr lang="pt-BR" altLang="pt-BR" sz="2200" b="1" dirty="0">
                <a:latin typeface="+mj-lt"/>
                <a:ea typeface="Arial Unicode MS" pitchFamily="34" charset="-128"/>
                <a:cs typeface="Arial Unicode MS" pitchFamily="34" charset="-128"/>
              </a:rPr>
              <a:t> </a:t>
            </a:r>
            <a:endParaRPr lang="pt-BR" altLang="pt-BR" sz="2200" b="1" baseline="30000" dirty="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87094" name="Text Box 22"/>
          <p:cNvSpPr txBox="1">
            <a:spLocks noChangeArrowheads="1"/>
          </p:cNvSpPr>
          <p:nvPr/>
        </p:nvSpPr>
        <p:spPr bwMode="auto">
          <a:xfrm>
            <a:off x="2320704" y="2073645"/>
            <a:ext cx="9366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b="1" dirty="0">
                <a:latin typeface="+mj-lt"/>
                <a:ea typeface="Arial Unicode MS" pitchFamily="34" charset="-128"/>
                <a:cs typeface="Arial Unicode MS" pitchFamily="34" charset="-128"/>
              </a:rPr>
              <a:t>=</a:t>
            </a:r>
            <a:r>
              <a:rPr lang="pt-BR" alt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pt-BR" altLang="pt-BR" sz="2200" dirty="0">
                <a:solidFill>
                  <a:srgbClr val="FF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1</a:t>
            </a:r>
            <a:endParaRPr lang="pt-BR" altLang="pt-BR" sz="2200" baseline="30000" dirty="0">
              <a:solidFill>
                <a:srgbClr val="FF0000"/>
              </a:solidFill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87095" name="Text Box 23"/>
          <p:cNvSpPr txBox="1">
            <a:spLocks noChangeArrowheads="1"/>
          </p:cNvSpPr>
          <p:nvPr/>
        </p:nvSpPr>
        <p:spPr bwMode="auto">
          <a:xfrm>
            <a:off x="1025304" y="2911845"/>
            <a:ext cx="172878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buClr>
                <a:srgbClr val="002060"/>
              </a:buClr>
              <a:buSzPct val="100000"/>
              <a:defRPr/>
            </a:pPr>
            <a:r>
              <a:rPr lang="pt-BR" altLang="pt-BR" sz="2200" b="1" dirty="0">
                <a:latin typeface="+mj-lt"/>
                <a:ea typeface="Arial Unicode MS" pitchFamily="34" charset="-128"/>
                <a:cs typeface="Arial Unicode MS" pitchFamily="34" charset="-128"/>
              </a:rPr>
              <a:t>(–5 + 2i)</a:t>
            </a:r>
            <a:r>
              <a:rPr lang="pt-BR" altLang="pt-BR" sz="2200" b="1" baseline="30000" dirty="0">
                <a:latin typeface="+mj-lt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pt-BR" altLang="pt-BR" sz="2200" b="1" dirty="0">
                <a:latin typeface="+mj-lt"/>
                <a:ea typeface="Arial Unicode MS" pitchFamily="34" charset="-128"/>
                <a:cs typeface="Arial Unicode MS" pitchFamily="34" charset="-128"/>
              </a:rPr>
              <a:t> </a:t>
            </a:r>
            <a:endParaRPr lang="pt-BR" altLang="pt-BR" sz="2200" b="1" baseline="30000" dirty="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87096" name="Text Box 24"/>
          <p:cNvSpPr txBox="1">
            <a:spLocks noChangeArrowheads="1"/>
          </p:cNvSpPr>
          <p:nvPr/>
        </p:nvSpPr>
        <p:spPr bwMode="auto">
          <a:xfrm>
            <a:off x="2609628" y="2911845"/>
            <a:ext cx="208756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b="1" dirty="0">
                <a:latin typeface="+mj-lt"/>
                <a:ea typeface="Arial Unicode MS" pitchFamily="34" charset="-128"/>
                <a:cs typeface="Arial Unicode MS" pitchFamily="34" charset="-128"/>
              </a:rPr>
              <a:t>=</a:t>
            </a:r>
            <a:r>
              <a:rPr lang="pt-BR" alt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pt-BR" altLang="pt-BR" sz="2200" dirty="0">
                <a:solidFill>
                  <a:srgbClr val="FF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–5 + 2i</a:t>
            </a:r>
            <a:endParaRPr lang="pt-BR" altLang="pt-BR" sz="2200" baseline="30000" dirty="0">
              <a:solidFill>
                <a:srgbClr val="FF0000"/>
              </a:solidFill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87097" name="Text Box 25"/>
          <p:cNvSpPr txBox="1">
            <a:spLocks noChangeArrowheads="1"/>
          </p:cNvSpPr>
          <p:nvPr/>
        </p:nvSpPr>
        <p:spPr bwMode="auto">
          <a:xfrm>
            <a:off x="1025304" y="3848470"/>
            <a:ext cx="172878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buClr>
                <a:srgbClr val="002060"/>
              </a:buClr>
              <a:buSzPct val="100000"/>
              <a:defRPr/>
            </a:pPr>
            <a:r>
              <a:rPr lang="pt-BR" altLang="pt-BR" sz="2200" b="1" dirty="0">
                <a:latin typeface="+mj-lt"/>
                <a:ea typeface="Arial Unicode MS" pitchFamily="34" charset="-128"/>
                <a:cs typeface="Arial Unicode MS" pitchFamily="34" charset="-128"/>
              </a:rPr>
              <a:t>(2 – 3i)</a:t>
            </a:r>
            <a:r>
              <a:rPr lang="pt-BR" altLang="pt-BR" sz="2200" b="1" baseline="30000" dirty="0">
                <a:latin typeface="+mj-lt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pt-BR" altLang="pt-BR" sz="2200" b="1" dirty="0">
                <a:latin typeface="+mj-lt"/>
                <a:ea typeface="Arial Unicode MS" pitchFamily="34" charset="-128"/>
                <a:cs typeface="Arial Unicode MS" pitchFamily="34" charset="-128"/>
              </a:rPr>
              <a:t> </a:t>
            </a:r>
            <a:endParaRPr lang="pt-BR" altLang="pt-BR" sz="2200" b="1" baseline="30000" dirty="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87098" name="Text Box 26"/>
          <p:cNvSpPr txBox="1">
            <a:spLocks noChangeArrowheads="1"/>
          </p:cNvSpPr>
          <p:nvPr/>
        </p:nvSpPr>
        <p:spPr bwMode="auto">
          <a:xfrm>
            <a:off x="2214340" y="3822093"/>
            <a:ext cx="20161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b="1" dirty="0">
                <a:latin typeface="+mj-lt"/>
                <a:ea typeface="Arial Unicode MS" pitchFamily="34" charset="-128"/>
                <a:cs typeface="Arial Unicode MS" pitchFamily="34" charset="-128"/>
              </a:rPr>
              <a:t>= 4 – 12i + 9i</a:t>
            </a:r>
            <a:r>
              <a:rPr lang="pt-BR" altLang="pt-BR" sz="2200" b="1" baseline="30000" dirty="0">
                <a:latin typeface="+mj-lt"/>
                <a:ea typeface="Arial Unicode MS" pitchFamily="34" charset="-128"/>
                <a:cs typeface="Arial Unicode MS" pitchFamily="34" charset="-128"/>
              </a:rPr>
              <a:t>2</a:t>
            </a:r>
          </a:p>
        </p:txBody>
      </p:sp>
      <p:sp>
        <p:nvSpPr>
          <p:cNvPr id="387099" name="Text Box 27"/>
          <p:cNvSpPr txBox="1">
            <a:spLocks noChangeArrowheads="1"/>
          </p:cNvSpPr>
          <p:nvPr/>
        </p:nvSpPr>
        <p:spPr bwMode="auto">
          <a:xfrm>
            <a:off x="4122516" y="3845295"/>
            <a:ext cx="20161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b="1" dirty="0">
                <a:latin typeface="+mj-lt"/>
                <a:ea typeface="Arial Unicode MS" pitchFamily="34" charset="-128"/>
                <a:cs typeface="Arial Unicode MS" pitchFamily="34" charset="-128"/>
              </a:rPr>
              <a:t>=  4 – 12i – 9</a:t>
            </a:r>
            <a:endParaRPr lang="pt-BR" altLang="pt-BR" sz="2200" b="1" baseline="30000" dirty="0">
              <a:solidFill>
                <a:srgbClr val="C42500"/>
              </a:solidFill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87100" name="Text Box 28"/>
          <p:cNvSpPr txBox="1">
            <a:spLocks noChangeArrowheads="1"/>
          </p:cNvSpPr>
          <p:nvPr/>
        </p:nvSpPr>
        <p:spPr bwMode="auto">
          <a:xfrm>
            <a:off x="5706841" y="3845295"/>
            <a:ext cx="20161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b="1" dirty="0">
                <a:latin typeface="+mj-lt"/>
                <a:ea typeface="Arial Unicode MS" pitchFamily="34" charset="-128"/>
                <a:cs typeface="Arial Unicode MS" pitchFamily="34" charset="-128"/>
              </a:rPr>
              <a:t>=</a:t>
            </a:r>
            <a:r>
              <a:rPr lang="pt-BR" alt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pt-BR" altLang="pt-BR" sz="2200" dirty="0">
                <a:solidFill>
                  <a:srgbClr val="FF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–5 – 12i</a:t>
            </a:r>
            <a:endParaRPr lang="pt-BR" altLang="pt-BR" sz="2200" baseline="30000" dirty="0">
              <a:solidFill>
                <a:srgbClr val="FF0000"/>
              </a:solidFill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87101" name="Text Box 29"/>
          <p:cNvSpPr txBox="1">
            <a:spLocks noChangeArrowheads="1"/>
          </p:cNvSpPr>
          <p:nvPr/>
        </p:nvSpPr>
        <p:spPr bwMode="auto">
          <a:xfrm>
            <a:off x="1025304" y="4712070"/>
            <a:ext cx="172878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buClr>
                <a:srgbClr val="002060"/>
              </a:buClr>
              <a:buSzPct val="100000"/>
              <a:defRPr/>
            </a:pPr>
            <a:r>
              <a:rPr lang="pt-BR" altLang="pt-BR" sz="2200" b="1" dirty="0">
                <a:latin typeface="+mj-lt"/>
                <a:ea typeface="Arial Unicode MS" pitchFamily="34" charset="-128"/>
                <a:cs typeface="Arial Unicode MS" pitchFamily="34" charset="-128"/>
              </a:rPr>
              <a:t>(1 + i)</a:t>
            </a:r>
            <a:r>
              <a:rPr lang="pt-BR" altLang="pt-BR" sz="2200" b="1" baseline="30000" dirty="0">
                <a:latin typeface="+mj-lt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pt-BR" altLang="pt-BR" sz="2200" b="1" dirty="0">
                <a:latin typeface="+mj-lt"/>
                <a:ea typeface="Arial Unicode MS" pitchFamily="34" charset="-128"/>
                <a:cs typeface="Arial Unicode MS" pitchFamily="34" charset="-128"/>
              </a:rPr>
              <a:t> </a:t>
            </a:r>
            <a:endParaRPr lang="pt-BR" altLang="pt-BR" sz="2200" b="1" baseline="30000" dirty="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87102" name="Text Box 30"/>
          <p:cNvSpPr txBox="1">
            <a:spLocks noChangeArrowheads="1"/>
          </p:cNvSpPr>
          <p:nvPr/>
        </p:nvSpPr>
        <p:spPr bwMode="auto">
          <a:xfrm>
            <a:off x="2039496" y="4747948"/>
            <a:ext cx="26638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b="1" dirty="0">
                <a:latin typeface="+mj-lt"/>
                <a:ea typeface="Arial Unicode MS" pitchFamily="34" charset="-128"/>
                <a:cs typeface="Arial Unicode MS" pitchFamily="34" charset="-128"/>
              </a:rPr>
              <a:t>= 1 + 3i + 3i</a:t>
            </a:r>
            <a:r>
              <a:rPr lang="pt-BR" altLang="pt-BR" sz="2200" b="1" baseline="30000" dirty="0">
                <a:latin typeface="+mj-lt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pt-BR" altLang="pt-BR" sz="2200" b="1" dirty="0">
                <a:latin typeface="+mj-lt"/>
                <a:ea typeface="Arial Unicode MS" pitchFamily="34" charset="-128"/>
                <a:cs typeface="Arial Unicode MS" pitchFamily="34" charset="-128"/>
              </a:rPr>
              <a:t> + i</a:t>
            </a:r>
            <a:r>
              <a:rPr lang="pt-BR" altLang="pt-BR" sz="2200" b="1" baseline="30000" dirty="0">
                <a:latin typeface="+mj-lt"/>
                <a:ea typeface="Arial Unicode MS" pitchFamily="34" charset="-128"/>
                <a:cs typeface="Arial Unicode MS" pitchFamily="34" charset="-128"/>
              </a:rPr>
              <a:t>3</a:t>
            </a:r>
          </a:p>
        </p:txBody>
      </p:sp>
      <p:sp>
        <p:nvSpPr>
          <p:cNvPr id="387103" name="Text Box 31"/>
          <p:cNvSpPr txBox="1">
            <a:spLocks noChangeArrowheads="1"/>
          </p:cNvSpPr>
          <p:nvPr/>
        </p:nvSpPr>
        <p:spPr bwMode="auto">
          <a:xfrm>
            <a:off x="4189412" y="4723110"/>
            <a:ext cx="21590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b="1" dirty="0">
                <a:latin typeface="+mj-lt"/>
                <a:ea typeface="Arial Unicode MS" pitchFamily="34" charset="-128"/>
                <a:cs typeface="Arial Unicode MS" pitchFamily="34" charset="-128"/>
              </a:rPr>
              <a:t>=  1 + 3i – 3 – i </a:t>
            </a:r>
            <a:endParaRPr lang="pt-BR" altLang="pt-BR" sz="2200" b="1" baseline="30000" dirty="0">
              <a:solidFill>
                <a:srgbClr val="C42500"/>
              </a:solidFill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87105" name="Text Box 33"/>
          <p:cNvSpPr txBox="1">
            <a:spLocks noChangeArrowheads="1"/>
          </p:cNvSpPr>
          <p:nvPr/>
        </p:nvSpPr>
        <p:spPr bwMode="auto">
          <a:xfrm>
            <a:off x="6065616" y="4708895"/>
            <a:ext cx="1655763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542925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b="1" dirty="0">
                <a:latin typeface="+mj-lt"/>
                <a:ea typeface="Arial Unicode MS" pitchFamily="34" charset="-128"/>
                <a:cs typeface="Arial Unicode MS" pitchFamily="34" charset="-128"/>
              </a:rPr>
              <a:t>=</a:t>
            </a:r>
            <a:r>
              <a:rPr lang="pt-BR" alt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pt-BR" altLang="pt-BR" sz="2200" dirty="0">
                <a:solidFill>
                  <a:srgbClr val="FF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–3 + 2i </a:t>
            </a:r>
            <a:endParaRPr lang="pt-BR" altLang="pt-BR" sz="2200" baseline="30000" dirty="0">
              <a:solidFill>
                <a:srgbClr val="FF0000"/>
              </a:solidFill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387090" grpId="0"/>
      <p:bldP spid="387094" grpId="0"/>
      <p:bldP spid="387095" grpId="0"/>
      <p:bldP spid="387096" grpId="0"/>
      <p:bldP spid="387097" grpId="0"/>
      <p:bldP spid="387098" grpId="0"/>
      <p:bldP spid="387099" grpId="0"/>
      <p:bldP spid="387100" grpId="0"/>
      <p:bldP spid="387101" grpId="0"/>
      <p:bldP spid="387102" grpId="0"/>
      <p:bldP spid="387103" grpId="0"/>
      <p:bldP spid="38710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982" y="836614"/>
            <a:ext cx="8229600" cy="1139825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sz="3600" b="1" dirty="0">
                <a:solidFill>
                  <a:srgbClr val="8B275F"/>
                </a:solidFill>
              </a:rPr>
              <a:t>EXEMPLO  </a:t>
            </a:r>
          </a:p>
        </p:txBody>
      </p:sp>
      <p:sp>
        <p:nvSpPr>
          <p:cNvPr id="388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04176" y="2006530"/>
            <a:ext cx="11089350" cy="1150937"/>
          </a:xfrm>
        </p:spPr>
        <p:txBody>
          <a:bodyPr/>
          <a:lstStyle/>
          <a:p>
            <a:pPr marL="0" indent="0" algn="just">
              <a:buClr>
                <a:srgbClr val="002060"/>
              </a:buClr>
              <a:buNone/>
              <a:defRPr/>
            </a:pPr>
            <a:r>
              <a:rPr lang="pt-BR" altLang="pt-BR" sz="2200" b="1" dirty="0"/>
              <a:t>Calcular o valor da constante real k, para que o complexo z = (k + 2i)</a:t>
            </a:r>
            <a:r>
              <a:rPr lang="pt-BR" altLang="pt-BR" sz="2200" b="1" baseline="30000" dirty="0"/>
              <a:t>2</a:t>
            </a:r>
            <a:r>
              <a:rPr lang="pt-BR" altLang="pt-BR" sz="2200" b="1" dirty="0"/>
              <a:t> seja imaginário puro.</a:t>
            </a:r>
          </a:p>
        </p:txBody>
      </p:sp>
      <p:sp>
        <p:nvSpPr>
          <p:cNvPr id="388117" name="Text Box 21"/>
          <p:cNvSpPr txBox="1">
            <a:spLocks noChangeArrowheads="1"/>
          </p:cNvSpPr>
          <p:nvPr/>
        </p:nvSpPr>
        <p:spPr bwMode="auto">
          <a:xfrm>
            <a:off x="3106738" y="3146355"/>
            <a:ext cx="1800225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n-lt"/>
                <a:ea typeface="Arial Unicode MS" pitchFamily="34" charset="-128"/>
                <a:cs typeface="Arial Unicode MS" pitchFamily="34" charset="-128"/>
              </a:rPr>
              <a:t>z = (k + 2i)</a:t>
            </a:r>
            <a:r>
              <a:rPr lang="pt-BR" altLang="pt-BR" sz="2200" baseline="30000" dirty="0">
                <a:latin typeface="+mn-lt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pt-BR" altLang="pt-BR" sz="2200" dirty="0">
                <a:latin typeface="+mn-lt"/>
                <a:ea typeface="Arial Unicode MS" pitchFamily="34" charset="-128"/>
                <a:cs typeface="Arial Unicode MS" pitchFamily="34" charset="-128"/>
              </a:rPr>
              <a:t> </a:t>
            </a:r>
            <a:endParaRPr lang="pt-BR" altLang="pt-BR" sz="2200" baseline="30000" dirty="0"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88118" name="Text Box 22"/>
          <p:cNvSpPr txBox="1">
            <a:spLocks noChangeArrowheads="1"/>
          </p:cNvSpPr>
          <p:nvPr/>
        </p:nvSpPr>
        <p:spPr bwMode="auto">
          <a:xfrm>
            <a:off x="4475163" y="3146355"/>
            <a:ext cx="2376487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n-lt"/>
                <a:ea typeface="Arial Unicode MS" pitchFamily="34" charset="-128"/>
                <a:cs typeface="Arial Unicode MS" pitchFamily="34" charset="-128"/>
              </a:rPr>
              <a:t>=  k</a:t>
            </a:r>
            <a:r>
              <a:rPr lang="pt-BR" altLang="pt-BR" sz="2200" baseline="30000" dirty="0">
                <a:latin typeface="+mn-lt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pt-BR" altLang="pt-BR" sz="2200" dirty="0">
                <a:latin typeface="+mn-lt"/>
                <a:ea typeface="Arial Unicode MS" pitchFamily="34" charset="-128"/>
                <a:cs typeface="Arial Unicode MS" pitchFamily="34" charset="-128"/>
              </a:rPr>
              <a:t> + 4ki + 4</a:t>
            </a:r>
            <a:r>
              <a:rPr lang="pt-BR" altLang="pt-BR" sz="2200" dirty="0">
                <a:solidFill>
                  <a:srgbClr val="FF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pt-BR" altLang="pt-BR" sz="2200" baseline="30000" dirty="0">
                <a:solidFill>
                  <a:srgbClr val="FF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2</a:t>
            </a:r>
          </a:p>
        </p:txBody>
      </p:sp>
      <p:sp>
        <p:nvSpPr>
          <p:cNvPr id="388119" name="Text Box 23"/>
          <p:cNvSpPr txBox="1">
            <a:spLocks noChangeArrowheads="1"/>
          </p:cNvSpPr>
          <p:nvPr/>
        </p:nvSpPr>
        <p:spPr bwMode="auto">
          <a:xfrm>
            <a:off x="6275388" y="3157467"/>
            <a:ext cx="2232025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n-lt"/>
                <a:ea typeface="Arial Unicode MS" pitchFamily="34" charset="-128"/>
                <a:cs typeface="Arial Unicode MS" pitchFamily="34" charset="-128"/>
              </a:rPr>
              <a:t>=  k</a:t>
            </a:r>
            <a:r>
              <a:rPr lang="pt-BR" altLang="pt-BR" sz="2200" baseline="30000" dirty="0">
                <a:latin typeface="+mn-lt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pt-BR" altLang="pt-BR" sz="2200" dirty="0">
                <a:latin typeface="+mn-lt"/>
                <a:ea typeface="Arial Unicode MS" pitchFamily="34" charset="-128"/>
                <a:cs typeface="Arial Unicode MS" pitchFamily="34" charset="-128"/>
              </a:rPr>
              <a:t> – 4 + 4ki</a:t>
            </a:r>
            <a:endParaRPr lang="pt-BR" altLang="pt-BR" sz="2200" baseline="30000" dirty="0">
              <a:solidFill>
                <a:srgbClr val="C42500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88121" name="Text Box 25"/>
          <p:cNvSpPr txBox="1">
            <a:spLocks noChangeArrowheads="1"/>
          </p:cNvSpPr>
          <p:nvPr/>
        </p:nvSpPr>
        <p:spPr bwMode="auto">
          <a:xfrm>
            <a:off x="2688413" y="4097454"/>
            <a:ext cx="7502525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just" eaLnBrk="1" hangingPunct="1">
              <a:spcBef>
                <a:spcPct val="0"/>
              </a:spcBef>
              <a:buClr>
                <a:srgbClr val="FF0000"/>
              </a:buClr>
              <a:buNone/>
            </a:pPr>
            <a:r>
              <a:rPr lang="pt-BR" altLang="pt-BR" sz="2200" b="1" dirty="0">
                <a:latin typeface="+mn-lt"/>
              </a:rPr>
              <a:t>z imaginário puro, devemos ter:</a:t>
            </a:r>
          </a:p>
        </p:txBody>
      </p:sp>
      <p:sp>
        <p:nvSpPr>
          <p:cNvPr id="388122" name="Text Box 26"/>
          <p:cNvSpPr txBox="1">
            <a:spLocks noChangeArrowheads="1"/>
          </p:cNvSpPr>
          <p:nvPr/>
        </p:nvSpPr>
        <p:spPr bwMode="auto">
          <a:xfrm>
            <a:off x="3581400" y="4773542"/>
            <a:ext cx="1535113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n-lt"/>
              </a:rPr>
              <a:t>Re(z) = 0</a:t>
            </a:r>
          </a:p>
        </p:txBody>
      </p:sp>
      <p:sp>
        <p:nvSpPr>
          <p:cNvPr id="388123" name="Text Box 27"/>
          <p:cNvSpPr txBox="1">
            <a:spLocks noChangeArrowheads="1"/>
          </p:cNvSpPr>
          <p:nvPr/>
        </p:nvSpPr>
        <p:spPr bwMode="auto">
          <a:xfrm>
            <a:off x="3579812" y="5278367"/>
            <a:ext cx="154305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n-lt"/>
              </a:rPr>
              <a:t>Im(z) ≠ 0</a:t>
            </a:r>
          </a:p>
        </p:txBody>
      </p:sp>
      <p:sp>
        <p:nvSpPr>
          <p:cNvPr id="388124" name="AutoShape 28"/>
          <p:cNvSpPr>
            <a:spLocks/>
          </p:cNvSpPr>
          <p:nvPr/>
        </p:nvSpPr>
        <p:spPr bwMode="auto">
          <a:xfrm rot="10800000">
            <a:off x="3508374" y="4827518"/>
            <a:ext cx="71438" cy="865187"/>
          </a:xfrm>
          <a:prstGeom prst="rightBrace">
            <a:avLst>
              <a:gd name="adj1" fmla="val 10092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pt-BR" altLang="pt-BR" sz="2200">
              <a:latin typeface="+mn-lt"/>
            </a:endParaRPr>
          </a:p>
        </p:txBody>
      </p:sp>
      <p:sp>
        <p:nvSpPr>
          <p:cNvPr id="388125" name="Text Box 29"/>
          <p:cNvSpPr txBox="1">
            <a:spLocks noChangeArrowheads="1"/>
          </p:cNvSpPr>
          <p:nvPr/>
        </p:nvSpPr>
        <p:spPr bwMode="auto">
          <a:xfrm>
            <a:off x="5192713" y="4989442"/>
            <a:ext cx="433387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n-lt"/>
                <a:ea typeface="Arial Unicode MS" pitchFamily="34" charset="-128"/>
                <a:cs typeface="Arial Unicode MS" pitchFamily="34" charset="-128"/>
              </a:rPr>
              <a:t>⇒</a:t>
            </a:r>
            <a:r>
              <a:rPr lang="pt-BR" altLang="pt-BR" sz="2200">
                <a:latin typeface="+mn-lt"/>
              </a:rPr>
              <a:t> </a:t>
            </a:r>
          </a:p>
        </p:txBody>
      </p:sp>
      <p:sp>
        <p:nvSpPr>
          <p:cNvPr id="388126" name="Text Box 30"/>
          <p:cNvSpPr txBox="1">
            <a:spLocks noChangeArrowheads="1"/>
          </p:cNvSpPr>
          <p:nvPr/>
        </p:nvSpPr>
        <p:spPr bwMode="auto">
          <a:xfrm>
            <a:off x="5884862" y="4773542"/>
            <a:ext cx="1535112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n-lt"/>
              </a:rPr>
              <a:t>k</a:t>
            </a:r>
            <a:r>
              <a:rPr lang="pt-BR" altLang="pt-BR" sz="2200" baseline="30000">
                <a:latin typeface="+mn-lt"/>
              </a:rPr>
              <a:t>2</a:t>
            </a:r>
            <a:r>
              <a:rPr lang="pt-BR" altLang="pt-BR" sz="2200">
                <a:latin typeface="+mn-lt"/>
              </a:rPr>
              <a:t> – 4 = 0</a:t>
            </a:r>
          </a:p>
        </p:txBody>
      </p:sp>
      <p:sp>
        <p:nvSpPr>
          <p:cNvPr id="388127" name="Text Box 31"/>
          <p:cNvSpPr txBox="1">
            <a:spLocks noChangeArrowheads="1"/>
          </p:cNvSpPr>
          <p:nvPr/>
        </p:nvSpPr>
        <p:spPr bwMode="auto">
          <a:xfrm>
            <a:off x="5883274" y="5278367"/>
            <a:ext cx="154305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n-lt"/>
              </a:rPr>
              <a:t>4k ≠ 0</a:t>
            </a:r>
          </a:p>
        </p:txBody>
      </p:sp>
      <p:sp>
        <p:nvSpPr>
          <p:cNvPr id="388128" name="AutoShape 32"/>
          <p:cNvSpPr>
            <a:spLocks/>
          </p:cNvSpPr>
          <p:nvPr/>
        </p:nvSpPr>
        <p:spPr bwMode="auto">
          <a:xfrm rot="10800000">
            <a:off x="5811838" y="4827518"/>
            <a:ext cx="71437" cy="865187"/>
          </a:xfrm>
          <a:prstGeom prst="rightBrace">
            <a:avLst>
              <a:gd name="adj1" fmla="val 10092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pt-BR" altLang="pt-BR" sz="2200">
              <a:latin typeface="+mn-lt"/>
            </a:endParaRPr>
          </a:p>
        </p:txBody>
      </p:sp>
      <p:sp>
        <p:nvSpPr>
          <p:cNvPr id="388129" name="Text Box 33"/>
          <p:cNvSpPr txBox="1">
            <a:spLocks noChangeArrowheads="1"/>
          </p:cNvSpPr>
          <p:nvPr/>
        </p:nvSpPr>
        <p:spPr bwMode="auto">
          <a:xfrm>
            <a:off x="7424738" y="4989442"/>
            <a:ext cx="433387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n-lt"/>
                <a:ea typeface="Arial Unicode MS" pitchFamily="34" charset="-128"/>
                <a:cs typeface="Arial Unicode MS" pitchFamily="34" charset="-128"/>
              </a:rPr>
              <a:t>⇒</a:t>
            </a:r>
            <a:r>
              <a:rPr lang="pt-BR" altLang="pt-BR" sz="2200">
                <a:latin typeface="+mn-lt"/>
              </a:rPr>
              <a:t> </a:t>
            </a:r>
          </a:p>
        </p:txBody>
      </p:sp>
      <p:sp>
        <p:nvSpPr>
          <p:cNvPr id="388130" name="Text Box 34"/>
          <p:cNvSpPr txBox="1">
            <a:spLocks noChangeArrowheads="1"/>
          </p:cNvSpPr>
          <p:nvPr/>
        </p:nvSpPr>
        <p:spPr bwMode="auto">
          <a:xfrm>
            <a:off x="8074025" y="4994205"/>
            <a:ext cx="1535113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solidFill>
                  <a:srgbClr val="FF0000"/>
                </a:solidFill>
                <a:latin typeface="+mn-lt"/>
              </a:rPr>
              <a:t>k =  </a:t>
            </a:r>
            <a:r>
              <a:rPr lang="en-US" altLang="pt-BR" sz="2200" dirty="0">
                <a:solidFill>
                  <a:srgbClr val="FF0000"/>
                </a:solidFill>
                <a:latin typeface="+mn-lt"/>
              </a:rPr>
              <a:t>± </a:t>
            </a:r>
            <a:r>
              <a:rPr lang="pt-BR" altLang="pt-BR" sz="2200" dirty="0">
                <a:solidFill>
                  <a:srgbClr val="FF0000"/>
                </a:solidFill>
                <a:latin typeface="+mn-lt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388099" grpId="0" build="p"/>
      <p:bldP spid="388117" grpId="0"/>
      <p:bldP spid="388118" grpId="0"/>
      <p:bldP spid="388119" grpId="0"/>
      <p:bldP spid="388121" grpId="0"/>
      <p:bldP spid="388122" grpId="0"/>
      <p:bldP spid="388123" grpId="0"/>
      <p:bldP spid="388124" grpId="0" animBg="1"/>
      <p:bldP spid="388125" grpId="0"/>
      <p:bldP spid="388126" grpId="0"/>
      <p:bldP spid="388127" grpId="0"/>
      <p:bldP spid="388128" grpId="0" animBg="1"/>
      <p:bldP spid="388129" grpId="0"/>
      <p:bldP spid="3881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01749" y="1136651"/>
            <a:ext cx="10909004" cy="11398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pt-BR" altLang="pt-BR" sz="3200" b="1" dirty="0">
                <a:solidFill>
                  <a:srgbClr val="8B275F"/>
                </a:solidFill>
                <a:latin typeface="+mn-lt"/>
              </a:rPr>
              <a:t>POTENCIAÇÃO DE COMPLEXOS (EXPOENTE INTEIRO NEGATIVO)</a:t>
            </a:r>
          </a:p>
        </p:txBody>
      </p:sp>
      <p:sp>
        <p:nvSpPr>
          <p:cNvPr id="391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01749" y="2551113"/>
            <a:ext cx="10909004" cy="2087562"/>
          </a:xfrm>
        </p:spPr>
        <p:txBody>
          <a:bodyPr/>
          <a:lstStyle/>
          <a:p>
            <a:pPr marL="0" indent="0" algn="just">
              <a:lnSpc>
                <a:spcPct val="110000"/>
              </a:lnSpc>
              <a:spcBef>
                <a:spcPct val="40000"/>
              </a:spcBef>
              <a:buClr>
                <a:srgbClr val="002060"/>
              </a:buClr>
              <a:buNone/>
              <a:defRPr/>
            </a:pPr>
            <a:r>
              <a:rPr lang="pt-BR" altLang="pt-BR" sz="2200" b="1" dirty="0">
                <a:latin typeface="+mj-lt"/>
              </a:rPr>
              <a:t>A partir do conceito de inverso de um número complexo, podemos calcular uma potência com expoente inteiro negativo. Sendo z um complexo, z </a:t>
            </a:r>
            <a:r>
              <a:rPr lang="pt-BR" altLang="pt-BR" sz="2200" b="1" dirty="0">
                <a:latin typeface="+mj-lt"/>
                <a:cs typeface="Arial" charset="0"/>
              </a:rPr>
              <a:t>≠</a:t>
            </a:r>
            <a:r>
              <a:rPr lang="pt-BR" altLang="pt-BR" sz="2200" b="1" dirty="0">
                <a:latin typeface="+mj-lt"/>
              </a:rPr>
              <a:t> 0 e n um número natural, define-se:</a:t>
            </a:r>
          </a:p>
        </p:txBody>
      </p:sp>
      <p:grpSp>
        <p:nvGrpSpPr>
          <p:cNvPr id="391187" name="Group 19"/>
          <p:cNvGrpSpPr>
            <a:grpSpLocks/>
          </p:cNvGrpSpPr>
          <p:nvPr/>
        </p:nvGrpSpPr>
        <p:grpSpPr bwMode="auto">
          <a:xfrm>
            <a:off x="4786313" y="4207992"/>
            <a:ext cx="2025650" cy="1165225"/>
            <a:chOff x="2055" y="2201"/>
            <a:chExt cx="1276" cy="734"/>
          </a:xfrm>
          <a:noFill/>
        </p:grpSpPr>
        <p:sp>
          <p:nvSpPr>
            <p:cNvPr id="29701" name="Rectangle 12"/>
            <p:cNvSpPr>
              <a:spLocks noChangeArrowheads="1"/>
            </p:cNvSpPr>
            <p:nvPr/>
          </p:nvSpPr>
          <p:spPr bwMode="auto">
            <a:xfrm>
              <a:off x="2055" y="2201"/>
              <a:ext cx="1276" cy="734"/>
            </a:xfrm>
            <a:prstGeom prst="roundRect">
              <a:avLst/>
            </a:prstGeom>
            <a:grpFill/>
            <a:ln w="28575">
              <a:solidFill>
                <a:srgbClr val="8B275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eaLnBrk="1" hangingPunct="1">
                <a:defRPr/>
              </a:pPr>
              <a:endParaRPr lang="pt-BR" altLang="pt-BR" sz="2200" b="1" dirty="0">
                <a:latin typeface="+mj-lt"/>
              </a:endParaRPr>
            </a:p>
          </p:txBody>
        </p:sp>
        <p:sp>
          <p:nvSpPr>
            <p:cNvPr id="29702" name="Text Box 13"/>
            <p:cNvSpPr txBox="1">
              <a:spLocks noChangeArrowheads="1"/>
            </p:cNvSpPr>
            <p:nvPr/>
          </p:nvSpPr>
          <p:spPr bwMode="auto">
            <a:xfrm>
              <a:off x="2752" y="2291"/>
              <a:ext cx="318" cy="27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61938" indent="-261938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just" eaLnBrk="1" hangingPunct="1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altLang="pt-BR" sz="2200" b="1">
                  <a:latin typeface="+mj-lt"/>
                </a:rPr>
                <a:t>1</a:t>
              </a:r>
              <a:endParaRPr lang="pt-BR" altLang="pt-BR" sz="2200" b="1" baseline="-25000">
                <a:latin typeface="+mj-lt"/>
              </a:endParaRPr>
            </a:p>
          </p:txBody>
        </p:sp>
        <p:sp>
          <p:nvSpPr>
            <p:cNvPr id="29703" name="Text Box 14"/>
            <p:cNvSpPr txBox="1">
              <a:spLocks noChangeArrowheads="1"/>
            </p:cNvSpPr>
            <p:nvPr/>
          </p:nvSpPr>
          <p:spPr bwMode="auto">
            <a:xfrm>
              <a:off x="2752" y="2532"/>
              <a:ext cx="318" cy="27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61938" indent="-261938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just" eaLnBrk="1" hangingPunct="1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altLang="pt-BR" sz="2200" b="1">
                  <a:latin typeface="+mj-lt"/>
                </a:rPr>
                <a:t>z</a:t>
              </a:r>
              <a:endParaRPr lang="pt-BR" altLang="pt-BR" sz="2200" b="1" baseline="-25000">
                <a:latin typeface="+mj-lt"/>
              </a:endParaRPr>
            </a:p>
          </p:txBody>
        </p:sp>
        <p:sp>
          <p:nvSpPr>
            <p:cNvPr id="29704" name="Line 15"/>
            <p:cNvSpPr>
              <a:spLocks noChangeShapeType="1"/>
            </p:cNvSpPr>
            <p:nvPr/>
          </p:nvSpPr>
          <p:spPr bwMode="auto">
            <a:xfrm>
              <a:off x="2744" y="2573"/>
              <a:ext cx="227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200" b="1">
                <a:latin typeface="+mj-lt"/>
              </a:endParaRPr>
            </a:p>
          </p:txBody>
        </p:sp>
        <p:sp>
          <p:nvSpPr>
            <p:cNvPr id="29705" name="Text Box 16"/>
            <p:cNvSpPr txBox="1">
              <a:spLocks noChangeArrowheads="1"/>
            </p:cNvSpPr>
            <p:nvPr/>
          </p:nvSpPr>
          <p:spPr bwMode="auto">
            <a:xfrm>
              <a:off x="2093" y="2414"/>
              <a:ext cx="642" cy="27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61938" indent="-261938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just" eaLnBrk="1" hangingPunct="1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altLang="pt-BR" sz="2200" b="1" dirty="0">
                  <a:latin typeface="+mj-lt"/>
                </a:rPr>
                <a:t>z</a:t>
              </a:r>
              <a:r>
                <a:rPr lang="pt-BR" altLang="pt-BR" sz="2200" b="1" baseline="30000" dirty="0">
                  <a:latin typeface="+mj-lt"/>
                </a:rPr>
                <a:t>–n</a:t>
              </a:r>
              <a:r>
                <a:rPr lang="pt-BR" altLang="pt-BR" sz="2200" b="1" dirty="0">
                  <a:latin typeface="+mj-lt"/>
                </a:rPr>
                <a:t> =</a:t>
              </a:r>
              <a:endParaRPr lang="pt-BR" altLang="pt-BR" sz="2200" b="1" baseline="-25000" dirty="0">
                <a:latin typeface="+mj-lt"/>
              </a:endParaRPr>
            </a:p>
          </p:txBody>
        </p:sp>
        <p:sp>
          <p:nvSpPr>
            <p:cNvPr id="29706" name="AutoShape 17"/>
            <p:cNvSpPr>
              <a:spLocks noChangeArrowheads="1"/>
            </p:cNvSpPr>
            <p:nvPr/>
          </p:nvSpPr>
          <p:spPr bwMode="auto">
            <a:xfrm>
              <a:off x="2662" y="2314"/>
              <a:ext cx="409" cy="499"/>
            </a:xfrm>
            <a:prstGeom prst="bracketPair">
              <a:avLst>
                <a:gd name="adj" fmla="val 16667"/>
              </a:avLst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eaLnBrk="1" hangingPunct="1">
                <a:defRPr/>
              </a:pPr>
              <a:endParaRPr lang="pt-BR" altLang="pt-BR" sz="2200" b="1">
                <a:latin typeface="+mj-lt"/>
              </a:endParaRPr>
            </a:p>
          </p:txBody>
        </p:sp>
        <p:sp>
          <p:nvSpPr>
            <p:cNvPr id="29707" name="Text Box 18"/>
            <p:cNvSpPr txBox="1">
              <a:spLocks noChangeArrowheads="1"/>
            </p:cNvSpPr>
            <p:nvPr/>
          </p:nvSpPr>
          <p:spPr bwMode="auto">
            <a:xfrm>
              <a:off x="3052" y="2266"/>
              <a:ext cx="197" cy="20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61938" indent="-261938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just" eaLnBrk="1" hangingPunct="1">
                <a:buClr>
                  <a:srgbClr val="3333CC"/>
                </a:buClr>
                <a:buSzPct val="90000"/>
                <a:buFont typeface="Wingdings" pitchFamily="2" charset="2"/>
                <a:buNone/>
                <a:defRPr/>
              </a:pPr>
              <a:r>
                <a:rPr lang="pt-BR" altLang="pt-BR" sz="2200" b="1" baseline="30000">
                  <a:latin typeface="+mj-lt"/>
                </a:rPr>
                <a:t>n</a:t>
              </a:r>
              <a:endParaRPr lang="pt-BR" altLang="pt-BR" sz="2200" b="1" baseline="-25000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1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1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1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39117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872332" y="766431"/>
            <a:ext cx="8229600" cy="1139825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EXEMPLO </a:t>
            </a:r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96193" y="1910261"/>
            <a:ext cx="8075613" cy="1108075"/>
          </a:xfrm>
        </p:spPr>
        <p:txBody>
          <a:bodyPr/>
          <a:lstStyle/>
          <a:p>
            <a:pPr marL="0" indent="0">
              <a:buClr>
                <a:srgbClr val="002060"/>
              </a:buClr>
              <a:buNone/>
              <a:defRPr/>
            </a:pPr>
            <a:r>
              <a:rPr lang="pt-BR" altLang="pt-BR" sz="2200" b="1" dirty="0">
                <a:latin typeface="+mj-lt"/>
              </a:rPr>
              <a:t>Sendo z = 1 – i, calcular z</a:t>
            </a:r>
            <a:r>
              <a:rPr lang="pt-BR" altLang="pt-BR" sz="2200" b="1" baseline="30000" dirty="0">
                <a:latin typeface="+mj-lt"/>
              </a:rPr>
              <a:t>–2</a:t>
            </a:r>
            <a:r>
              <a:rPr lang="pt-BR" altLang="pt-BR" sz="2200" b="1" dirty="0">
                <a:latin typeface="+mj-lt"/>
              </a:rPr>
              <a:t>.</a:t>
            </a:r>
          </a:p>
          <a:p>
            <a:pPr marL="0" indent="0">
              <a:buClr>
                <a:srgbClr val="002060"/>
              </a:buClr>
              <a:buSzPct val="80000"/>
              <a:buNone/>
              <a:defRPr/>
            </a:pPr>
            <a:endParaRPr lang="pt-BR" altLang="pt-BR" sz="2200" b="1" dirty="0">
              <a:latin typeface="+mj-lt"/>
            </a:endParaRPr>
          </a:p>
        </p:txBody>
      </p:sp>
      <p:sp>
        <p:nvSpPr>
          <p:cNvPr id="392196" name="Text Box 4"/>
          <p:cNvSpPr txBox="1">
            <a:spLocks noChangeArrowheads="1"/>
          </p:cNvSpPr>
          <p:nvPr/>
        </p:nvSpPr>
        <p:spPr bwMode="auto">
          <a:xfrm>
            <a:off x="2379663" y="3503613"/>
            <a:ext cx="792162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z</a:t>
            </a:r>
            <a:r>
              <a:rPr lang="pt-BR" altLang="pt-BR" sz="2200" baseline="30000" dirty="0">
                <a:latin typeface="+mj-lt"/>
                <a:ea typeface="Arial Unicode MS" pitchFamily="34" charset="-128"/>
                <a:cs typeface="Arial Unicode MS" pitchFamily="34" charset="-128"/>
              </a:rPr>
              <a:t>–1</a:t>
            </a:r>
            <a:r>
              <a:rPr lang="pt-BR" alt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 =</a:t>
            </a:r>
            <a:endParaRPr lang="pt-BR" altLang="pt-BR" sz="2200" baseline="30000" dirty="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92197" name="Text Box 5"/>
          <p:cNvSpPr txBox="1">
            <a:spLocks noChangeArrowheads="1"/>
          </p:cNvSpPr>
          <p:nvPr/>
        </p:nvSpPr>
        <p:spPr bwMode="auto">
          <a:xfrm>
            <a:off x="3013076" y="3286126"/>
            <a:ext cx="646113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1</a:t>
            </a:r>
            <a:endParaRPr lang="pt-BR" altLang="pt-BR" sz="2200" baseline="30000">
              <a:latin typeface="+mj-lt"/>
            </a:endParaRPr>
          </a:p>
        </p:txBody>
      </p:sp>
      <p:sp>
        <p:nvSpPr>
          <p:cNvPr id="392198" name="Text Box 6"/>
          <p:cNvSpPr txBox="1">
            <a:spLocks noChangeArrowheads="1"/>
          </p:cNvSpPr>
          <p:nvPr/>
        </p:nvSpPr>
        <p:spPr bwMode="auto">
          <a:xfrm>
            <a:off x="3027363" y="3694113"/>
            <a:ext cx="60325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z 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392199" name="Line 7"/>
          <p:cNvSpPr>
            <a:spLocks noChangeShapeType="1"/>
          </p:cNvSpPr>
          <p:nvPr/>
        </p:nvSpPr>
        <p:spPr bwMode="auto">
          <a:xfrm>
            <a:off x="3128963" y="3732213"/>
            <a:ext cx="3873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92200" name="Text Box 8"/>
          <p:cNvSpPr txBox="1">
            <a:spLocks noChangeArrowheads="1"/>
          </p:cNvSpPr>
          <p:nvPr/>
        </p:nvSpPr>
        <p:spPr bwMode="auto">
          <a:xfrm>
            <a:off x="3517900" y="3503613"/>
            <a:ext cx="433388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=</a:t>
            </a:r>
            <a:endParaRPr lang="pt-BR" altLang="pt-BR" sz="2200" baseline="3000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92201" name="Text Box 9"/>
          <p:cNvSpPr txBox="1">
            <a:spLocks noChangeArrowheads="1"/>
          </p:cNvSpPr>
          <p:nvPr/>
        </p:nvSpPr>
        <p:spPr bwMode="auto">
          <a:xfrm>
            <a:off x="3938588" y="3287713"/>
            <a:ext cx="78105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1</a:t>
            </a:r>
            <a:endParaRPr lang="pt-BR" altLang="pt-BR" sz="2200" baseline="30000">
              <a:latin typeface="+mj-lt"/>
            </a:endParaRPr>
          </a:p>
        </p:txBody>
      </p:sp>
      <p:sp>
        <p:nvSpPr>
          <p:cNvPr id="392202" name="Text Box 10"/>
          <p:cNvSpPr txBox="1">
            <a:spLocks noChangeArrowheads="1"/>
          </p:cNvSpPr>
          <p:nvPr/>
        </p:nvSpPr>
        <p:spPr bwMode="auto">
          <a:xfrm>
            <a:off x="3919539" y="3724276"/>
            <a:ext cx="763587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1 – i 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392203" name="Line 11"/>
          <p:cNvSpPr>
            <a:spLocks noChangeShapeType="1"/>
          </p:cNvSpPr>
          <p:nvPr/>
        </p:nvSpPr>
        <p:spPr bwMode="auto">
          <a:xfrm>
            <a:off x="3997325" y="3733800"/>
            <a:ext cx="5984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92204" name="Text Box 12"/>
          <p:cNvSpPr txBox="1">
            <a:spLocks noChangeArrowheads="1"/>
          </p:cNvSpPr>
          <p:nvPr/>
        </p:nvSpPr>
        <p:spPr bwMode="auto">
          <a:xfrm>
            <a:off x="4611689" y="3505201"/>
            <a:ext cx="433387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=</a:t>
            </a:r>
            <a:endParaRPr lang="pt-BR" altLang="pt-BR" sz="2200" baseline="3000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92210" name="Text Box 18"/>
          <p:cNvSpPr txBox="1">
            <a:spLocks noChangeArrowheads="1"/>
          </p:cNvSpPr>
          <p:nvPr/>
        </p:nvSpPr>
        <p:spPr bwMode="auto">
          <a:xfrm>
            <a:off x="1304684" y="2444883"/>
            <a:ext cx="7502525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Primeiro vamos calcular z</a:t>
            </a:r>
            <a:r>
              <a:rPr lang="pt-BR" altLang="pt-BR" sz="2200" baseline="30000" dirty="0">
                <a:latin typeface="+mj-lt"/>
              </a:rPr>
              <a:t>–1</a:t>
            </a:r>
            <a:r>
              <a:rPr lang="pt-BR" altLang="pt-BR" sz="2200" dirty="0">
                <a:latin typeface="+mj-lt"/>
              </a:rPr>
              <a:t>; depois z</a:t>
            </a:r>
            <a:r>
              <a:rPr lang="pt-BR" altLang="pt-BR" sz="2200" baseline="30000" dirty="0">
                <a:latin typeface="+mj-lt"/>
              </a:rPr>
              <a:t>–2</a:t>
            </a:r>
            <a:r>
              <a:rPr lang="pt-BR" altLang="pt-BR" sz="2200" dirty="0">
                <a:latin typeface="+mj-lt"/>
              </a:rPr>
              <a:t>.</a:t>
            </a:r>
          </a:p>
        </p:txBody>
      </p:sp>
      <p:sp>
        <p:nvSpPr>
          <p:cNvPr id="392211" name="Text Box 19"/>
          <p:cNvSpPr txBox="1">
            <a:spLocks noChangeArrowheads="1"/>
          </p:cNvSpPr>
          <p:nvPr/>
        </p:nvSpPr>
        <p:spPr bwMode="auto">
          <a:xfrm>
            <a:off x="7091363" y="3282951"/>
            <a:ext cx="8636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1 + i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392212" name="Text Box 20"/>
          <p:cNvSpPr txBox="1">
            <a:spLocks noChangeArrowheads="1"/>
          </p:cNvSpPr>
          <p:nvPr/>
        </p:nvSpPr>
        <p:spPr bwMode="auto">
          <a:xfrm>
            <a:off x="7062789" y="3719513"/>
            <a:ext cx="1050925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1</a:t>
            </a:r>
            <a:r>
              <a:rPr lang="pt-BR" altLang="pt-BR" sz="2200" baseline="30000">
                <a:latin typeface="+mj-lt"/>
              </a:rPr>
              <a:t>2</a:t>
            </a:r>
            <a:r>
              <a:rPr lang="pt-BR" altLang="pt-BR" sz="2200">
                <a:latin typeface="+mj-lt"/>
              </a:rPr>
              <a:t> – i</a:t>
            </a:r>
            <a:r>
              <a:rPr lang="pt-BR" altLang="pt-BR" sz="2200" baseline="30000">
                <a:latin typeface="+mj-lt"/>
              </a:rPr>
              <a:t>2</a:t>
            </a:r>
            <a:r>
              <a:rPr lang="pt-BR" altLang="pt-BR" sz="2200">
                <a:latin typeface="+mj-lt"/>
              </a:rPr>
              <a:t> 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392213" name="Line 21"/>
          <p:cNvSpPr>
            <a:spLocks noChangeShapeType="1"/>
          </p:cNvSpPr>
          <p:nvPr/>
        </p:nvSpPr>
        <p:spPr bwMode="auto">
          <a:xfrm>
            <a:off x="7062788" y="3729038"/>
            <a:ext cx="7683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92219" name="Text Box 27"/>
          <p:cNvSpPr txBox="1">
            <a:spLocks noChangeArrowheads="1"/>
          </p:cNvSpPr>
          <p:nvPr/>
        </p:nvSpPr>
        <p:spPr bwMode="auto">
          <a:xfrm>
            <a:off x="7896225" y="3505201"/>
            <a:ext cx="433388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=</a:t>
            </a:r>
            <a:endParaRPr lang="pt-BR" altLang="pt-BR" sz="2200" baseline="3000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92220" name="Text Box 28"/>
          <p:cNvSpPr txBox="1">
            <a:spLocks noChangeArrowheads="1"/>
          </p:cNvSpPr>
          <p:nvPr/>
        </p:nvSpPr>
        <p:spPr bwMode="auto">
          <a:xfrm>
            <a:off x="8256588" y="3282951"/>
            <a:ext cx="8636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solidFill>
                  <a:srgbClr val="002060"/>
                </a:solidFill>
                <a:latin typeface="+mj-lt"/>
              </a:rPr>
              <a:t>1 + i</a:t>
            </a:r>
            <a:endParaRPr lang="pt-BR" altLang="pt-BR" sz="2200" baseline="-250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92221" name="Text Box 29"/>
          <p:cNvSpPr txBox="1">
            <a:spLocks noChangeArrowheads="1"/>
          </p:cNvSpPr>
          <p:nvPr/>
        </p:nvSpPr>
        <p:spPr bwMode="auto">
          <a:xfrm>
            <a:off x="8443913" y="3719513"/>
            <a:ext cx="690562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solidFill>
                  <a:srgbClr val="002060"/>
                </a:solidFill>
                <a:latin typeface="+mj-lt"/>
              </a:rPr>
              <a:t>2 </a:t>
            </a:r>
            <a:endParaRPr lang="pt-BR" altLang="pt-BR" sz="2200" baseline="-2500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92222" name="Line 30"/>
          <p:cNvSpPr>
            <a:spLocks noChangeShapeType="1"/>
          </p:cNvSpPr>
          <p:nvPr/>
        </p:nvSpPr>
        <p:spPr bwMode="auto">
          <a:xfrm>
            <a:off x="8269288" y="3729038"/>
            <a:ext cx="646112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92223" name="Text Box 31"/>
          <p:cNvSpPr txBox="1">
            <a:spLocks noChangeArrowheads="1"/>
          </p:cNvSpPr>
          <p:nvPr/>
        </p:nvSpPr>
        <p:spPr bwMode="auto">
          <a:xfrm>
            <a:off x="2395539" y="4772026"/>
            <a:ext cx="1584325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z</a:t>
            </a:r>
            <a:r>
              <a:rPr lang="pt-BR" altLang="pt-BR" sz="2200" baseline="30000" dirty="0">
                <a:latin typeface="+mj-lt"/>
                <a:ea typeface="Arial Unicode MS" pitchFamily="34" charset="-128"/>
                <a:cs typeface="Arial Unicode MS" pitchFamily="34" charset="-128"/>
              </a:rPr>
              <a:t>–2</a:t>
            </a:r>
            <a:r>
              <a:rPr lang="pt-BR" alt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 =  (z</a:t>
            </a:r>
            <a:r>
              <a:rPr lang="pt-BR" altLang="pt-BR" sz="2200" baseline="30000" dirty="0">
                <a:latin typeface="+mj-lt"/>
                <a:ea typeface="Arial Unicode MS" pitchFamily="34" charset="-128"/>
                <a:cs typeface="Arial Unicode MS" pitchFamily="34" charset="-128"/>
              </a:rPr>
              <a:t>–1</a:t>
            </a:r>
            <a:r>
              <a:rPr lang="pt-BR" altLang="pt-BR" sz="2200" dirty="0">
                <a:latin typeface="+mj-lt"/>
                <a:ea typeface="Arial Unicode MS" pitchFamily="34" charset="-128"/>
                <a:cs typeface="Arial Unicode MS" pitchFamily="34" charset="-128"/>
              </a:rPr>
              <a:t>)</a:t>
            </a:r>
            <a:r>
              <a:rPr lang="pt-BR" altLang="pt-BR" sz="2200" baseline="30000" dirty="0">
                <a:latin typeface="+mj-lt"/>
                <a:ea typeface="Arial Unicode MS" pitchFamily="34" charset="-128"/>
                <a:cs typeface="Arial Unicode MS" pitchFamily="34" charset="-128"/>
              </a:rPr>
              <a:t>2</a:t>
            </a:r>
          </a:p>
        </p:txBody>
      </p:sp>
      <p:sp>
        <p:nvSpPr>
          <p:cNvPr id="392224" name="Text Box 32"/>
          <p:cNvSpPr txBox="1">
            <a:spLocks noChangeArrowheads="1"/>
          </p:cNvSpPr>
          <p:nvPr/>
        </p:nvSpPr>
        <p:spPr bwMode="auto">
          <a:xfrm>
            <a:off x="3676650" y="4759326"/>
            <a:ext cx="433388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=</a:t>
            </a:r>
            <a:endParaRPr lang="pt-BR" altLang="pt-BR" sz="2200" baseline="3000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92225" name="Text Box 33"/>
          <p:cNvSpPr txBox="1">
            <a:spLocks noChangeArrowheads="1"/>
          </p:cNvSpPr>
          <p:nvPr/>
        </p:nvSpPr>
        <p:spPr bwMode="auto">
          <a:xfrm>
            <a:off x="4054475" y="4537076"/>
            <a:ext cx="8636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solidFill>
                  <a:srgbClr val="002060"/>
                </a:solidFill>
                <a:latin typeface="+mj-lt"/>
              </a:rPr>
              <a:t>1 + i</a:t>
            </a:r>
            <a:endParaRPr lang="pt-BR" altLang="pt-BR" sz="2200" baseline="-250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92226" name="Text Box 34"/>
          <p:cNvSpPr txBox="1">
            <a:spLocks noChangeArrowheads="1"/>
          </p:cNvSpPr>
          <p:nvPr/>
        </p:nvSpPr>
        <p:spPr bwMode="auto">
          <a:xfrm>
            <a:off x="4241801" y="4973638"/>
            <a:ext cx="690563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solidFill>
                  <a:srgbClr val="002060"/>
                </a:solidFill>
                <a:latin typeface="+mj-lt"/>
              </a:rPr>
              <a:t>2 </a:t>
            </a:r>
            <a:endParaRPr lang="pt-BR" altLang="pt-BR" sz="2200" baseline="-2500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92227" name="Line 35"/>
          <p:cNvSpPr>
            <a:spLocks noChangeShapeType="1"/>
          </p:cNvSpPr>
          <p:nvPr/>
        </p:nvSpPr>
        <p:spPr bwMode="auto">
          <a:xfrm>
            <a:off x="4070350" y="4983163"/>
            <a:ext cx="647700" cy="0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92228" name="AutoShape 36"/>
          <p:cNvSpPr>
            <a:spLocks noChangeArrowheads="1"/>
          </p:cNvSpPr>
          <p:nvPr/>
        </p:nvSpPr>
        <p:spPr bwMode="auto">
          <a:xfrm>
            <a:off x="3965575" y="4524375"/>
            <a:ext cx="863600" cy="920750"/>
          </a:xfrm>
          <a:prstGeom prst="bracketPair">
            <a:avLst>
              <a:gd name="adj" fmla="val 16667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pt-BR" altLang="pt-BR" sz="2200">
              <a:latin typeface="+mj-lt"/>
            </a:endParaRPr>
          </a:p>
        </p:txBody>
      </p:sp>
      <p:sp>
        <p:nvSpPr>
          <p:cNvPr id="392229" name="Text Box 37"/>
          <p:cNvSpPr txBox="1">
            <a:spLocks noChangeArrowheads="1"/>
          </p:cNvSpPr>
          <p:nvPr/>
        </p:nvSpPr>
        <p:spPr bwMode="auto">
          <a:xfrm>
            <a:off x="4770439" y="4494213"/>
            <a:ext cx="433387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baseline="30000">
                <a:latin typeface="+mj-lt"/>
                <a:ea typeface="Arial Unicode MS" pitchFamily="34" charset="-128"/>
                <a:cs typeface="Arial Unicode MS" pitchFamily="34" charset="-128"/>
              </a:rPr>
              <a:t>2</a:t>
            </a:r>
          </a:p>
        </p:txBody>
      </p:sp>
      <p:sp>
        <p:nvSpPr>
          <p:cNvPr id="392230" name="Text Box 38"/>
          <p:cNvSpPr txBox="1">
            <a:spLocks noChangeArrowheads="1"/>
          </p:cNvSpPr>
          <p:nvPr/>
        </p:nvSpPr>
        <p:spPr bwMode="auto">
          <a:xfrm>
            <a:off x="4927600" y="4767263"/>
            <a:ext cx="433388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=</a:t>
            </a:r>
            <a:endParaRPr lang="pt-BR" altLang="pt-BR" sz="2200" baseline="3000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92231" name="Text Box 39"/>
          <p:cNvSpPr txBox="1">
            <a:spLocks noChangeArrowheads="1"/>
          </p:cNvSpPr>
          <p:nvPr/>
        </p:nvSpPr>
        <p:spPr bwMode="auto">
          <a:xfrm>
            <a:off x="5334000" y="4537076"/>
            <a:ext cx="167005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1 + 2i + i</a:t>
            </a:r>
            <a:r>
              <a:rPr lang="pt-BR" altLang="pt-BR" sz="2200" baseline="30000">
                <a:latin typeface="+mj-lt"/>
              </a:rPr>
              <a:t>2</a:t>
            </a:r>
          </a:p>
        </p:txBody>
      </p:sp>
      <p:sp>
        <p:nvSpPr>
          <p:cNvPr id="392232" name="Text Box 40"/>
          <p:cNvSpPr txBox="1">
            <a:spLocks noChangeArrowheads="1"/>
          </p:cNvSpPr>
          <p:nvPr/>
        </p:nvSpPr>
        <p:spPr bwMode="auto">
          <a:xfrm>
            <a:off x="5735638" y="4973638"/>
            <a:ext cx="690562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4 </a:t>
            </a:r>
            <a:endParaRPr lang="pt-BR" altLang="pt-BR" sz="2200" baseline="-25000" dirty="0">
              <a:latin typeface="+mj-lt"/>
            </a:endParaRPr>
          </a:p>
        </p:txBody>
      </p:sp>
      <p:sp>
        <p:nvSpPr>
          <p:cNvPr id="392233" name="Line 41"/>
          <p:cNvSpPr>
            <a:spLocks noChangeShapeType="1"/>
          </p:cNvSpPr>
          <p:nvPr/>
        </p:nvSpPr>
        <p:spPr bwMode="auto">
          <a:xfrm>
            <a:off x="5260975" y="4983163"/>
            <a:ext cx="13033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92234" name="Text Box 42"/>
          <p:cNvSpPr txBox="1">
            <a:spLocks noChangeArrowheads="1"/>
          </p:cNvSpPr>
          <p:nvPr/>
        </p:nvSpPr>
        <p:spPr bwMode="auto">
          <a:xfrm>
            <a:off x="6615114" y="4767263"/>
            <a:ext cx="433387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=</a:t>
            </a:r>
            <a:endParaRPr lang="pt-BR" altLang="pt-BR" sz="2200" baseline="3000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92235" name="Text Box 43"/>
          <p:cNvSpPr txBox="1">
            <a:spLocks noChangeArrowheads="1"/>
          </p:cNvSpPr>
          <p:nvPr/>
        </p:nvSpPr>
        <p:spPr bwMode="auto">
          <a:xfrm>
            <a:off x="6986588" y="4537076"/>
            <a:ext cx="167005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1 + 2i – 1</a:t>
            </a:r>
            <a:endParaRPr lang="pt-BR" altLang="pt-BR" sz="2200" baseline="30000">
              <a:latin typeface="+mj-lt"/>
            </a:endParaRPr>
          </a:p>
        </p:txBody>
      </p:sp>
      <p:sp>
        <p:nvSpPr>
          <p:cNvPr id="392236" name="Text Box 44"/>
          <p:cNvSpPr txBox="1">
            <a:spLocks noChangeArrowheads="1"/>
          </p:cNvSpPr>
          <p:nvPr/>
        </p:nvSpPr>
        <p:spPr bwMode="auto">
          <a:xfrm>
            <a:off x="7391401" y="4973638"/>
            <a:ext cx="690563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 dirty="0">
                <a:latin typeface="+mj-lt"/>
              </a:rPr>
              <a:t>4 </a:t>
            </a:r>
            <a:endParaRPr lang="pt-BR" altLang="pt-BR" sz="2200" baseline="-25000" dirty="0">
              <a:latin typeface="+mj-lt"/>
            </a:endParaRPr>
          </a:p>
        </p:txBody>
      </p:sp>
      <p:sp>
        <p:nvSpPr>
          <p:cNvPr id="392237" name="Line 45"/>
          <p:cNvSpPr>
            <a:spLocks noChangeShapeType="1"/>
          </p:cNvSpPr>
          <p:nvPr/>
        </p:nvSpPr>
        <p:spPr bwMode="auto">
          <a:xfrm>
            <a:off x="6959601" y="4983163"/>
            <a:ext cx="11969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92239" name="Text Box 47"/>
          <p:cNvSpPr txBox="1">
            <a:spLocks noChangeArrowheads="1"/>
          </p:cNvSpPr>
          <p:nvPr/>
        </p:nvSpPr>
        <p:spPr bwMode="auto">
          <a:xfrm>
            <a:off x="8162925" y="4765676"/>
            <a:ext cx="433388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=</a:t>
            </a:r>
            <a:endParaRPr lang="pt-BR" altLang="pt-BR" sz="2200" baseline="3000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92240" name="Text Box 48"/>
          <p:cNvSpPr txBox="1">
            <a:spLocks noChangeArrowheads="1"/>
          </p:cNvSpPr>
          <p:nvPr/>
        </p:nvSpPr>
        <p:spPr bwMode="auto">
          <a:xfrm>
            <a:off x="8531226" y="4549776"/>
            <a:ext cx="519113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2i</a:t>
            </a:r>
            <a:endParaRPr lang="pt-BR" altLang="pt-BR" sz="2200" baseline="30000">
              <a:latin typeface="+mj-lt"/>
            </a:endParaRPr>
          </a:p>
        </p:txBody>
      </p:sp>
      <p:sp>
        <p:nvSpPr>
          <p:cNvPr id="392241" name="Text Box 49"/>
          <p:cNvSpPr txBox="1">
            <a:spLocks noChangeArrowheads="1"/>
          </p:cNvSpPr>
          <p:nvPr/>
        </p:nvSpPr>
        <p:spPr bwMode="auto">
          <a:xfrm>
            <a:off x="8545514" y="4986338"/>
            <a:ext cx="490537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4 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392242" name="Line 50"/>
          <p:cNvSpPr>
            <a:spLocks noChangeShapeType="1"/>
          </p:cNvSpPr>
          <p:nvPr/>
        </p:nvSpPr>
        <p:spPr bwMode="auto">
          <a:xfrm>
            <a:off x="8472489" y="4995863"/>
            <a:ext cx="4841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92247" name="Text Box 55"/>
          <p:cNvSpPr txBox="1">
            <a:spLocks noChangeArrowheads="1"/>
          </p:cNvSpPr>
          <p:nvPr/>
        </p:nvSpPr>
        <p:spPr bwMode="auto">
          <a:xfrm>
            <a:off x="8975725" y="4765676"/>
            <a:ext cx="433388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=</a:t>
            </a:r>
            <a:endParaRPr lang="pt-BR" altLang="pt-BR" sz="2200" baseline="3000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92248" name="Text Box 56"/>
          <p:cNvSpPr txBox="1">
            <a:spLocks noChangeArrowheads="1"/>
          </p:cNvSpPr>
          <p:nvPr/>
        </p:nvSpPr>
        <p:spPr bwMode="auto">
          <a:xfrm>
            <a:off x="9467851" y="4549776"/>
            <a:ext cx="519113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solidFill>
                  <a:srgbClr val="FF0000"/>
                </a:solidFill>
                <a:latin typeface="+mj-lt"/>
              </a:rPr>
              <a:t>i</a:t>
            </a:r>
            <a:endParaRPr lang="pt-BR" altLang="pt-BR" sz="2200" baseline="3000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92249" name="Text Box 57"/>
          <p:cNvSpPr txBox="1">
            <a:spLocks noChangeArrowheads="1"/>
          </p:cNvSpPr>
          <p:nvPr/>
        </p:nvSpPr>
        <p:spPr bwMode="auto">
          <a:xfrm>
            <a:off x="9439275" y="4986338"/>
            <a:ext cx="490538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solidFill>
                  <a:srgbClr val="FF0000"/>
                </a:solidFill>
                <a:latin typeface="+mj-lt"/>
              </a:rPr>
              <a:t>2 </a:t>
            </a:r>
            <a:endParaRPr lang="pt-BR" altLang="pt-BR" sz="2200" baseline="-2500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92250" name="Line 58"/>
          <p:cNvSpPr>
            <a:spLocks noChangeShapeType="1"/>
          </p:cNvSpPr>
          <p:nvPr/>
        </p:nvSpPr>
        <p:spPr bwMode="auto">
          <a:xfrm>
            <a:off x="9351964" y="4995863"/>
            <a:ext cx="484187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92252" name="Text Box 60"/>
          <p:cNvSpPr txBox="1">
            <a:spLocks noChangeArrowheads="1"/>
          </p:cNvSpPr>
          <p:nvPr/>
        </p:nvSpPr>
        <p:spPr bwMode="auto">
          <a:xfrm>
            <a:off x="5403850" y="3286126"/>
            <a:ext cx="8636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1 + i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392253" name="Text Box 61"/>
          <p:cNvSpPr txBox="1">
            <a:spLocks noChangeArrowheads="1"/>
          </p:cNvSpPr>
          <p:nvPr/>
        </p:nvSpPr>
        <p:spPr bwMode="auto">
          <a:xfrm>
            <a:off x="4973638" y="3722688"/>
            <a:ext cx="179705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1938" indent="-261938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just" eaLnBrk="1" hangingPunct="1">
              <a:buClr>
                <a:srgbClr val="3333CC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</a:rPr>
              <a:t>(1 – i).(1 + i) </a:t>
            </a:r>
            <a:endParaRPr lang="pt-BR" altLang="pt-BR" sz="2200" baseline="-25000">
              <a:latin typeface="+mj-lt"/>
            </a:endParaRPr>
          </a:p>
        </p:txBody>
      </p:sp>
      <p:sp>
        <p:nvSpPr>
          <p:cNvPr id="392254" name="Line 62"/>
          <p:cNvSpPr>
            <a:spLocks noChangeShapeType="1"/>
          </p:cNvSpPr>
          <p:nvPr/>
        </p:nvSpPr>
        <p:spPr bwMode="auto">
          <a:xfrm>
            <a:off x="5053013" y="3732213"/>
            <a:ext cx="14208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200">
              <a:latin typeface="+mj-lt"/>
            </a:endParaRPr>
          </a:p>
        </p:txBody>
      </p:sp>
      <p:sp>
        <p:nvSpPr>
          <p:cNvPr id="392255" name="Text Box 63"/>
          <p:cNvSpPr txBox="1">
            <a:spLocks noChangeArrowheads="1"/>
          </p:cNvSpPr>
          <p:nvPr/>
        </p:nvSpPr>
        <p:spPr bwMode="auto">
          <a:xfrm>
            <a:off x="6600825" y="3502026"/>
            <a:ext cx="433388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buClr>
                <a:srgbClr val="0000FF"/>
              </a:buClr>
              <a:buSzPct val="90000"/>
              <a:buFont typeface="Wingdings" pitchFamily="2" charset="2"/>
              <a:buNone/>
              <a:defRPr/>
            </a:pPr>
            <a:r>
              <a:rPr lang="pt-BR" altLang="pt-BR" sz="2200">
                <a:latin typeface="+mj-lt"/>
                <a:ea typeface="Arial Unicode MS" pitchFamily="34" charset="-128"/>
                <a:cs typeface="Arial Unicode MS" pitchFamily="34" charset="-128"/>
              </a:rPr>
              <a:t>=</a:t>
            </a:r>
            <a:endParaRPr lang="pt-BR" altLang="pt-BR" sz="2200" baseline="3000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Par">
                      <p:stCondLst>
                        <p:cond delay="indefinite"/>
                      </p:stCondLst>
                      <p:childTnLst>
                        <p:par>
                          <p:cTn id="1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 nodeType="clickPar">
                      <p:stCondLst>
                        <p:cond delay="indefinite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 nodeType="clickPar">
                      <p:stCondLst>
                        <p:cond delay="indefinite"/>
                      </p:stCondLst>
                      <p:childTnLst>
                        <p:par>
                          <p:cTn id="1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 nodeType="clickPar">
                      <p:stCondLst>
                        <p:cond delay="indefinite"/>
                      </p:stCondLst>
                      <p:childTnLst>
                        <p:par>
                          <p:cTn id="1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392195" grpId="0" build="p"/>
      <p:bldP spid="392196" grpId="0"/>
      <p:bldP spid="392197" grpId="0"/>
      <p:bldP spid="392198" grpId="0"/>
      <p:bldP spid="392200" grpId="0"/>
      <p:bldP spid="392201" grpId="0"/>
      <p:bldP spid="392202" grpId="0"/>
      <p:bldP spid="392204" grpId="0"/>
      <p:bldP spid="392210" grpId="0"/>
      <p:bldP spid="392211" grpId="0"/>
      <p:bldP spid="392212" grpId="0"/>
      <p:bldP spid="392219" grpId="0"/>
      <p:bldP spid="392220" grpId="0"/>
      <p:bldP spid="392221" grpId="0"/>
      <p:bldP spid="392223" grpId="0"/>
      <p:bldP spid="392224" grpId="0"/>
      <p:bldP spid="392225" grpId="0"/>
      <p:bldP spid="392226" grpId="0"/>
      <p:bldP spid="392228" grpId="0" animBg="1"/>
      <p:bldP spid="392229" grpId="0"/>
      <p:bldP spid="392230" grpId="0"/>
      <p:bldP spid="392231" grpId="0"/>
      <p:bldP spid="392232" grpId="0"/>
      <p:bldP spid="392234" grpId="0"/>
      <p:bldP spid="392235" grpId="0"/>
      <p:bldP spid="392236" grpId="0"/>
      <p:bldP spid="392239" grpId="0"/>
      <p:bldP spid="392240" grpId="0"/>
      <p:bldP spid="392241" grpId="0"/>
      <p:bldP spid="392247" grpId="0"/>
      <p:bldP spid="392248" grpId="0"/>
      <p:bldP spid="392249" grpId="0"/>
      <p:bldP spid="392252" grpId="0"/>
      <p:bldP spid="392253" grpId="0"/>
      <p:bldP spid="39225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/>
          <p:cNvSpPr/>
          <p:nvPr/>
        </p:nvSpPr>
        <p:spPr>
          <a:xfrm>
            <a:off x="526334" y="5316146"/>
            <a:ext cx="105044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2400" b="1" dirty="0">
                <a:solidFill>
                  <a:srgbClr val="8B275F"/>
                </a:solidFill>
                <a:latin typeface="+mj-lt"/>
              </a:rPr>
              <a:t>06.  </a:t>
            </a:r>
            <a:r>
              <a:rPr lang="pt-BR" sz="2400" dirty="0">
                <a:latin typeface="+mj-lt"/>
              </a:rPr>
              <a:t>Efetue as seguintes divisões de números complexos: </a:t>
            </a:r>
          </a:p>
          <a:p>
            <a:pPr algn="just">
              <a:defRPr/>
            </a:pPr>
            <a:r>
              <a:rPr lang="pt-BR" sz="2400" dirty="0">
                <a:latin typeface="+mj-lt"/>
              </a:rPr>
              <a:t>                   </a:t>
            </a:r>
          </a:p>
          <a:p>
            <a:pPr algn="just">
              <a:defRPr/>
            </a:pPr>
            <a:r>
              <a:rPr lang="pt-BR" sz="2400" dirty="0">
                <a:latin typeface="+mj-lt"/>
              </a:rPr>
              <a:t>                a)                                  b)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891290" y="792045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solidFill>
                  <a:srgbClr val="8B275F"/>
                </a:solidFill>
                <a:latin typeface="+mj-lt"/>
              </a:rPr>
              <a:t>EXERCÍCIOS</a:t>
            </a:r>
          </a:p>
        </p:txBody>
      </p:sp>
      <p:sp>
        <p:nvSpPr>
          <p:cNvPr id="31749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>
              <a:latin typeface="Garamond" pitchFamily="18" charset="0"/>
            </a:endParaRPr>
          </a:p>
        </p:txBody>
      </p:sp>
      <p:sp>
        <p:nvSpPr>
          <p:cNvPr id="31750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>
              <a:latin typeface="Garamond" pitchFamily="18" charset="0"/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179882" y="1951039"/>
            <a:ext cx="11813644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2400" b="1" dirty="0">
                <a:solidFill>
                  <a:srgbClr val="8B275F"/>
                </a:solidFill>
                <a:latin typeface="+mj-lt"/>
              </a:rPr>
              <a:t>01. </a:t>
            </a:r>
            <a:r>
              <a:rPr lang="pt-BR" sz="2400" dirty="0">
                <a:latin typeface="+mj-lt"/>
              </a:rPr>
              <a:t>(</a:t>
            </a:r>
            <a:r>
              <a:rPr lang="pt-BR" sz="2400" dirty="0" err="1">
                <a:latin typeface="+mj-lt"/>
              </a:rPr>
              <a:t>UCSal</a:t>
            </a:r>
            <a:r>
              <a:rPr lang="pt-BR" sz="2400" dirty="0">
                <a:latin typeface="+mj-lt"/>
              </a:rPr>
              <a:t>) - Para que o produto (a + i).(3 - 2i) seja real qual deve ser o valor de “a”?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400" b="1" dirty="0">
                <a:solidFill>
                  <a:srgbClr val="8B275F"/>
                </a:solidFill>
                <a:latin typeface="+mj-lt"/>
              </a:rPr>
              <a:t>02. </a:t>
            </a:r>
            <a:r>
              <a:rPr lang="pt-BR" sz="2400" dirty="0">
                <a:latin typeface="+mj-lt"/>
              </a:rPr>
              <a:t>(UFBA) - Sendo a = -4 + 3i , b = 5 - 6i e c = 4 - 3i , calcule o valor de </a:t>
            </a:r>
            <a:r>
              <a:rPr lang="pt-BR" sz="2400" dirty="0" err="1">
                <a:latin typeface="+mj-lt"/>
              </a:rPr>
              <a:t>a.c</a:t>
            </a:r>
            <a:r>
              <a:rPr lang="pt-BR" sz="2400" dirty="0">
                <a:latin typeface="+mj-lt"/>
              </a:rPr>
              <a:t> + b.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400" b="1" dirty="0">
                <a:solidFill>
                  <a:srgbClr val="8B275F"/>
                </a:solidFill>
                <a:latin typeface="+mj-lt"/>
              </a:rPr>
              <a:t>03. </a:t>
            </a:r>
            <a:r>
              <a:rPr lang="pt-BR" sz="2400" dirty="0">
                <a:latin typeface="+mj-lt"/>
              </a:rPr>
              <a:t>(Mackenzie-SP) – Calcule o valor da expressão y = i + i</a:t>
            </a:r>
            <a:r>
              <a:rPr lang="pt-BR" sz="2400" baseline="30000" dirty="0">
                <a:latin typeface="+mj-lt"/>
              </a:rPr>
              <a:t>2</a:t>
            </a:r>
            <a:r>
              <a:rPr lang="pt-BR" sz="2400" dirty="0">
                <a:latin typeface="+mj-lt"/>
              </a:rPr>
              <a:t> + i</a:t>
            </a:r>
            <a:r>
              <a:rPr lang="pt-BR" sz="2400" baseline="30000" dirty="0">
                <a:latin typeface="+mj-lt"/>
              </a:rPr>
              <a:t>3</a:t>
            </a:r>
            <a:r>
              <a:rPr lang="pt-BR" sz="2400" dirty="0">
                <a:latin typeface="+mj-lt"/>
              </a:rPr>
              <a:t> + ... + i</a:t>
            </a:r>
            <a:r>
              <a:rPr lang="pt-BR" sz="2400" baseline="30000" dirty="0">
                <a:latin typeface="+mj-lt"/>
              </a:rPr>
              <a:t>1001</a:t>
            </a:r>
            <a:r>
              <a:rPr lang="pt-BR" sz="2400" dirty="0">
                <a:latin typeface="+mj-lt"/>
              </a:rPr>
              <a:t>.</a:t>
            </a:r>
            <a:r>
              <a:rPr lang="pt-BR" sz="2400" baseline="30000" dirty="0">
                <a:latin typeface="+mj-lt"/>
              </a:rPr>
              <a:t> 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400" b="1" dirty="0">
                <a:solidFill>
                  <a:srgbClr val="8B275F"/>
                </a:solidFill>
                <a:latin typeface="+mj-lt"/>
              </a:rPr>
              <a:t>04. </a:t>
            </a:r>
            <a:r>
              <a:rPr lang="pt-BR" sz="2400" dirty="0">
                <a:latin typeface="+mj-lt"/>
              </a:rPr>
              <a:t>Calcule o número complexo i</a:t>
            </a:r>
            <a:r>
              <a:rPr lang="pt-BR" sz="2400" baseline="30000" dirty="0">
                <a:latin typeface="+mj-lt"/>
              </a:rPr>
              <a:t>126</a:t>
            </a:r>
            <a:r>
              <a:rPr lang="pt-BR" sz="2400" dirty="0">
                <a:latin typeface="+mj-lt"/>
              </a:rPr>
              <a:t> + i</a:t>
            </a:r>
            <a:r>
              <a:rPr lang="pt-BR" sz="2400" baseline="30000" dirty="0">
                <a:latin typeface="+mj-lt"/>
              </a:rPr>
              <a:t>-126</a:t>
            </a:r>
            <a:r>
              <a:rPr lang="pt-BR" sz="2400" dirty="0">
                <a:latin typeface="+mj-lt"/>
              </a:rPr>
              <a:t> + i</a:t>
            </a:r>
            <a:r>
              <a:rPr lang="pt-BR" sz="2400" baseline="30000" dirty="0">
                <a:latin typeface="+mj-lt"/>
              </a:rPr>
              <a:t>31</a:t>
            </a:r>
            <a:r>
              <a:rPr lang="pt-BR" sz="2400" dirty="0">
                <a:latin typeface="+mj-lt"/>
              </a:rPr>
              <a:t> - i</a:t>
            </a:r>
            <a:r>
              <a:rPr lang="pt-BR" sz="2400" baseline="30000" dirty="0">
                <a:latin typeface="+mj-lt"/>
              </a:rPr>
              <a:t>180</a:t>
            </a:r>
            <a:r>
              <a:rPr lang="pt-BR" sz="2400" dirty="0">
                <a:latin typeface="+mj-lt"/>
              </a:rPr>
              <a:t>.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400" b="1" dirty="0">
                <a:solidFill>
                  <a:srgbClr val="8B275F"/>
                </a:solidFill>
                <a:latin typeface="+mj-lt"/>
              </a:rPr>
              <a:t>05. (</a:t>
            </a:r>
            <a:r>
              <a:rPr lang="pt-BR" sz="2400" dirty="0">
                <a:latin typeface="+mj-lt"/>
              </a:rPr>
              <a:t>UEFS-93.2) - Se m - 1 + </a:t>
            </a:r>
            <a:r>
              <a:rPr lang="pt-BR" sz="2400" dirty="0" err="1">
                <a:latin typeface="+mj-lt"/>
              </a:rPr>
              <a:t>ni</a:t>
            </a:r>
            <a:r>
              <a:rPr lang="pt-BR" sz="2400" dirty="0">
                <a:latin typeface="+mj-lt"/>
              </a:rPr>
              <a:t> = (3 + i).(1 + 3i), calcule os valores de m e n.</a:t>
            </a:r>
          </a:p>
        </p:txBody>
      </p:sp>
      <p:graphicFrame>
        <p:nvGraphicFramePr>
          <p:cNvPr id="27" name="Objeto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0834460"/>
              </p:ext>
            </p:extLst>
          </p:nvPr>
        </p:nvGraphicFramePr>
        <p:xfrm>
          <a:off x="2480948" y="5997363"/>
          <a:ext cx="1102419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5" name="Equação" r:id="rId3" imgW="647419" imgH="393529" progId="Equation.3">
                  <p:embed/>
                </p:oleObj>
              </mc:Choice>
              <mc:Fallback>
                <p:oleObj name="Equação" r:id="rId3" imgW="647419" imgH="393529" progId="Equation.3">
                  <p:embed/>
                  <p:pic>
                    <p:nvPicPr>
                      <p:cNvPr id="27" name="Objeto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0948" y="5997363"/>
                        <a:ext cx="1102419" cy="5191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o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4327629"/>
              </p:ext>
            </p:extLst>
          </p:nvPr>
        </p:nvGraphicFramePr>
        <p:xfrm>
          <a:off x="5254447" y="5968788"/>
          <a:ext cx="649675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6" name="Equação" r:id="rId5" imgW="380835" imgH="393529" progId="Equation.3">
                  <p:embed/>
                </p:oleObj>
              </mc:Choice>
              <mc:Fallback>
                <p:oleObj name="Equação" r:id="rId5" imgW="380835" imgH="393529" progId="Equation.3">
                  <p:embed/>
                  <p:pic>
                    <p:nvPicPr>
                      <p:cNvPr id="28" name="Objeto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4447" y="5968788"/>
                        <a:ext cx="649675" cy="5191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  <p:bldP spid="26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155D0B1-6306-4BD8-BD9C-95BA4DB6DB3E}"/>
              </a:ext>
            </a:extLst>
          </p:cNvPr>
          <p:cNvSpPr txBox="1"/>
          <p:nvPr/>
        </p:nvSpPr>
        <p:spPr>
          <a:xfrm>
            <a:off x="829340" y="1030502"/>
            <a:ext cx="9838661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200" dirty="0">
                <a:solidFill>
                  <a:srgbClr val="000000"/>
                </a:solidFill>
                <a:latin typeface="+mj-lt"/>
              </a:rPr>
              <a:t>REFERÊNCIA BIBLIOGRÁFICA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rgbClr val="231F20"/>
                </a:solidFill>
                <a:latin typeface="+mj-lt"/>
              </a:rPr>
              <a:t>RIBEIRO, Paulo Vinícius [et. al.]. Matemática: coleção estudos. São Paulo: Editora Bernoulli, 2014.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rgbClr val="231F20"/>
                </a:solidFill>
                <a:latin typeface="+mj-lt"/>
              </a:rPr>
              <a:t>DANTE, Luiz Roberto. Matemática: contexto e aplicações. Volume 1 - Matemática do Ensino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rgbClr val="231F20"/>
                </a:solidFill>
                <a:latin typeface="+mj-lt"/>
              </a:rPr>
              <a:t>Médio. São Paulo: Ática, 2012.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rgbClr val="231F20"/>
                </a:solidFill>
                <a:latin typeface="+mj-lt"/>
              </a:rPr>
              <a:t>DANTE, Luiz Roberto. Matemática: contexto e aplicações. Volume 2 - Matemática do Ensino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rgbClr val="231F20"/>
                </a:solidFill>
                <a:latin typeface="+mj-lt"/>
              </a:rPr>
              <a:t>Médio. São Paulo: Ática, 2012.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rgbClr val="231F20"/>
                </a:solidFill>
                <a:latin typeface="+mj-lt"/>
              </a:rPr>
              <a:t>DANTE, Luiz Roberto. Matemática: contexto e aplicações. Volume 3 - Matemática do Ensino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rgbClr val="231F20"/>
                </a:solidFill>
                <a:latin typeface="+mj-lt"/>
              </a:rPr>
              <a:t>Médio. São Paulo: Ática, 2012.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rgbClr val="231F20"/>
                </a:solidFill>
                <a:latin typeface="+mj-lt"/>
              </a:rPr>
              <a:t>DANTE, Luiz Roberto. Matemática: contexto e aplicações. Volume ÚNICO - Matemática do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rgbClr val="231F20"/>
                </a:solidFill>
                <a:latin typeface="+mj-lt"/>
              </a:rPr>
              <a:t>Ensino Médio. São Paulo: Ática, 2009.</a:t>
            </a:r>
            <a:endParaRPr lang="pt-BR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86909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7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7" id="{9B879C1C-9DA4-4CBA-9B42-E18C91E2EA77}" vid="{F7B40A7D-A170-4308-872A-DB41C9F13F45}"/>
    </a:ext>
  </a:ext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1">
      <a:majorFont>
        <a:latin typeface="Nunito"/>
        <a:ea typeface=""/>
        <a:cs typeface=""/>
      </a:majorFont>
      <a:minorFont>
        <a:latin typeface="Nunito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" id="{9E4BE847-786C-4D4E-965C-C8B9650B6F67}" vid="{082ED6EB-E51A-419D-B31B-409B742967E5}"/>
    </a:ext>
  </a:extLst>
</a:theme>
</file>

<file path=ppt/theme/theme4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Tema7</Template>
  <TotalTime>8061</TotalTime>
  <Words>2431</Words>
  <Application>Microsoft Office PowerPoint</Application>
  <PresentationFormat>Widescreen</PresentationFormat>
  <Paragraphs>351</Paragraphs>
  <Slides>30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4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43" baseType="lpstr">
      <vt:lpstr>Wingdings</vt:lpstr>
      <vt:lpstr>Nunito</vt:lpstr>
      <vt:lpstr>Arial</vt:lpstr>
      <vt:lpstr>Garamond</vt:lpstr>
      <vt:lpstr>Nunito ExtraBold</vt:lpstr>
      <vt:lpstr>Calibri</vt:lpstr>
      <vt:lpstr>Cambria Math</vt:lpstr>
      <vt:lpstr>Calibri Light</vt:lpstr>
      <vt:lpstr>Tema7</vt:lpstr>
      <vt:lpstr>Personalizar design</vt:lpstr>
      <vt:lpstr>TEMA</vt:lpstr>
      <vt:lpstr>1_Personalizar design</vt:lpstr>
      <vt:lpstr>Equação</vt:lpstr>
      <vt:lpstr>Apresentação do PowerPoint</vt:lpstr>
      <vt:lpstr>Apresentação do PowerPoint</vt:lpstr>
      <vt:lpstr>Apresentação do PowerPoint</vt:lpstr>
      <vt:lpstr>IGUALDADE DE COMPLEXOS </vt:lpstr>
      <vt:lpstr>EXEMPLO 1 </vt:lpstr>
      <vt:lpstr>EXEMPLO 2 </vt:lpstr>
      <vt:lpstr>OPOSTO DE UM NÚMERO COMPLEXO </vt:lpstr>
      <vt:lpstr>Apresentação do PowerPoint</vt:lpstr>
      <vt:lpstr>CONJUGADO DE UM NÚMERO COMPLEXO</vt:lpstr>
      <vt:lpstr>Apresentação do PowerPoint</vt:lpstr>
      <vt:lpstr>ADIÇÃO E SUBTRAÇÃO ENTRE COMPLEXOS </vt:lpstr>
      <vt:lpstr>Apresentação do PowerPoint</vt:lpstr>
      <vt:lpstr>Apresentação do PowerPoint</vt:lpstr>
      <vt:lpstr>EXEMPLOS </vt:lpstr>
      <vt:lpstr>Dados dois números complexos, z1 e z2, para obter z3= z1. z2 , aplicamos a propriedade distributiva, as potências de i e depois reduzirmos os “termos semelhantes”.</vt:lpstr>
      <vt:lpstr>Apresentação do PowerPoint</vt:lpstr>
      <vt:lpstr>EXEMPLO  </vt:lpstr>
      <vt:lpstr>EXEMPLO  </vt:lpstr>
      <vt:lpstr>Apresentação do PowerPoint</vt:lpstr>
      <vt:lpstr>Apresentação do PowerPoint</vt:lpstr>
      <vt:lpstr>EXEMPLO </vt:lpstr>
      <vt:lpstr>Apresentação do PowerPoint</vt:lpstr>
      <vt:lpstr>Apresentação do PowerPoint</vt:lpstr>
      <vt:lpstr>POTENCIAÇÃO DE COMPLEXOS (EXPOENTE NATURAL) </vt:lpstr>
      <vt:lpstr>EXEMPLO  </vt:lpstr>
      <vt:lpstr>EXEMPLO  </vt:lpstr>
      <vt:lpstr>POTENCIAÇÃO DE COMPLEXOS (EXPOENTE INTEIRO NEGATIVO)</vt:lpstr>
      <vt:lpstr>EXEMPLO </vt:lpstr>
      <vt:lpstr>Apresentação do PowerPoint</vt:lpstr>
      <vt:lpstr>Apresentação do PowerPoint</vt:lpstr>
    </vt:vector>
  </TitlesOfParts>
  <Company>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Thais Pedroso</dc:creator>
  <cp:lastModifiedBy>USUARIO</cp:lastModifiedBy>
  <cp:revision>373</cp:revision>
  <dcterms:created xsi:type="dcterms:W3CDTF">2017-03-22T20:15:03Z</dcterms:created>
  <dcterms:modified xsi:type="dcterms:W3CDTF">2022-05-08T19:24:04Z</dcterms:modified>
</cp:coreProperties>
</file>