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84" r:id="rId1"/>
    <p:sldMasterId id="2147483697" r:id="rId2"/>
  </p:sldMasterIdLst>
  <p:notesMasterIdLst>
    <p:notesMasterId r:id="rId29"/>
  </p:notesMasterIdLst>
  <p:sldIdLst>
    <p:sldId id="279" r:id="rId3"/>
    <p:sldId id="258" r:id="rId4"/>
    <p:sldId id="259" r:id="rId5"/>
    <p:sldId id="281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7" r:id="rId15"/>
    <p:sldId id="278" r:id="rId16"/>
    <p:sldId id="276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329" r:id="rId26"/>
    <p:sldId id="330" r:id="rId27"/>
    <p:sldId id="280" r:id="rId2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Nunito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97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ipkS8Whonx84HhxTrvp06h83Ke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82" y="90"/>
      </p:cViewPr>
      <p:guideLst>
        <p:guide orient="horz" pos="2160"/>
        <p:guide pos="3863"/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Imagem de Slide 1">
            <a:extLst>
              <a:ext uri="{FF2B5EF4-FFF2-40B4-BE49-F238E27FC236}">
                <a16:creationId xmlns:a16="http://schemas.microsoft.com/office/drawing/2014/main" id="{49BB8FEC-C6C2-476E-8B2B-63717DAF0C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ço Reservado para Anotações 2">
            <a:extLst>
              <a:ext uri="{FF2B5EF4-FFF2-40B4-BE49-F238E27FC236}">
                <a16:creationId xmlns:a16="http://schemas.microsoft.com/office/drawing/2014/main" id="{36BC5392-A78D-49EC-9851-C5CB4858DB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9220" name="Espaço Reservado para Número de Slide 3">
            <a:extLst>
              <a:ext uri="{FF2B5EF4-FFF2-40B4-BE49-F238E27FC236}">
                <a16:creationId xmlns:a16="http://schemas.microsoft.com/office/drawing/2014/main" id="{B34E955C-7E97-4FDC-94AD-8DC99C475A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345FDB-FA18-4273-A4F6-A0FF7F22E3EC}" type="slidenum">
              <a:rPr lang="en-US" altLang="pt-BR"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</a:pPr>
              <a:t>5</a:t>
            </a:fld>
            <a:endParaRPr lang="en-US" altLang="pt-BR"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Imagem de Slide 1">
            <a:extLst>
              <a:ext uri="{FF2B5EF4-FFF2-40B4-BE49-F238E27FC236}">
                <a16:creationId xmlns:a16="http://schemas.microsoft.com/office/drawing/2014/main" id="{6041E91D-1C91-4D92-A30D-A8805503CC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Espaço Reservado para Anotações 2">
            <a:extLst>
              <a:ext uri="{FF2B5EF4-FFF2-40B4-BE49-F238E27FC236}">
                <a16:creationId xmlns:a16="http://schemas.microsoft.com/office/drawing/2014/main" id="{AD6037C5-8624-41E6-BF17-A972C687E1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11268" name="Espaço Reservado para Número de Slide 3">
            <a:extLst>
              <a:ext uri="{FF2B5EF4-FFF2-40B4-BE49-F238E27FC236}">
                <a16:creationId xmlns:a16="http://schemas.microsoft.com/office/drawing/2014/main" id="{D62872C2-C2C0-4ACE-9702-99E5AE22F6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E95A54-62E5-4BE1-9304-E63C47869668}" type="slidenum">
              <a:rPr lang="en-US" altLang="pt-BR"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</a:pPr>
              <a:t>6</a:t>
            </a:fld>
            <a:endParaRPr lang="en-US" altLang="pt-BR"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>
            <a:extLst>
              <a:ext uri="{FF2B5EF4-FFF2-40B4-BE49-F238E27FC236}">
                <a16:creationId xmlns:a16="http://schemas.microsoft.com/office/drawing/2014/main" id="{A7C5BA2F-3101-4386-A504-793F8B2DC1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>
            <a:extLst>
              <a:ext uri="{FF2B5EF4-FFF2-40B4-BE49-F238E27FC236}">
                <a16:creationId xmlns:a16="http://schemas.microsoft.com/office/drawing/2014/main" id="{01ADD5C7-A22B-46E5-8C74-4767B8F086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16388" name="Espaço Reservado para Número de Slide 3">
            <a:extLst>
              <a:ext uri="{FF2B5EF4-FFF2-40B4-BE49-F238E27FC236}">
                <a16:creationId xmlns:a16="http://schemas.microsoft.com/office/drawing/2014/main" id="{C77A0AA6-5BE3-4851-84D9-5CD3818665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C4E4E0-12C1-4768-AD5C-B46798364271}" type="slidenum">
              <a:rPr lang="en-US" altLang="pt-BR"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</a:pPr>
              <a:t>10</a:t>
            </a:fld>
            <a:endParaRPr lang="en-US" altLang="pt-BR"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Imagem de Slide 1">
            <a:extLst>
              <a:ext uri="{FF2B5EF4-FFF2-40B4-BE49-F238E27FC236}">
                <a16:creationId xmlns:a16="http://schemas.microsoft.com/office/drawing/2014/main" id="{3CC14432-4E9A-45AE-8BC6-380D1A1C2D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Espaço Reservado para Anotações 2">
            <a:extLst>
              <a:ext uri="{FF2B5EF4-FFF2-40B4-BE49-F238E27FC236}">
                <a16:creationId xmlns:a16="http://schemas.microsoft.com/office/drawing/2014/main" id="{0553FA84-4CD4-43D8-99FE-831499C752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7652" name="Espaço Reservado para Número de Slide 3">
            <a:extLst>
              <a:ext uri="{FF2B5EF4-FFF2-40B4-BE49-F238E27FC236}">
                <a16:creationId xmlns:a16="http://schemas.microsoft.com/office/drawing/2014/main" id="{9E481413-85BC-4F29-B6F3-5A9F88768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8AB3D9-C948-4747-98ED-AB9E09948C10}" type="slidenum">
              <a:rPr lang="en-US" altLang="pt-BR">
                <a:solidFill>
                  <a:srgbClr val="000000"/>
                </a:solidFill>
                <a:ea typeface="Geneva" charset="-128"/>
              </a:rPr>
              <a:pPr>
                <a:spcBef>
                  <a:spcPct val="0"/>
                </a:spcBef>
              </a:pPr>
              <a:t>15</a:t>
            </a:fld>
            <a:endParaRPr lang="en-US" altLang="pt-BR">
              <a:solidFill>
                <a:srgbClr val="000000"/>
              </a:solidFill>
              <a:ea typeface="Geneva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ço Reservado para Imagem de Slide 1">
            <a:extLst>
              <a:ext uri="{FF2B5EF4-FFF2-40B4-BE49-F238E27FC236}">
                <a16:creationId xmlns:a16="http://schemas.microsoft.com/office/drawing/2014/main" id="{F5C44EB9-DC1A-4123-A697-4736FB165B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Espaço Reservado para Anotações 2">
            <a:extLst>
              <a:ext uri="{FF2B5EF4-FFF2-40B4-BE49-F238E27FC236}">
                <a16:creationId xmlns:a16="http://schemas.microsoft.com/office/drawing/2014/main" id="{B8AC440C-5C37-453F-ABAD-DDD61B8235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pt-BR"/>
          </a:p>
        </p:txBody>
      </p:sp>
      <p:sp>
        <p:nvSpPr>
          <p:cNvPr id="7172" name="Espaço Reservado para Número de Slide 3">
            <a:extLst>
              <a:ext uri="{FF2B5EF4-FFF2-40B4-BE49-F238E27FC236}">
                <a16:creationId xmlns:a16="http://schemas.microsoft.com/office/drawing/2014/main" id="{45389A43-2174-435F-B887-4EE151EEDF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8F9700A-F660-44C3-A374-F0D6D7A55B28}" type="slidenum">
              <a:rPr lang="pt-BR" altLang="pt-BR">
                <a:latin typeface="Calibri" panose="020F0502020204030204" pitchFamily="34" charset="0"/>
              </a:rPr>
              <a:pPr eaLnBrk="1" hangingPunct="1"/>
              <a:t>24</a:t>
            </a:fld>
            <a:endParaRPr lang="pt-BR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Espaço Reservado para Imagem de Slide 1">
            <a:extLst>
              <a:ext uri="{FF2B5EF4-FFF2-40B4-BE49-F238E27FC236}">
                <a16:creationId xmlns:a16="http://schemas.microsoft.com/office/drawing/2014/main" id="{DFF9CF05-57A7-43C8-A884-642F23FD0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Espaço Reservado para Anotações 2">
            <a:extLst>
              <a:ext uri="{FF2B5EF4-FFF2-40B4-BE49-F238E27FC236}">
                <a16:creationId xmlns:a16="http://schemas.microsoft.com/office/drawing/2014/main" id="{9A582221-36C7-415A-B039-7F663CA045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pt-BR"/>
          </a:p>
        </p:txBody>
      </p:sp>
      <p:sp>
        <p:nvSpPr>
          <p:cNvPr id="7172" name="Espaço Reservado para Número de Slide 3">
            <a:extLst>
              <a:ext uri="{FF2B5EF4-FFF2-40B4-BE49-F238E27FC236}">
                <a16:creationId xmlns:a16="http://schemas.microsoft.com/office/drawing/2014/main" id="{B167F927-A1AE-4336-840E-6DB6B7A36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FEBAC59-2116-4408-8C5E-616F4E660FCA}" type="slidenum">
              <a:rPr lang="pt-BR" altLang="pt-BR">
                <a:latin typeface="Calibri" panose="020F0502020204030204" pitchFamily="34" charset="0"/>
              </a:rPr>
              <a:pPr eaLnBrk="1" hangingPunct="1"/>
              <a:t>25</a:t>
            </a:fld>
            <a:endParaRPr lang="pt-BR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992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782560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79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108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3866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418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8327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8967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442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42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432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60159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26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371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0642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7174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238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42791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6960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4901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546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9935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2421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6705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NOME / DISCIPLINA / SÉRIE – ANO                                                                                                                                              ACOMPANHE ESTA AULA TAMBÉM NO YOUTUBE 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50F48-A0F8-4BE9-9212-A81885DC6C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362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wmf"/><Relationship Id="rId7" Type="http://schemas.openxmlformats.org/officeDocument/2006/relationships/image" Target="../media/image48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wmf"/><Relationship Id="rId10" Type="http://schemas.openxmlformats.org/officeDocument/2006/relationships/image" Target="../media/image51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3.wmf"/><Relationship Id="rId7" Type="http://schemas.openxmlformats.org/officeDocument/2006/relationships/image" Target="../media/image48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wmf"/><Relationship Id="rId10" Type="http://schemas.openxmlformats.org/officeDocument/2006/relationships/image" Target="../media/image51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wmf"/><Relationship Id="rId11" Type="http://schemas.openxmlformats.org/officeDocument/2006/relationships/image" Target="../media/image51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50.png"/><Relationship Id="rId4" Type="http://schemas.openxmlformats.org/officeDocument/2006/relationships/image" Target="../media/image46.wmf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56.png"/><Relationship Id="rId7" Type="http://schemas.openxmlformats.org/officeDocument/2006/relationships/image" Target="../media/image59.w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61.wmf"/><Relationship Id="rId5" Type="http://schemas.openxmlformats.org/officeDocument/2006/relationships/image" Target="../media/image58.png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57.png"/><Relationship Id="rId9" Type="http://schemas.openxmlformats.org/officeDocument/2006/relationships/image" Target="../media/image6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3.png"/><Relationship Id="rId7" Type="http://schemas.openxmlformats.org/officeDocument/2006/relationships/oleObject" Target="../embeddings/oleObject12.bin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wmf"/><Relationship Id="rId11" Type="http://schemas.openxmlformats.org/officeDocument/2006/relationships/image" Target="../media/image52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68.png"/><Relationship Id="rId4" Type="http://schemas.openxmlformats.org/officeDocument/2006/relationships/image" Target="../media/image64.png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oleObject" Target="../embeddings/oleObject18.bin"/><Relationship Id="rId18" Type="http://schemas.openxmlformats.org/officeDocument/2006/relationships/image" Target="../media/image76.wmf"/><Relationship Id="rId3" Type="http://schemas.openxmlformats.org/officeDocument/2006/relationships/image" Target="../media/image69.wmf"/><Relationship Id="rId21" Type="http://schemas.openxmlformats.org/officeDocument/2006/relationships/image" Target="../media/image79.png"/><Relationship Id="rId7" Type="http://schemas.openxmlformats.org/officeDocument/2006/relationships/image" Target="../media/image71.wmf"/><Relationship Id="rId12" Type="http://schemas.openxmlformats.org/officeDocument/2006/relationships/image" Target="../media/image52.png"/><Relationship Id="rId17" Type="http://schemas.openxmlformats.org/officeDocument/2006/relationships/oleObject" Target="../embeddings/oleObject20.bin"/><Relationship Id="rId25" Type="http://schemas.openxmlformats.org/officeDocument/2006/relationships/image" Target="../media/image83.png"/><Relationship Id="rId2" Type="http://schemas.openxmlformats.org/officeDocument/2006/relationships/oleObject" Target="../embeddings/oleObject13.bin"/><Relationship Id="rId16" Type="http://schemas.openxmlformats.org/officeDocument/2006/relationships/image" Target="../media/image75.wmf"/><Relationship Id="rId20" Type="http://schemas.openxmlformats.org/officeDocument/2006/relationships/image" Target="../media/image78.png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73.wmf"/><Relationship Id="rId24" Type="http://schemas.openxmlformats.org/officeDocument/2006/relationships/image" Target="../media/image82.png"/><Relationship Id="rId5" Type="http://schemas.openxmlformats.org/officeDocument/2006/relationships/image" Target="../media/image70.wmf"/><Relationship Id="rId15" Type="http://schemas.openxmlformats.org/officeDocument/2006/relationships/oleObject" Target="../embeddings/oleObject19.bin"/><Relationship Id="rId23" Type="http://schemas.openxmlformats.org/officeDocument/2006/relationships/image" Target="../media/image81.png"/><Relationship Id="rId10" Type="http://schemas.openxmlformats.org/officeDocument/2006/relationships/oleObject" Target="../embeddings/oleObject17.bin"/><Relationship Id="rId19" Type="http://schemas.openxmlformats.org/officeDocument/2006/relationships/image" Target="../media/image77.pn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72.wmf"/><Relationship Id="rId14" Type="http://schemas.openxmlformats.org/officeDocument/2006/relationships/image" Target="../media/image74.wmf"/><Relationship Id="rId22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92.wmf"/><Relationship Id="rId18" Type="http://schemas.openxmlformats.org/officeDocument/2006/relationships/oleObject" Target="../embeddings/oleObject26.bin"/><Relationship Id="rId3" Type="http://schemas.openxmlformats.org/officeDocument/2006/relationships/image" Target="../media/image85.png"/><Relationship Id="rId21" Type="http://schemas.openxmlformats.org/officeDocument/2006/relationships/image" Target="../media/image96.wmf"/><Relationship Id="rId7" Type="http://schemas.openxmlformats.org/officeDocument/2006/relationships/image" Target="../media/image89.png"/><Relationship Id="rId12" Type="http://schemas.openxmlformats.org/officeDocument/2006/relationships/oleObject" Target="../embeddings/oleObject23.bin"/><Relationship Id="rId17" Type="http://schemas.openxmlformats.org/officeDocument/2006/relationships/image" Target="../media/image94.wmf"/><Relationship Id="rId2" Type="http://schemas.openxmlformats.org/officeDocument/2006/relationships/image" Target="../media/image84.png"/><Relationship Id="rId16" Type="http://schemas.openxmlformats.org/officeDocument/2006/relationships/oleObject" Target="../embeddings/oleObject25.bin"/><Relationship Id="rId20" Type="http://schemas.openxmlformats.org/officeDocument/2006/relationships/oleObject" Target="../embeddings/oleObject27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png"/><Relationship Id="rId11" Type="http://schemas.openxmlformats.org/officeDocument/2006/relationships/image" Target="../media/image91.wmf"/><Relationship Id="rId5" Type="http://schemas.openxmlformats.org/officeDocument/2006/relationships/image" Target="../media/image87.png"/><Relationship Id="rId15" Type="http://schemas.openxmlformats.org/officeDocument/2006/relationships/image" Target="../media/image93.wmf"/><Relationship Id="rId23" Type="http://schemas.openxmlformats.org/officeDocument/2006/relationships/image" Target="../media/image97.wmf"/><Relationship Id="rId10" Type="http://schemas.openxmlformats.org/officeDocument/2006/relationships/oleObject" Target="../embeddings/oleObject22.bin"/><Relationship Id="rId19" Type="http://schemas.openxmlformats.org/officeDocument/2006/relationships/image" Target="../media/image95.wmf"/><Relationship Id="rId4" Type="http://schemas.openxmlformats.org/officeDocument/2006/relationships/image" Target="../media/image86.png"/><Relationship Id="rId9" Type="http://schemas.openxmlformats.org/officeDocument/2006/relationships/image" Target="../media/image90.wmf"/><Relationship Id="rId14" Type="http://schemas.openxmlformats.org/officeDocument/2006/relationships/oleObject" Target="../embeddings/oleObject24.bin"/><Relationship Id="rId22" Type="http://schemas.openxmlformats.org/officeDocument/2006/relationships/oleObject" Target="../embeddings/oleObject2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0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wmf"/><Relationship Id="rId13" Type="http://schemas.openxmlformats.org/officeDocument/2006/relationships/image" Target="../media/image115.png"/><Relationship Id="rId3" Type="http://schemas.openxmlformats.org/officeDocument/2006/relationships/image" Target="../media/image107.png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114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9.wmf"/><Relationship Id="rId11" Type="http://schemas.openxmlformats.org/officeDocument/2006/relationships/image" Target="../media/image113.png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112.png"/><Relationship Id="rId4" Type="http://schemas.openxmlformats.org/officeDocument/2006/relationships/image" Target="../media/image108.png"/><Relationship Id="rId9" Type="http://schemas.openxmlformats.org/officeDocument/2006/relationships/image" Target="../media/image111.png"/><Relationship Id="rId14" Type="http://schemas.openxmlformats.org/officeDocument/2006/relationships/image" Target="../media/image10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12.png"/><Relationship Id="rId3" Type="http://schemas.openxmlformats.org/officeDocument/2006/relationships/image" Target="../media/image116.wmf"/><Relationship Id="rId7" Type="http://schemas.openxmlformats.org/officeDocument/2006/relationships/image" Target="../media/image114.png"/><Relationship Id="rId12" Type="http://schemas.openxmlformats.org/officeDocument/2006/relationships/image" Target="../media/image122.wmf"/><Relationship Id="rId17" Type="http://schemas.openxmlformats.org/officeDocument/2006/relationships/image" Target="../media/image100.png"/><Relationship Id="rId2" Type="http://schemas.openxmlformats.org/officeDocument/2006/relationships/oleObject" Target="../embeddings/oleObject31.bin"/><Relationship Id="rId16" Type="http://schemas.openxmlformats.org/officeDocument/2006/relationships/image" Target="../media/image1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9.png"/><Relationship Id="rId11" Type="http://schemas.openxmlformats.org/officeDocument/2006/relationships/oleObject" Target="../embeddings/oleObject33.bin"/><Relationship Id="rId5" Type="http://schemas.openxmlformats.org/officeDocument/2006/relationships/image" Target="../media/image118.png"/><Relationship Id="rId15" Type="http://schemas.openxmlformats.org/officeDocument/2006/relationships/image" Target="../media/image124.png"/><Relationship Id="rId10" Type="http://schemas.openxmlformats.org/officeDocument/2006/relationships/image" Target="../media/image121.wmf"/><Relationship Id="rId4" Type="http://schemas.openxmlformats.org/officeDocument/2006/relationships/image" Target="../media/image117.png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12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125.wmf"/><Relationship Id="rId9" Type="http://schemas.openxmlformats.org/officeDocument/2006/relationships/image" Target="../media/image1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1368" y="1356008"/>
            <a:ext cx="4455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Nunito" panose="00000500000000000000" pitchFamily="2" charset="0"/>
              </a:rPr>
              <a:t>TRIGONOMETRIA NO TRIÂNGULO RETANGULO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45242" y="2776161"/>
            <a:ext cx="3779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bg1"/>
                </a:solidFill>
                <a:latin typeface="Nunito" panose="00000500000000000000" pitchFamily="2" charset="0"/>
              </a:rPr>
              <a:t>Relações trigonométricas no triângulo retângulo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08304" y="4621698"/>
            <a:ext cx="14289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bg1"/>
                </a:solidFill>
                <a:latin typeface="Nunito" panose="00000500000000000000" pitchFamily="2" charset="0"/>
              </a:rPr>
              <a:t>AULA 33</a:t>
            </a:r>
          </a:p>
        </p:txBody>
      </p:sp>
    </p:spTree>
    <p:extLst>
      <p:ext uri="{BB962C8B-B14F-4D97-AF65-F5344CB8AC3E}">
        <p14:creationId xmlns:p14="http://schemas.microsoft.com/office/powerpoint/2010/main" val="4076684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6">
            <a:extLst>
              <a:ext uri="{FF2B5EF4-FFF2-40B4-BE49-F238E27FC236}">
                <a16:creationId xmlns:a16="http://schemas.microsoft.com/office/drawing/2014/main" id="{6B185327-E36B-4F3B-8287-9DCAAD89E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8288" y="837010"/>
            <a:ext cx="605194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500" b="1">
                <a:latin typeface="Arial" panose="020B0604020202020204" pitchFamily="34" charset="0"/>
                <a:ea typeface="Geneva" charset="-128"/>
              </a:rPr>
              <a:t>Elementos de um triângulo retângulo</a:t>
            </a:r>
          </a:p>
        </p:txBody>
      </p:sp>
      <p:sp>
        <p:nvSpPr>
          <p:cNvPr id="16387" name="TextBox 7">
            <a:extLst>
              <a:ext uri="{FF2B5EF4-FFF2-40B4-BE49-F238E27FC236}">
                <a16:creationId xmlns:a16="http://schemas.microsoft.com/office/drawing/2014/main" id="{F8FCC696-4B47-4EFA-96C2-DD9DD867F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622" y="1301354"/>
            <a:ext cx="5438775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O triângulo ABC da figura representa um triângulo retângulo em  A .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D66EA1C-565B-489C-851B-6AA801D24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2947" y="1306116"/>
            <a:ext cx="200025" cy="217884"/>
          </a:xfrm>
          <a:prstGeom prst="ellipse">
            <a:avLst/>
          </a:prstGeom>
          <a:noFill/>
          <a:ln w="12700">
            <a:solidFill>
              <a:srgbClr val="00A8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sp>
        <p:nvSpPr>
          <p:cNvPr id="16389" name="TextBox 7">
            <a:extLst>
              <a:ext uri="{FF2B5EF4-FFF2-40B4-BE49-F238E27FC236}">
                <a16:creationId xmlns:a16="http://schemas.microsoft.com/office/drawing/2014/main" id="{4660FAF5-0343-4441-8DC3-0860E2C3A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8060" y="1715691"/>
            <a:ext cx="901303" cy="273844"/>
          </a:xfrm>
          <a:prstGeom prst="rect">
            <a:avLst/>
          </a:prstGeom>
          <a:solidFill>
            <a:srgbClr val="BFE9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(Â é reto)</a:t>
            </a:r>
          </a:p>
        </p:txBody>
      </p:sp>
      <p:cxnSp>
        <p:nvCxnSpPr>
          <p:cNvPr id="16390" name="Forma 13">
            <a:extLst>
              <a:ext uri="{FF2B5EF4-FFF2-40B4-BE49-F238E27FC236}">
                <a16:creationId xmlns:a16="http://schemas.microsoft.com/office/drawing/2014/main" id="{860F843C-666B-4540-8095-E6495B0D6C44}"/>
              </a:ext>
            </a:extLst>
          </p:cNvPr>
          <p:cNvCxnSpPr>
            <a:cxnSpLocks noChangeShapeType="1"/>
            <a:stCxn id="7" idx="4"/>
            <a:endCxn id="16389" idx="3"/>
          </p:cNvCxnSpPr>
          <p:nvPr/>
        </p:nvCxnSpPr>
        <p:spPr bwMode="auto">
          <a:xfrm rot="5400000">
            <a:off x="6266855" y="1586508"/>
            <a:ext cx="328613" cy="203597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1" name="TextBox 7">
            <a:extLst>
              <a:ext uri="{FF2B5EF4-FFF2-40B4-BE49-F238E27FC236}">
                <a16:creationId xmlns:a16="http://schemas.microsoft.com/office/drawing/2014/main" id="{EB57FC02-9AB5-4F08-A07D-471121909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7738" y="2122885"/>
            <a:ext cx="26300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O lado oposto ao ângulo reto é chamado de </a:t>
            </a:r>
            <a:r>
              <a:rPr lang="pt-BR" altLang="pt-BR" sz="1350" i="1">
                <a:latin typeface="Arial" panose="020B0604020202020204" pitchFamily="34" charset="0"/>
                <a:ea typeface="Geneva" charset="-128"/>
              </a:rPr>
              <a:t>hipotenusa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, enquanto os outros dois são chamados </a:t>
            </a:r>
            <a:r>
              <a:rPr lang="pt-BR" altLang="pt-BR" sz="1350" i="1">
                <a:latin typeface="Arial" panose="020B0604020202020204" pitchFamily="34" charset="0"/>
                <a:ea typeface="Geneva" charset="-128"/>
              </a:rPr>
              <a:t>catetos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. </a:t>
            </a:r>
          </a:p>
        </p:txBody>
      </p:sp>
      <p:sp>
        <p:nvSpPr>
          <p:cNvPr id="16392" name="TextBox 7">
            <a:extLst>
              <a:ext uri="{FF2B5EF4-FFF2-40B4-BE49-F238E27FC236}">
                <a16:creationId xmlns:a16="http://schemas.microsoft.com/office/drawing/2014/main" id="{FEEC1B80-1468-4A0E-A16F-8C619497E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2" y="3198019"/>
            <a:ext cx="6043613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Traçando a altura relativa à hipotenusa, temos as medidas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h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,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m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e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n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. </a:t>
            </a:r>
          </a:p>
        </p:txBody>
      </p:sp>
      <p:sp>
        <p:nvSpPr>
          <p:cNvPr id="16393" name="TextBox 7">
            <a:extLst>
              <a:ext uri="{FF2B5EF4-FFF2-40B4-BE49-F238E27FC236}">
                <a16:creationId xmlns:a16="http://schemas.microsoft.com/office/drawing/2014/main" id="{E49081D5-703F-42DD-80D0-FC7A92BF7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1638" y="3565922"/>
            <a:ext cx="3498056" cy="103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73038" indent="-1730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h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: medida da altura relativa à hipotenusa;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m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: medida da projeção do cateto</a:t>
            </a:r>
            <a:br>
              <a:rPr lang="pt-BR" altLang="pt-BR" sz="1350">
                <a:latin typeface="Arial" panose="020B0604020202020204" pitchFamily="34" charset="0"/>
                <a:ea typeface="Geneva" charset="-128"/>
              </a:rPr>
            </a:b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sobre a hipotenusa;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n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: medida da projeção do cateto </a:t>
            </a:r>
            <a:br>
              <a:rPr lang="pt-BR" altLang="pt-BR" sz="1350">
                <a:latin typeface="Arial" panose="020B0604020202020204" pitchFamily="34" charset="0"/>
                <a:ea typeface="Geneva" charset="-128"/>
              </a:rPr>
            </a:b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sobre a hipotenusa.</a:t>
            </a:r>
          </a:p>
        </p:txBody>
      </p:sp>
      <p:grpSp>
        <p:nvGrpSpPr>
          <p:cNvPr id="2" name="Grupo 3">
            <a:extLst>
              <a:ext uri="{FF2B5EF4-FFF2-40B4-BE49-F238E27FC236}">
                <a16:creationId xmlns:a16="http://schemas.microsoft.com/office/drawing/2014/main" id="{DDD3BEA1-4C85-4221-8275-315065756C7A}"/>
              </a:ext>
            </a:extLst>
          </p:cNvPr>
          <p:cNvGrpSpPr>
            <a:grpSpLocks/>
          </p:cNvGrpSpPr>
          <p:nvPr/>
        </p:nvGrpSpPr>
        <p:grpSpPr bwMode="auto">
          <a:xfrm>
            <a:off x="1525192" y="1674019"/>
            <a:ext cx="2955131" cy="1456812"/>
            <a:chOff x="509588" y="2232025"/>
            <a:chExt cx="3940175" cy="1942416"/>
          </a:xfrm>
        </p:grpSpPr>
        <p:sp>
          <p:nvSpPr>
            <p:cNvPr id="5147" name="TextBox 7">
              <a:extLst>
                <a:ext uri="{FF2B5EF4-FFF2-40B4-BE49-F238E27FC236}">
                  <a16:creationId xmlns:a16="http://schemas.microsoft.com/office/drawing/2014/main" id="{DA00FC83-F5C8-4086-9E31-8851C32AD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4863" y="3851276"/>
              <a:ext cx="5683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grpSp>
          <p:nvGrpSpPr>
            <p:cNvPr id="5148" name="Grupo 1">
              <a:extLst>
                <a:ext uri="{FF2B5EF4-FFF2-40B4-BE49-F238E27FC236}">
                  <a16:creationId xmlns:a16="http://schemas.microsoft.com/office/drawing/2014/main" id="{8D469A05-2895-4DB1-95C2-9F1C9A68E0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9588" y="2232025"/>
              <a:ext cx="3940175" cy="1910695"/>
              <a:chOff x="509588" y="2232025"/>
              <a:chExt cx="3940175" cy="1910695"/>
            </a:xfrm>
          </p:grpSpPr>
          <p:pic>
            <p:nvPicPr>
              <p:cNvPr id="5149" name="Picture 3" descr="p211a.png">
                <a:extLst>
                  <a:ext uri="{FF2B5EF4-FFF2-40B4-BE49-F238E27FC236}">
                    <a16:creationId xmlns:a16="http://schemas.microsoft.com/office/drawing/2014/main" id="{A939D6BA-95EA-4F9B-8297-B00E7571B5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075" y="2492375"/>
                <a:ext cx="3259138" cy="142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50" name="TextBox 7">
                <a:extLst>
                  <a:ext uri="{FF2B5EF4-FFF2-40B4-BE49-F238E27FC236}">
                    <a16:creationId xmlns:a16="http://schemas.microsoft.com/office/drawing/2014/main" id="{4ADD61EF-B037-4620-93A8-EE8C79A638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5900" y="2232025"/>
                <a:ext cx="428625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A</a:t>
                </a:r>
              </a:p>
            </p:txBody>
          </p:sp>
          <p:sp>
            <p:nvSpPr>
              <p:cNvPr id="5151" name="TextBox 7">
                <a:extLst>
                  <a:ext uri="{FF2B5EF4-FFF2-40B4-BE49-F238E27FC236}">
                    <a16:creationId xmlns:a16="http://schemas.microsoft.com/office/drawing/2014/main" id="{70499AFD-8585-43A1-A454-4A71F4B5FE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9588" y="3727451"/>
                <a:ext cx="428625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B</a:t>
                </a:r>
              </a:p>
            </p:txBody>
          </p:sp>
          <p:sp>
            <p:nvSpPr>
              <p:cNvPr id="5152" name="TextBox 7">
                <a:extLst>
                  <a:ext uri="{FF2B5EF4-FFF2-40B4-BE49-F238E27FC236}">
                    <a16:creationId xmlns:a16="http://schemas.microsoft.com/office/drawing/2014/main" id="{A4A2A810-B1D5-479B-9139-F8A6C6AFDD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21138" y="3725863"/>
                <a:ext cx="428625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C</a:t>
                </a:r>
              </a:p>
            </p:txBody>
          </p:sp>
          <p:sp>
            <p:nvSpPr>
              <p:cNvPr id="5153" name="TextBox 7">
                <a:extLst>
                  <a:ext uri="{FF2B5EF4-FFF2-40B4-BE49-F238E27FC236}">
                    <a16:creationId xmlns:a16="http://schemas.microsoft.com/office/drawing/2014/main" id="{400533EC-5824-487E-88E7-957021A853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9238" y="2876550"/>
                <a:ext cx="360361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b</a:t>
                </a:r>
              </a:p>
            </p:txBody>
          </p:sp>
          <p:sp>
            <p:nvSpPr>
              <p:cNvPr id="5154" name="TextBox 7">
                <a:extLst>
                  <a:ext uri="{FF2B5EF4-FFF2-40B4-BE49-F238E27FC236}">
                    <a16:creationId xmlns:a16="http://schemas.microsoft.com/office/drawing/2014/main" id="{C517D7BB-8A33-488A-9ED8-A33D398749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4725" y="2957513"/>
                <a:ext cx="319088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c</a:t>
                </a:r>
              </a:p>
            </p:txBody>
          </p:sp>
          <p:sp>
            <p:nvSpPr>
              <p:cNvPr id="5155" name="TextBox 7">
                <a:extLst>
                  <a:ext uri="{FF2B5EF4-FFF2-40B4-BE49-F238E27FC236}">
                    <a16:creationId xmlns:a16="http://schemas.microsoft.com/office/drawing/2014/main" id="{D3F772F1-B8D7-46FD-956E-A4C6E88D42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7975532">
                <a:off x="1066005" y="3099936"/>
                <a:ext cx="738188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cateto</a:t>
                </a:r>
              </a:p>
            </p:txBody>
          </p:sp>
          <p:sp>
            <p:nvSpPr>
              <p:cNvPr id="5156" name="TextBox 7">
                <a:extLst>
                  <a:ext uri="{FF2B5EF4-FFF2-40B4-BE49-F238E27FC236}">
                    <a16:creationId xmlns:a16="http://schemas.microsoft.com/office/drawing/2014/main" id="{478C1439-8857-4FCF-B0FE-E535129BB9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821486">
                <a:off x="2406649" y="3084854"/>
                <a:ext cx="739775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cateto</a:t>
                </a:r>
              </a:p>
            </p:txBody>
          </p:sp>
          <p:sp>
            <p:nvSpPr>
              <p:cNvPr id="5157" name="TextBox 7">
                <a:extLst>
                  <a:ext uri="{FF2B5EF4-FFF2-40B4-BE49-F238E27FC236}">
                    <a16:creationId xmlns:a16="http://schemas.microsoft.com/office/drawing/2014/main" id="{BC9AE037-1BD6-4D7E-825A-599F1CEEA1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3063" y="3619500"/>
                <a:ext cx="104140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hipotenusa</a:t>
                </a:r>
              </a:p>
            </p:txBody>
          </p:sp>
        </p:grpSp>
      </p:grpSp>
      <p:grpSp>
        <p:nvGrpSpPr>
          <p:cNvPr id="4" name="Grupo 4">
            <a:extLst>
              <a:ext uri="{FF2B5EF4-FFF2-40B4-BE49-F238E27FC236}">
                <a16:creationId xmlns:a16="http://schemas.microsoft.com/office/drawing/2014/main" id="{F404EF15-77F2-4633-9D85-452AE9442C04}"/>
              </a:ext>
            </a:extLst>
          </p:cNvPr>
          <p:cNvGrpSpPr>
            <a:grpSpLocks/>
          </p:cNvGrpSpPr>
          <p:nvPr/>
        </p:nvGrpSpPr>
        <p:grpSpPr bwMode="auto">
          <a:xfrm>
            <a:off x="5097067" y="3470674"/>
            <a:ext cx="2478881" cy="1291314"/>
            <a:chOff x="5272088" y="4627563"/>
            <a:chExt cx="3305175" cy="1721751"/>
          </a:xfrm>
        </p:grpSpPr>
        <p:grpSp>
          <p:nvGrpSpPr>
            <p:cNvPr id="5135" name="Grupo 2">
              <a:extLst>
                <a:ext uri="{FF2B5EF4-FFF2-40B4-BE49-F238E27FC236}">
                  <a16:creationId xmlns:a16="http://schemas.microsoft.com/office/drawing/2014/main" id="{862CC3A9-F0C9-4D81-A640-BA356EA927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2088" y="4627563"/>
              <a:ext cx="3305175" cy="1639203"/>
              <a:chOff x="5272088" y="4627563"/>
              <a:chExt cx="3305175" cy="1639203"/>
            </a:xfrm>
          </p:grpSpPr>
          <p:pic>
            <p:nvPicPr>
              <p:cNvPr id="5137" name="Picture 5" descr="p211b.png">
                <a:extLst>
                  <a:ext uri="{FF2B5EF4-FFF2-40B4-BE49-F238E27FC236}">
                    <a16:creationId xmlns:a16="http://schemas.microsoft.com/office/drawing/2014/main" id="{4537C4D7-8706-4D29-A869-FFA402FCA0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5150" y="4906963"/>
                <a:ext cx="2551113" cy="1125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38" name="TextBox 7">
                <a:extLst>
                  <a:ext uri="{FF2B5EF4-FFF2-40B4-BE49-F238E27FC236}">
                    <a16:creationId xmlns:a16="http://schemas.microsoft.com/office/drawing/2014/main" id="{884987D6-C1CE-4E1C-914C-6907EAFD96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48638" y="5832475"/>
                <a:ext cx="428625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C</a:t>
                </a:r>
              </a:p>
            </p:txBody>
          </p:sp>
          <p:sp>
            <p:nvSpPr>
              <p:cNvPr id="5139" name="TextBox 7">
                <a:extLst>
                  <a:ext uri="{FF2B5EF4-FFF2-40B4-BE49-F238E27FC236}">
                    <a16:creationId xmlns:a16="http://schemas.microsoft.com/office/drawing/2014/main" id="{89407058-50A5-46CA-B0BE-8E2E5CB030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72088" y="5848350"/>
                <a:ext cx="428625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B</a:t>
                </a:r>
              </a:p>
            </p:txBody>
          </p:sp>
          <p:sp>
            <p:nvSpPr>
              <p:cNvPr id="5140" name="TextBox 7">
                <a:extLst>
                  <a:ext uri="{FF2B5EF4-FFF2-40B4-BE49-F238E27FC236}">
                    <a16:creationId xmlns:a16="http://schemas.microsoft.com/office/drawing/2014/main" id="{9BAD0CB2-AF62-4225-B2D7-10E94F97DE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89649" y="4627563"/>
                <a:ext cx="428625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A</a:t>
                </a:r>
              </a:p>
            </p:txBody>
          </p:sp>
          <p:sp>
            <p:nvSpPr>
              <p:cNvPr id="5141" name="TextBox 7">
                <a:extLst>
                  <a:ext uri="{FF2B5EF4-FFF2-40B4-BE49-F238E27FC236}">
                    <a16:creationId xmlns:a16="http://schemas.microsoft.com/office/drawing/2014/main" id="{3D35D04A-60FB-493A-A7CC-045BDDD140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75488" y="5127624"/>
                <a:ext cx="360361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b</a:t>
                </a:r>
              </a:p>
            </p:txBody>
          </p:sp>
          <p:sp>
            <p:nvSpPr>
              <p:cNvPr id="5142" name="TextBox 7">
                <a:extLst>
                  <a:ext uri="{FF2B5EF4-FFF2-40B4-BE49-F238E27FC236}">
                    <a16:creationId xmlns:a16="http://schemas.microsoft.com/office/drawing/2014/main" id="{27C9459B-D445-4B75-8502-14A073E2A7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94363" y="5237163"/>
                <a:ext cx="319087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c</a:t>
                </a:r>
              </a:p>
            </p:txBody>
          </p:sp>
          <p:sp>
            <p:nvSpPr>
              <p:cNvPr id="5143" name="TextBox 7">
                <a:extLst>
                  <a:ext uri="{FF2B5EF4-FFF2-40B4-BE49-F238E27FC236}">
                    <a16:creationId xmlns:a16="http://schemas.microsoft.com/office/drawing/2014/main" id="{900985AA-B977-4371-9935-B928E936FE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48425" y="5943601"/>
                <a:ext cx="566737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a</a:t>
                </a:r>
              </a:p>
            </p:txBody>
          </p:sp>
          <p:sp>
            <p:nvSpPr>
              <p:cNvPr id="5144" name="TextBox 7">
                <a:extLst>
                  <a:ext uri="{FF2B5EF4-FFF2-40B4-BE49-F238E27FC236}">
                    <a16:creationId xmlns:a16="http://schemas.microsoft.com/office/drawing/2014/main" id="{F81F06D6-FAB2-445D-BB79-5FA106797B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45213" y="5395912"/>
                <a:ext cx="566737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h</a:t>
                </a:r>
              </a:p>
            </p:txBody>
          </p:sp>
          <p:sp>
            <p:nvSpPr>
              <p:cNvPr id="5145" name="TextBox 7">
                <a:extLst>
                  <a:ext uri="{FF2B5EF4-FFF2-40B4-BE49-F238E27FC236}">
                    <a16:creationId xmlns:a16="http://schemas.microsoft.com/office/drawing/2014/main" id="{F3F9D364-EFBF-4EA6-BA2C-17D7C55315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68963" y="5741989"/>
                <a:ext cx="566737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m</a:t>
                </a:r>
              </a:p>
            </p:txBody>
          </p:sp>
          <p:sp>
            <p:nvSpPr>
              <p:cNvPr id="5146" name="TextBox 7">
                <a:extLst>
                  <a:ext uri="{FF2B5EF4-FFF2-40B4-BE49-F238E27FC236}">
                    <a16:creationId xmlns:a16="http://schemas.microsoft.com/office/drawing/2014/main" id="{EDB4AC89-441B-4F3A-A025-F0B18CC389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80225" y="5741989"/>
                <a:ext cx="568325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>
                    <a:latin typeface="Arial" panose="020B0604020202020204" pitchFamily="34" charset="0"/>
                    <a:ea typeface="Geneva" charset="-128"/>
                  </a:rPr>
                  <a:t>n</a:t>
                </a:r>
              </a:p>
            </p:txBody>
          </p:sp>
        </p:grpSp>
        <p:sp>
          <p:nvSpPr>
            <p:cNvPr id="5136" name="TextBox 7">
              <a:extLst>
                <a:ext uri="{FF2B5EF4-FFF2-40B4-BE49-F238E27FC236}">
                  <a16:creationId xmlns:a16="http://schemas.microsoft.com/office/drawing/2014/main" id="{55D650AA-7DE1-4504-99CD-5527BC03D2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9649" y="6026149"/>
              <a:ext cx="4286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</p:grpSp>
      <p:sp>
        <p:nvSpPr>
          <p:cNvPr id="5132" name="Slide Number Placeholder 3">
            <a:extLst>
              <a:ext uri="{FF2B5EF4-FFF2-40B4-BE49-F238E27FC236}">
                <a16:creationId xmlns:a16="http://schemas.microsoft.com/office/drawing/2014/main" id="{36993BF6-764F-4A1F-BCEC-E655D4CACE1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73284C-8EE9-4AA4-92D7-B93DEE141402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39" name="Picture 7" descr="-ab.png">
            <a:extLst>
              <a:ext uri="{FF2B5EF4-FFF2-40B4-BE49-F238E27FC236}">
                <a16:creationId xmlns:a16="http://schemas.microsoft.com/office/drawing/2014/main" id="{61734C1B-5D39-462F-985C-B809527271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404" y="3789760"/>
            <a:ext cx="230981" cy="205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8" descr="-ac.png">
            <a:extLst>
              <a:ext uri="{FF2B5EF4-FFF2-40B4-BE49-F238E27FC236}">
                <a16:creationId xmlns:a16="http://schemas.microsoft.com/office/drawing/2014/main" id="{13040D4D-DFAE-4C2F-82C2-2D95DCD082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4202906"/>
            <a:ext cx="236935" cy="20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7" grpId="0" animBg="1"/>
      <p:bldP spid="16389" grpId="0" animBg="1"/>
      <p:bldP spid="16391" grpId="0"/>
      <p:bldP spid="16392" grpId="0"/>
      <p:bldP spid="1639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6">
            <a:extLst>
              <a:ext uri="{FF2B5EF4-FFF2-40B4-BE49-F238E27FC236}">
                <a16:creationId xmlns:a16="http://schemas.microsoft.com/office/drawing/2014/main" id="{B9AB3188-74D7-4178-8F61-4A6329FC3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003" y="837010"/>
            <a:ext cx="605194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500" b="1">
                <a:latin typeface="Arial" panose="020B0604020202020204" pitchFamily="34" charset="0"/>
                <a:ea typeface="Geneva" charset="-128"/>
              </a:rPr>
              <a:t>Teorema ou relação de Pitágoras</a:t>
            </a:r>
          </a:p>
        </p:txBody>
      </p:sp>
      <p:sp>
        <p:nvSpPr>
          <p:cNvPr id="17411" name="TextBox 7">
            <a:extLst>
              <a:ext uri="{FF2B5EF4-FFF2-40B4-BE49-F238E27FC236}">
                <a16:creationId xmlns:a16="http://schemas.microsoft.com/office/drawing/2014/main" id="{A59856E7-72C9-4D58-A86D-DA0A8CB30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623" y="1097757"/>
            <a:ext cx="565904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Vamos exemplificar a relação de Pitágoras vista no ano anterior para um caso particular:</a:t>
            </a:r>
          </a:p>
        </p:txBody>
      </p:sp>
      <p:sp>
        <p:nvSpPr>
          <p:cNvPr id="17412" name="TextBox 7">
            <a:extLst>
              <a:ext uri="{FF2B5EF4-FFF2-40B4-BE49-F238E27FC236}">
                <a16:creationId xmlns:a16="http://schemas.microsoft.com/office/drawing/2014/main" id="{BEA2F14C-9559-49DB-A98C-7BF873230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337" y="3733800"/>
            <a:ext cx="3768329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A relação ou teorema de Pitágoras é enunciada:</a:t>
            </a:r>
          </a:p>
        </p:txBody>
      </p:sp>
      <p:sp>
        <p:nvSpPr>
          <p:cNvPr id="17413" name="TextBox 7">
            <a:extLst>
              <a:ext uri="{FF2B5EF4-FFF2-40B4-BE49-F238E27FC236}">
                <a16:creationId xmlns:a16="http://schemas.microsoft.com/office/drawing/2014/main" id="{72F7E888-8B9F-455A-9D07-42B53F693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1873" y="4079082"/>
            <a:ext cx="5460206" cy="524553"/>
          </a:xfrm>
          <a:prstGeom prst="rect">
            <a:avLst/>
          </a:prstGeom>
          <a:solidFill>
            <a:srgbClr val="BFE9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54000" rIns="54000" bIns="54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Em todo triângulo retângulo, o quadrado da medida da hipotenusa (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a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) é igual à soma dos quadrados das medidas dos catetos (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e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c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).</a:t>
            </a:r>
          </a:p>
        </p:txBody>
      </p:sp>
      <p:sp>
        <p:nvSpPr>
          <p:cNvPr id="17414" name="TextBox 7">
            <a:extLst>
              <a:ext uri="{FF2B5EF4-FFF2-40B4-BE49-F238E27FC236}">
                <a16:creationId xmlns:a16="http://schemas.microsoft.com/office/drawing/2014/main" id="{2DFAA0D0-6A4F-4F31-BA52-3B43103E1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5419" y="3699272"/>
            <a:ext cx="126087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a</a:t>
            </a:r>
            <a:r>
              <a:rPr lang="pt-BR" altLang="pt-BR" sz="1350" baseline="30000" dirty="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 = b</a:t>
            </a:r>
            <a:r>
              <a:rPr lang="pt-BR" altLang="pt-BR" sz="1350" baseline="30000" dirty="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 + c</a:t>
            </a:r>
            <a:r>
              <a:rPr lang="pt-BR" altLang="pt-BR" sz="1350" baseline="30000" dirty="0">
                <a:latin typeface="Arial" panose="020B0604020202020204" pitchFamily="34" charset="0"/>
                <a:ea typeface="Geneva" charset="-128"/>
              </a:rPr>
              <a:t>2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C32F642-2AA3-4D94-8994-09178A5B81A7}"/>
              </a:ext>
            </a:extLst>
          </p:cNvPr>
          <p:cNvGrpSpPr>
            <a:grpSpLocks/>
          </p:cNvGrpSpPr>
          <p:nvPr/>
        </p:nvGrpSpPr>
        <p:grpSpPr bwMode="auto">
          <a:xfrm>
            <a:off x="1585913" y="1560910"/>
            <a:ext cx="2038350" cy="2252149"/>
            <a:chOff x="590550" y="2081213"/>
            <a:chExt cx="2717800" cy="3002864"/>
          </a:xfrm>
        </p:grpSpPr>
        <p:pic>
          <p:nvPicPr>
            <p:cNvPr id="6168" name="Picture 1" descr="p212a.png">
              <a:extLst>
                <a:ext uri="{FF2B5EF4-FFF2-40B4-BE49-F238E27FC236}">
                  <a16:creationId xmlns:a16="http://schemas.microsoft.com/office/drawing/2014/main" id="{8535B175-3D01-4215-B347-0935C4F9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58"/>
            <a:stretch>
              <a:fillRect/>
            </a:stretch>
          </p:blipFill>
          <p:spPr bwMode="auto">
            <a:xfrm>
              <a:off x="590550" y="2081213"/>
              <a:ext cx="2543175" cy="2716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9" name="TextBox 7">
              <a:extLst>
                <a:ext uri="{FF2B5EF4-FFF2-40B4-BE49-F238E27FC236}">
                  <a16:creationId xmlns:a16="http://schemas.microsoft.com/office/drawing/2014/main" id="{B5F614B3-0EFB-4B78-9EF9-6379E6C6D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2489" y="2220913"/>
              <a:ext cx="3000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5</a:t>
              </a:r>
            </a:p>
          </p:txBody>
        </p:sp>
        <p:sp>
          <p:nvSpPr>
            <p:cNvPr id="6170" name="TextBox 7">
              <a:extLst>
                <a:ext uri="{FF2B5EF4-FFF2-40B4-BE49-F238E27FC236}">
                  <a16:creationId xmlns:a16="http://schemas.microsoft.com/office/drawing/2014/main" id="{81119FD6-10C1-496E-AEDD-9F95AE969E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4189" y="3332163"/>
              <a:ext cx="3016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6171" name="TextBox 7">
              <a:extLst>
                <a:ext uri="{FF2B5EF4-FFF2-40B4-BE49-F238E27FC236}">
                  <a16:creationId xmlns:a16="http://schemas.microsoft.com/office/drawing/2014/main" id="{40685C34-D5CC-4D98-ACBC-0D7009380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0413" y="3349625"/>
              <a:ext cx="3000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6172" name="TextBox 7">
              <a:extLst>
                <a:ext uri="{FF2B5EF4-FFF2-40B4-BE49-F238E27FC236}">
                  <a16:creationId xmlns:a16="http://schemas.microsoft.com/office/drawing/2014/main" id="{10ADE175-DE90-4ACD-B207-316322FBB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7513" y="3541713"/>
              <a:ext cx="3016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6173" name="TextBox 7">
              <a:extLst>
                <a:ext uri="{FF2B5EF4-FFF2-40B4-BE49-F238E27FC236}">
                  <a16:creationId xmlns:a16="http://schemas.microsoft.com/office/drawing/2014/main" id="{01B51CB8-944C-4BBC-88BC-472A91C920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7113" y="3716338"/>
              <a:ext cx="3016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6174" name="TextBox 7">
              <a:extLst>
                <a:ext uri="{FF2B5EF4-FFF2-40B4-BE49-F238E27FC236}">
                  <a16:creationId xmlns:a16="http://schemas.microsoft.com/office/drawing/2014/main" id="{1B79071D-4835-4A43-BE47-38C73BA66A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5838" y="2789238"/>
              <a:ext cx="3016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6175" name="TextBox 7">
              <a:extLst>
                <a:ext uri="{FF2B5EF4-FFF2-40B4-BE49-F238E27FC236}">
                  <a16:creationId xmlns:a16="http://schemas.microsoft.com/office/drawing/2014/main" id="{504945E5-F77A-4F11-B84A-7FAFD79502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1238" y="3767138"/>
              <a:ext cx="3000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6176" name="TextBox 7">
              <a:extLst>
                <a:ext uri="{FF2B5EF4-FFF2-40B4-BE49-F238E27FC236}">
                  <a16:creationId xmlns:a16="http://schemas.microsoft.com/office/drawing/2014/main" id="{138C6902-ECEA-4AA4-864F-3834DC7F72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9575" y="4760912"/>
              <a:ext cx="30003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4</a:t>
              </a:r>
            </a:p>
          </p:txBody>
        </p:sp>
        <p:sp>
          <p:nvSpPr>
            <p:cNvPr id="6177" name="TextBox 7">
              <a:extLst>
                <a:ext uri="{FF2B5EF4-FFF2-40B4-BE49-F238E27FC236}">
                  <a16:creationId xmlns:a16="http://schemas.microsoft.com/office/drawing/2014/main" id="{9193B53F-2CF8-42A5-A8A8-DA92B0B00B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8313" y="3298824"/>
              <a:ext cx="3000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3</a:t>
              </a:r>
            </a:p>
          </p:txBody>
        </p:sp>
      </p:grpSp>
      <p:pic>
        <p:nvPicPr>
          <p:cNvPr id="17425" name="Picture 18" descr="p212a.png">
            <a:extLst>
              <a:ext uri="{FF2B5EF4-FFF2-40B4-BE49-F238E27FC236}">
                <a16:creationId xmlns:a16="http://schemas.microsoft.com/office/drawing/2014/main" id="{6E657270-76E7-4CD1-94D3-9E2E642ED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3" t="29555" r="14468" b="29829"/>
          <a:stretch>
            <a:fillRect/>
          </a:stretch>
        </p:blipFill>
        <p:spPr bwMode="auto">
          <a:xfrm>
            <a:off x="5523310" y="2219325"/>
            <a:ext cx="846534" cy="827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Picture 19" descr="p212a.png">
            <a:extLst>
              <a:ext uri="{FF2B5EF4-FFF2-40B4-BE49-F238E27FC236}">
                <a16:creationId xmlns:a16="http://schemas.microsoft.com/office/drawing/2014/main" id="{BFBAD99A-325E-45FE-864B-0F31A4D08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8" t="24937" r="34087" b="24290"/>
          <a:stretch>
            <a:fillRect/>
          </a:stretch>
        </p:blipFill>
        <p:spPr bwMode="auto">
          <a:xfrm>
            <a:off x="4125517" y="2088356"/>
            <a:ext cx="1002506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7" name="Picture 20" descr="p212a.png">
            <a:extLst>
              <a:ext uri="{FF2B5EF4-FFF2-40B4-BE49-F238E27FC236}">
                <a16:creationId xmlns:a16="http://schemas.microsoft.com/office/drawing/2014/main" id="{CEB1135A-CBBE-478C-8969-2402004D8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50" t="33246" r="-990" b="33830"/>
          <a:stretch>
            <a:fillRect/>
          </a:stretch>
        </p:blipFill>
        <p:spPr bwMode="auto">
          <a:xfrm>
            <a:off x="6763942" y="2276476"/>
            <a:ext cx="658415" cy="6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EAAE9923-4C59-43CA-B212-6CB83470C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7842" y="2514600"/>
            <a:ext cx="363140" cy="163116"/>
          </a:xfrm>
          <a:prstGeom prst="rightArrow">
            <a:avLst>
              <a:gd name="adj1" fmla="val 50000"/>
              <a:gd name="adj2" fmla="val 49906"/>
            </a:avLst>
          </a:prstGeom>
          <a:solidFill>
            <a:srgbClr val="FFCB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t-BR" sz="1350">
              <a:solidFill>
                <a:srgbClr val="FFFFFF"/>
              </a:solidFill>
            </a:endParaRPr>
          </a:p>
        </p:txBody>
      </p:sp>
      <p:sp>
        <p:nvSpPr>
          <p:cNvPr id="17429" name="TextBox 7">
            <a:extLst>
              <a:ext uri="{FF2B5EF4-FFF2-40B4-BE49-F238E27FC236}">
                <a16:creationId xmlns:a16="http://schemas.microsoft.com/office/drawing/2014/main" id="{E7F0170A-6A68-45F7-B166-D0C2B03A8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2557" y="2475567"/>
            <a:ext cx="226219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=</a:t>
            </a:r>
          </a:p>
        </p:txBody>
      </p:sp>
      <p:sp>
        <p:nvSpPr>
          <p:cNvPr id="17430" name="TextBox 7">
            <a:extLst>
              <a:ext uri="{FF2B5EF4-FFF2-40B4-BE49-F238E27FC236}">
                <a16:creationId xmlns:a16="http://schemas.microsoft.com/office/drawing/2014/main" id="{52DCF997-A0B9-4D2F-825D-6F432B48B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379" y="2487473"/>
            <a:ext cx="225028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+</a:t>
            </a:r>
          </a:p>
        </p:txBody>
      </p:sp>
      <p:sp>
        <p:nvSpPr>
          <p:cNvPr id="6159" name="Slide Number Placeholder 3">
            <a:extLst>
              <a:ext uri="{FF2B5EF4-FFF2-40B4-BE49-F238E27FC236}">
                <a16:creationId xmlns:a16="http://schemas.microsoft.com/office/drawing/2014/main" id="{DF2660DA-FC3A-426B-B43A-440DDAFE0AE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5DCE12-01CD-4DFE-9CFB-E1A108520BCF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B5C500F-373A-43E4-9737-FFC90FCB4F6E}"/>
              </a:ext>
            </a:extLst>
          </p:cNvPr>
          <p:cNvSpPr/>
          <p:nvPr/>
        </p:nvSpPr>
        <p:spPr>
          <a:xfrm>
            <a:off x="5280421" y="3699273"/>
            <a:ext cx="1398985" cy="277415"/>
          </a:xfrm>
          <a:prstGeom prst="rect">
            <a:avLst/>
          </a:prstGeom>
          <a:noFill/>
          <a:ln>
            <a:solidFill>
              <a:srgbClr val="00A88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cxnSp>
        <p:nvCxnSpPr>
          <p:cNvPr id="15" name="Conector angulado 14">
            <a:extLst>
              <a:ext uri="{FF2B5EF4-FFF2-40B4-BE49-F238E27FC236}">
                <a16:creationId xmlns:a16="http://schemas.microsoft.com/office/drawing/2014/main" id="{A916CEAE-9F3A-4491-80CF-ECD3A40203D7}"/>
              </a:ext>
            </a:extLst>
          </p:cNvPr>
          <p:cNvCxnSpPr>
            <a:cxnSpLocks/>
            <a:stCxn id="9" idx="3"/>
          </p:cNvCxnSpPr>
          <p:nvPr/>
        </p:nvCxnSpPr>
        <p:spPr>
          <a:xfrm flipH="1">
            <a:off x="6630592" y="3837981"/>
            <a:ext cx="48814" cy="241101"/>
          </a:xfrm>
          <a:prstGeom prst="bentConnector4">
            <a:avLst>
              <a:gd name="adj1" fmla="val -468308"/>
              <a:gd name="adj2" fmla="val 78765"/>
            </a:avLst>
          </a:prstGeom>
          <a:ln w="127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7">
            <a:extLst>
              <a:ext uri="{FF2B5EF4-FFF2-40B4-BE49-F238E27FC236}">
                <a16:creationId xmlns:a16="http://schemas.microsoft.com/office/drawing/2014/main" id="{F12565D8-2A88-46CE-91FB-2A0C5884B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1260" y="1916906"/>
            <a:ext cx="582215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a = 5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B3DFBF83-4E67-4909-A049-1824A2CE0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469" y="2040731"/>
            <a:ext cx="582216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b = 4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D26DACE5-DDCE-4A93-A9C9-82C5C6BA1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2042" y="2109787"/>
            <a:ext cx="582215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c = 3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98118FD5-BD00-4958-9149-B6BE7FE3B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1260" y="2487216"/>
            <a:ext cx="582215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a</a:t>
            </a:r>
            <a:r>
              <a:rPr lang="pt-BR" altLang="pt-BR" sz="975" baseline="30000">
                <a:latin typeface="Arial" panose="020B0604020202020204" pitchFamily="34" charset="0"/>
                <a:ea typeface="Geneva" charset="-128"/>
              </a:rPr>
              <a:t>2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3D899DB2-14B9-4875-AF6A-2FF9A0DB0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8338" y="2439591"/>
            <a:ext cx="583406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 sz="975" baseline="30000">
                <a:latin typeface="Arial" panose="020B0604020202020204" pitchFamily="34" charset="0"/>
                <a:ea typeface="Geneva" charset="-128"/>
              </a:rPr>
              <a:t>2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54A2B6C8-BFAD-44C3-AA12-9C26E3D5D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5138" y="2515791"/>
            <a:ext cx="582216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c</a:t>
            </a:r>
            <a:r>
              <a:rPr lang="pt-BR" altLang="pt-BR" sz="975" baseline="30000">
                <a:latin typeface="Arial" panose="020B0604020202020204" pitchFamily="34" charset="0"/>
                <a:ea typeface="Geneva" charset="-128"/>
              </a:rPr>
              <a:t>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2" grpId="0"/>
      <p:bldP spid="17413" grpId="0" animBg="1"/>
      <p:bldP spid="17414" grpId="0"/>
      <p:bldP spid="3" grpId="0" animBg="1"/>
      <p:bldP spid="17429" grpId="0"/>
      <p:bldP spid="17430" grpId="0"/>
      <p:bldP spid="9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7">
            <a:extLst>
              <a:ext uri="{FF2B5EF4-FFF2-40B4-BE49-F238E27FC236}">
                <a16:creationId xmlns:a16="http://schemas.microsoft.com/office/drawing/2014/main" id="{48EE7241-7418-4169-B3EA-8D7DC745F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623" y="835819"/>
            <a:ext cx="605075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b="1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Demonstração do teorema de Pitágoras</a:t>
            </a:r>
          </a:p>
        </p:txBody>
      </p:sp>
      <p:sp>
        <p:nvSpPr>
          <p:cNvPr id="18435" name="TextBox 7">
            <a:extLst>
              <a:ext uri="{FF2B5EF4-FFF2-40B4-BE49-F238E27FC236}">
                <a16:creationId xmlns:a16="http://schemas.microsoft.com/office/drawing/2014/main" id="{188ADE29-AE70-4F6D-B7DD-5A622B6E0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338" y="1393031"/>
            <a:ext cx="605075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Existem muitas formas de demonstrar esse teorema. Vejamos uma delas, baseada na semelhança de triângulos.</a:t>
            </a:r>
          </a:p>
        </p:txBody>
      </p:sp>
      <p:grpSp>
        <p:nvGrpSpPr>
          <p:cNvPr id="2" name="Grupo 3">
            <a:extLst>
              <a:ext uri="{FF2B5EF4-FFF2-40B4-BE49-F238E27FC236}">
                <a16:creationId xmlns:a16="http://schemas.microsoft.com/office/drawing/2014/main" id="{71A648A7-05FD-4897-A2D3-6A00D0E1E36D}"/>
              </a:ext>
            </a:extLst>
          </p:cNvPr>
          <p:cNvGrpSpPr>
            <a:grpSpLocks/>
          </p:cNvGrpSpPr>
          <p:nvPr/>
        </p:nvGrpSpPr>
        <p:grpSpPr bwMode="auto">
          <a:xfrm>
            <a:off x="1558529" y="1953815"/>
            <a:ext cx="6050756" cy="428208"/>
            <a:chOff x="554038" y="2605619"/>
            <a:chExt cx="8067675" cy="570414"/>
          </a:xfrm>
        </p:grpSpPr>
        <p:sp>
          <p:nvSpPr>
            <p:cNvPr id="7192" name="TextBox 7">
              <a:extLst>
                <a:ext uri="{FF2B5EF4-FFF2-40B4-BE49-F238E27FC236}">
                  <a16:creationId xmlns:a16="http://schemas.microsoft.com/office/drawing/2014/main" id="{A1DF5CA4-439E-4C81-8064-8E48DE8EAF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038" y="2622550"/>
              <a:ext cx="8067675" cy="553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Considere um triângulo ABC, retângulo em </a:t>
              </a:r>
              <a:r>
                <a:rPr lang="pt-BR" altLang="pt-BR" sz="1350" b="1">
                  <a:latin typeface="Arial" panose="020B0604020202020204" pitchFamily="34" charset="0"/>
                  <a:ea typeface="Geneva" charset="-128"/>
                </a:rPr>
                <a:t>A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, com altura 	     relativa à hipotenusa.</a:t>
              </a:r>
            </a:p>
          </p:txBody>
        </p:sp>
        <p:graphicFrame>
          <p:nvGraphicFramePr>
            <p:cNvPr id="7193" name="Object 2">
              <a:extLst>
                <a:ext uri="{FF2B5EF4-FFF2-40B4-BE49-F238E27FC236}">
                  <a16:creationId xmlns:a16="http://schemas.microsoft.com/office/drawing/2014/main" id="{807B4534-3A15-428C-88A5-0569A168AF0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397691" y="2605619"/>
            <a:ext cx="355600" cy="26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55292" imgH="266469" progId="Equation.DSMT4">
                    <p:embed/>
                  </p:oleObj>
                </mc:Choice>
                <mc:Fallback>
                  <p:oleObj name="Equation" r:id="rId2" imgW="355292" imgH="266469" progId="Equation.DSMT4">
                    <p:embed/>
                    <p:pic>
                      <p:nvPicPr>
                        <p:cNvPr id="7193" name="Object 2">
                          <a:extLst>
                            <a:ext uri="{FF2B5EF4-FFF2-40B4-BE49-F238E27FC236}">
                              <a16:creationId xmlns:a16="http://schemas.microsoft.com/office/drawing/2014/main" id="{807B4534-3A15-428C-88A5-0569A168AF0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97691" y="2605619"/>
                          <a:ext cx="355600" cy="266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D8F82D3E-4238-4411-83A2-F3582A507A14}"/>
              </a:ext>
            </a:extLst>
          </p:cNvPr>
          <p:cNvGrpSpPr>
            <a:grpSpLocks/>
          </p:cNvGrpSpPr>
          <p:nvPr/>
        </p:nvGrpSpPr>
        <p:grpSpPr bwMode="auto">
          <a:xfrm>
            <a:off x="5060156" y="3156353"/>
            <a:ext cx="2282429" cy="313716"/>
            <a:chOff x="5223580" y="4208463"/>
            <a:chExt cx="3043238" cy="418287"/>
          </a:xfrm>
        </p:grpSpPr>
        <p:sp>
          <p:nvSpPr>
            <p:cNvPr id="7187" name="TextBox 7">
              <a:extLst>
                <a:ext uri="{FF2B5EF4-FFF2-40B4-BE49-F238E27FC236}">
                  <a16:creationId xmlns:a16="http://schemas.microsoft.com/office/drawing/2014/main" id="{CEBDD3E5-CD28-4A35-A8BA-69E5C7A3AA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3580" y="4251326"/>
              <a:ext cx="304323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Temos que:  a = m + n</a:t>
              </a:r>
            </a:p>
          </p:txBody>
        </p:sp>
        <p:sp>
          <p:nvSpPr>
            <p:cNvPr id="7188" name="Retângulo 12">
              <a:extLst>
                <a:ext uri="{FF2B5EF4-FFF2-40B4-BE49-F238E27FC236}">
                  <a16:creationId xmlns:a16="http://schemas.microsoft.com/office/drawing/2014/main" id="{C583BDDE-47BC-412F-9FF1-C4F6B3F90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3418" y="4208463"/>
              <a:ext cx="1111250" cy="382587"/>
            </a:xfrm>
            <a:prstGeom prst="rect">
              <a:avLst/>
            </a:prstGeom>
            <a:noFill/>
            <a:ln w="12700">
              <a:solidFill>
                <a:srgbClr val="40BE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  <p:grpSp>
          <p:nvGrpSpPr>
            <p:cNvPr id="7189" name="Grupo 15">
              <a:extLst>
                <a:ext uri="{FF2B5EF4-FFF2-40B4-BE49-F238E27FC236}">
                  <a16:creationId xmlns:a16="http://schemas.microsoft.com/office/drawing/2014/main" id="{C14FAC54-0209-4E3A-882F-45AAFD1C0F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2618" y="4210053"/>
              <a:ext cx="361950" cy="416697"/>
              <a:chOff x="6452305" y="5203584"/>
              <a:chExt cx="361950" cy="416956"/>
            </a:xfrm>
          </p:grpSpPr>
          <p:sp>
            <p:nvSpPr>
              <p:cNvPr id="7190" name="Elipse 13">
                <a:extLst>
                  <a:ext uri="{FF2B5EF4-FFF2-40B4-BE49-F238E27FC236}">
                    <a16:creationId xmlns:a16="http://schemas.microsoft.com/office/drawing/2014/main" id="{81746041-7291-49C0-9D60-810446BA6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2305" y="5203584"/>
                <a:ext cx="361950" cy="387591"/>
              </a:xfrm>
              <a:prstGeom prst="ellipse">
                <a:avLst/>
              </a:prstGeom>
              <a:noFill/>
              <a:ln w="12700">
                <a:solidFill>
                  <a:srgbClr val="00A89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350">
                  <a:solidFill>
                    <a:srgbClr val="FFFFFF"/>
                  </a:solidFill>
                </a:endParaRPr>
              </a:p>
            </p:txBody>
          </p:sp>
          <p:sp>
            <p:nvSpPr>
              <p:cNvPr id="7191" name="CaixaDeTexto 14">
                <a:extLst>
                  <a:ext uri="{FF2B5EF4-FFF2-40B4-BE49-F238E27FC236}">
                    <a16:creationId xmlns:a16="http://schemas.microsoft.com/office/drawing/2014/main" id="{7B6F21E6-6E21-47C9-9344-3FBFE44B29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81537" y="5220182"/>
                <a:ext cx="243068" cy="4003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solidFill>
                      <a:srgbClr val="00A890"/>
                    </a:solidFill>
                    <a:latin typeface="Arial" panose="020B0604020202020204" pitchFamily="34" charset="0"/>
                    <a:ea typeface="Geneva" charset="-128"/>
                  </a:rPr>
                  <a:t>1</a:t>
                </a:r>
              </a:p>
            </p:txBody>
          </p:sp>
        </p:grpSp>
      </p:grpSp>
      <p:grpSp>
        <p:nvGrpSpPr>
          <p:cNvPr id="5" name="Grupo 1">
            <a:extLst>
              <a:ext uri="{FF2B5EF4-FFF2-40B4-BE49-F238E27FC236}">
                <a16:creationId xmlns:a16="http://schemas.microsoft.com/office/drawing/2014/main" id="{E4B875C0-98D6-4974-8685-475CDBAEF18B}"/>
              </a:ext>
            </a:extLst>
          </p:cNvPr>
          <p:cNvGrpSpPr>
            <a:grpSpLocks/>
          </p:cNvGrpSpPr>
          <p:nvPr/>
        </p:nvGrpSpPr>
        <p:grpSpPr bwMode="auto">
          <a:xfrm>
            <a:off x="1612106" y="2528888"/>
            <a:ext cx="4124325" cy="2041409"/>
            <a:chOff x="625475" y="3371850"/>
            <a:chExt cx="5499100" cy="2721879"/>
          </a:xfrm>
        </p:grpSpPr>
        <p:pic>
          <p:nvPicPr>
            <p:cNvPr id="7176" name="Picture 2" descr="p213a.png">
              <a:extLst>
                <a:ext uri="{FF2B5EF4-FFF2-40B4-BE49-F238E27FC236}">
                  <a16:creationId xmlns:a16="http://schemas.microsoft.com/office/drawing/2014/main" id="{6A33B636-B2BD-4827-9DF3-2ABCB5229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838" y="3665538"/>
              <a:ext cx="4779962" cy="208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7" name="TextBox 7">
              <a:extLst>
                <a:ext uri="{FF2B5EF4-FFF2-40B4-BE49-F238E27FC236}">
                  <a16:creationId xmlns:a16="http://schemas.microsoft.com/office/drawing/2014/main" id="{1BE49676-9D42-4F18-8C27-02F9779BD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5950" y="5573713"/>
              <a:ext cx="4286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7178" name="TextBox 7">
              <a:extLst>
                <a:ext uri="{FF2B5EF4-FFF2-40B4-BE49-F238E27FC236}">
                  <a16:creationId xmlns:a16="http://schemas.microsoft.com/office/drawing/2014/main" id="{4D59032B-BB11-414C-9D87-CF0E189928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475" y="5616576"/>
              <a:ext cx="4286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7179" name="TextBox 7">
              <a:extLst>
                <a:ext uri="{FF2B5EF4-FFF2-40B4-BE49-F238E27FC236}">
                  <a16:creationId xmlns:a16="http://schemas.microsoft.com/office/drawing/2014/main" id="{F94F1171-06F4-491B-AADB-4E3CA89BF7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0726" y="3371850"/>
              <a:ext cx="4286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7180" name="TextBox 7">
              <a:extLst>
                <a:ext uri="{FF2B5EF4-FFF2-40B4-BE49-F238E27FC236}">
                  <a16:creationId xmlns:a16="http://schemas.microsoft.com/office/drawing/2014/main" id="{00B4F022-58EA-49BC-815D-0EDF319122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0475" y="4376738"/>
              <a:ext cx="360363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7181" name="TextBox 7">
              <a:extLst>
                <a:ext uri="{FF2B5EF4-FFF2-40B4-BE49-F238E27FC236}">
                  <a16:creationId xmlns:a16="http://schemas.microsoft.com/office/drawing/2014/main" id="{089AEEA9-0450-4FAF-9660-F9AA4053F8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9363" y="4529138"/>
              <a:ext cx="31908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7182" name="TextBox 7">
              <a:extLst>
                <a:ext uri="{FF2B5EF4-FFF2-40B4-BE49-F238E27FC236}">
                  <a16:creationId xmlns:a16="http://schemas.microsoft.com/office/drawing/2014/main" id="{CAB6A83D-F23D-4C9A-A0E6-7D687CF5A6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2538" y="5770564"/>
              <a:ext cx="5667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7183" name="TextBox 7">
              <a:extLst>
                <a:ext uri="{FF2B5EF4-FFF2-40B4-BE49-F238E27FC236}">
                  <a16:creationId xmlns:a16="http://schemas.microsoft.com/office/drawing/2014/main" id="{17E66ACF-2C8D-4CE2-A73C-F61F315EFB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4863" y="4789488"/>
              <a:ext cx="5683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  <p:sp>
          <p:nvSpPr>
            <p:cNvPr id="7184" name="TextBox 7">
              <a:extLst>
                <a:ext uri="{FF2B5EF4-FFF2-40B4-BE49-F238E27FC236}">
                  <a16:creationId xmlns:a16="http://schemas.microsoft.com/office/drawing/2014/main" id="{0C395FEA-4B24-461B-9C6F-914A18658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5388" y="5438776"/>
              <a:ext cx="5667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m</a:t>
              </a:r>
            </a:p>
          </p:txBody>
        </p:sp>
        <p:sp>
          <p:nvSpPr>
            <p:cNvPr id="7185" name="TextBox 7">
              <a:extLst>
                <a:ext uri="{FF2B5EF4-FFF2-40B4-BE49-F238E27FC236}">
                  <a16:creationId xmlns:a16="http://schemas.microsoft.com/office/drawing/2014/main" id="{2E1C4B77-EBB4-418E-99E3-8547D6DDA4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0750" y="5410200"/>
              <a:ext cx="56673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n</a:t>
              </a:r>
            </a:p>
          </p:txBody>
        </p:sp>
        <p:sp>
          <p:nvSpPr>
            <p:cNvPr id="7186" name="TextBox 7">
              <a:extLst>
                <a:ext uri="{FF2B5EF4-FFF2-40B4-BE49-F238E27FC236}">
                  <a16:creationId xmlns:a16="http://schemas.microsoft.com/office/drawing/2014/main" id="{54F448BE-AD44-4AB5-A309-205B90F98E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6114" y="5711825"/>
              <a:ext cx="56832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</p:grpSp>
      <p:sp>
        <p:nvSpPr>
          <p:cNvPr id="7175" name="Slide Number Placeholder 3">
            <a:extLst>
              <a:ext uri="{FF2B5EF4-FFF2-40B4-BE49-F238E27FC236}">
                <a16:creationId xmlns:a16="http://schemas.microsoft.com/office/drawing/2014/main" id="{BD0F38FA-9EAC-4A91-BC7F-819BC4CF9D4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BF3E02-6F95-451C-A91E-6BDB839C755B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7">
            <a:extLst>
              <a:ext uri="{FF2B5EF4-FFF2-40B4-BE49-F238E27FC236}">
                <a16:creationId xmlns:a16="http://schemas.microsoft.com/office/drawing/2014/main" id="{0452ECC1-E2F0-4C04-81B1-BE0C9D231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575" y="1077516"/>
            <a:ext cx="604956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Colocando-os na mesma posição, podemos perceber os lados correspondentes.</a:t>
            </a:r>
          </a:p>
        </p:txBody>
      </p:sp>
      <p:sp>
        <p:nvSpPr>
          <p:cNvPr id="8195" name="TextBox 7">
            <a:extLst>
              <a:ext uri="{FF2B5EF4-FFF2-40B4-BE49-F238E27FC236}">
                <a16:creationId xmlns:a16="http://schemas.microsoft.com/office/drawing/2014/main" id="{D7ADB095-F405-411C-9E72-17609F1C7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385" y="833438"/>
            <a:ext cx="5008959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Vamos considerar agora os triângulos HBA e ABC. </a:t>
            </a:r>
          </a:p>
        </p:txBody>
      </p:sp>
      <p:sp>
        <p:nvSpPr>
          <p:cNvPr id="19460" name="TextBox 7">
            <a:extLst>
              <a:ext uri="{FF2B5EF4-FFF2-40B4-BE49-F238E27FC236}">
                <a16:creationId xmlns:a16="http://schemas.microsoft.com/office/drawing/2014/main" id="{F2F4CE26-09D5-481A-B421-12BE3B436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766" y="3056335"/>
            <a:ext cx="5560219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Os dois triângulos têm um ângulo reto e o ângulo B em comum. </a:t>
            </a:r>
          </a:p>
        </p:txBody>
      </p:sp>
      <p:sp>
        <p:nvSpPr>
          <p:cNvPr id="19461" name="TextBox 7">
            <a:extLst>
              <a:ext uri="{FF2B5EF4-FFF2-40B4-BE49-F238E27FC236}">
                <a16:creationId xmlns:a16="http://schemas.microsoft.com/office/drawing/2014/main" id="{9D3E2047-C3D5-41D3-8DD2-207B13E5A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575" y="2768204"/>
            <a:ext cx="604956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O que eles têm em comum?</a:t>
            </a:r>
          </a:p>
        </p:txBody>
      </p:sp>
      <p:sp>
        <p:nvSpPr>
          <p:cNvPr id="19462" name="TextBox 7">
            <a:extLst>
              <a:ext uri="{FF2B5EF4-FFF2-40B4-BE49-F238E27FC236}">
                <a16:creationId xmlns:a16="http://schemas.microsoft.com/office/drawing/2014/main" id="{A9156423-E4AA-47FC-803E-6149E77B2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910" y="3331369"/>
            <a:ext cx="6049565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Assim, os triângulos são semelhantes pelo caso de semelhança AA. </a:t>
            </a:r>
          </a:p>
        </p:txBody>
      </p:sp>
      <p:grpSp>
        <p:nvGrpSpPr>
          <p:cNvPr id="2" name="Grupo 19514">
            <a:extLst>
              <a:ext uri="{FF2B5EF4-FFF2-40B4-BE49-F238E27FC236}">
                <a16:creationId xmlns:a16="http://schemas.microsoft.com/office/drawing/2014/main" id="{E1F0B5E9-384A-453B-98A3-36B725D29703}"/>
              </a:ext>
            </a:extLst>
          </p:cNvPr>
          <p:cNvGrpSpPr>
            <a:grpSpLocks/>
          </p:cNvGrpSpPr>
          <p:nvPr/>
        </p:nvGrpSpPr>
        <p:grpSpPr bwMode="auto">
          <a:xfrm>
            <a:off x="5414961" y="3604021"/>
            <a:ext cx="957263" cy="507831"/>
            <a:chOff x="5695950" y="4805363"/>
            <a:chExt cx="1009639" cy="677109"/>
          </a:xfrm>
        </p:grpSpPr>
        <p:sp>
          <p:nvSpPr>
            <p:cNvPr id="8246" name="CaixaDeTexto 41">
              <a:extLst>
                <a:ext uri="{FF2B5EF4-FFF2-40B4-BE49-F238E27FC236}">
                  <a16:creationId xmlns:a16="http://schemas.microsoft.com/office/drawing/2014/main" id="{8CF620B3-A10C-468B-82AC-F27DD70607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5950" y="4805363"/>
              <a:ext cx="1009639" cy="67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c</a:t>
              </a:r>
              <a:r>
                <a:rPr lang="pt-BR" altLang="pt-BR" sz="1350" baseline="30000" dirty="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 = </a:t>
              </a:r>
              <a:r>
                <a:rPr lang="pt-BR" altLang="pt-BR" sz="1350" dirty="0" err="1">
                  <a:latin typeface="Arial" panose="020B0604020202020204" pitchFamily="34" charset="0"/>
                  <a:ea typeface="Geneva" charset="-128"/>
                </a:rPr>
                <a:t>am</a:t>
              </a:r>
              <a:endParaRPr lang="pt-BR" altLang="pt-BR" sz="1350" dirty="0">
                <a:latin typeface="Arial" panose="020B0604020202020204" pitchFamily="34" charset="0"/>
                <a:ea typeface="Geneva" charset="-128"/>
              </a:endParaRPr>
            </a:p>
          </p:txBody>
        </p:sp>
        <p:sp>
          <p:nvSpPr>
            <p:cNvPr id="8247" name="Retângulo 45">
              <a:extLst>
                <a:ext uri="{FF2B5EF4-FFF2-40B4-BE49-F238E27FC236}">
                  <a16:creationId xmlns:a16="http://schemas.microsoft.com/office/drawing/2014/main" id="{6DF1CB8A-BBE3-4EA6-928D-F94015342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0875" y="4832350"/>
              <a:ext cx="922328" cy="317500"/>
            </a:xfrm>
            <a:prstGeom prst="rect">
              <a:avLst/>
            </a:prstGeom>
            <a:noFill/>
            <a:ln w="12700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upo 19515">
            <a:extLst>
              <a:ext uri="{FF2B5EF4-FFF2-40B4-BE49-F238E27FC236}">
                <a16:creationId xmlns:a16="http://schemas.microsoft.com/office/drawing/2014/main" id="{A77B2AD8-53C3-4541-AD21-285D69229F9B}"/>
              </a:ext>
            </a:extLst>
          </p:cNvPr>
          <p:cNvGrpSpPr>
            <a:grpSpLocks/>
          </p:cNvGrpSpPr>
          <p:nvPr/>
        </p:nvGrpSpPr>
        <p:grpSpPr bwMode="auto">
          <a:xfrm>
            <a:off x="6182916" y="3595693"/>
            <a:ext cx="271463" cy="304846"/>
            <a:chOff x="6719888" y="4794250"/>
            <a:chExt cx="361950" cy="406460"/>
          </a:xfrm>
        </p:grpSpPr>
        <p:sp>
          <p:nvSpPr>
            <p:cNvPr id="8244" name="Elipse 47">
              <a:extLst>
                <a:ext uri="{FF2B5EF4-FFF2-40B4-BE49-F238E27FC236}">
                  <a16:creationId xmlns:a16="http://schemas.microsoft.com/office/drawing/2014/main" id="{1B6884E3-E5B4-410F-A14A-B0DB8C916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9888" y="4794250"/>
              <a:ext cx="361950" cy="387350"/>
            </a:xfrm>
            <a:prstGeom prst="ellipse">
              <a:avLst/>
            </a:prstGeom>
            <a:noFill/>
            <a:ln w="12700">
              <a:solidFill>
                <a:srgbClr val="00A8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  <p:sp>
          <p:nvSpPr>
            <p:cNvPr id="8245" name="CaixaDeTexto 48">
              <a:extLst>
                <a:ext uri="{FF2B5EF4-FFF2-40B4-BE49-F238E27FC236}">
                  <a16:creationId xmlns:a16="http://schemas.microsoft.com/office/drawing/2014/main" id="{BE52FF61-F2CA-41EA-AF0A-464BD73D32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0051" y="4800601"/>
              <a:ext cx="242888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solidFill>
                    <a:srgbClr val="00A890"/>
                  </a:solidFill>
                  <a:latin typeface="Arial" panose="020B0604020202020204" pitchFamily="34" charset="0"/>
                  <a:ea typeface="Geneva" charset="-128"/>
                </a:rPr>
                <a:t>2</a:t>
              </a:r>
            </a:p>
          </p:txBody>
        </p:sp>
      </p:grpSp>
      <p:grpSp>
        <p:nvGrpSpPr>
          <p:cNvPr id="5" name="Grupo 19513">
            <a:extLst>
              <a:ext uri="{FF2B5EF4-FFF2-40B4-BE49-F238E27FC236}">
                <a16:creationId xmlns:a16="http://schemas.microsoft.com/office/drawing/2014/main" id="{12FC846A-6EA5-4508-AA3D-C90C3E9FE736}"/>
              </a:ext>
            </a:extLst>
          </p:cNvPr>
          <p:cNvGrpSpPr>
            <a:grpSpLocks/>
          </p:cNvGrpSpPr>
          <p:nvPr/>
        </p:nvGrpSpPr>
        <p:grpSpPr bwMode="auto">
          <a:xfrm>
            <a:off x="5422107" y="3932631"/>
            <a:ext cx="750094" cy="300082"/>
            <a:chOff x="5705464" y="5243955"/>
            <a:chExt cx="1000125" cy="400110"/>
          </a:xfrm>
        </p:grpSpPr>
        <p:sp>
          <p:nvSpPr>
            <p:cNvPr id="8242" name="CaixaDeTexto 42">
              <a:extLst>
                <a:ext uri="{FF2B5EF4-FFF2-40B4-BE49-F238E27FC236}">
                  <a16:creationId xmlns:a16="http://schemas.microsoft.com/office/drawing/2014/main" id="{9C3815B4-267E-4846-9531-0BB1D36771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5464" y="5243955"/>
              <a:ext cx="100012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ah = bc</a:t>
              </a:r>
            </a:p>
          </p:txBody>
        </p:sp>
        <p:sp>
          <p:nvSpPr>
            <p:cNvPr id="8243" name="Retângulo 49">
              <a:extLst>
                <a:ext uri="{FF2B5EF4-FFF2-40B4-BE49-F238E27FC236}">
                  <a16:creationId xmlns:a16="http://schemas.microsoft.com/office/drawing/2014/main" id="{F1985221-83D6-450E-B750-9E62784D0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4039" y="5274117"/>
              <a:ext cx="896938" cy="317501"/>
            </a:xfrm>
            <a:prstGeom prst="rect">
              <a:avLst/>
            </a:prstGeom>
            <a:noFill/>
            <a:ln w="12700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upo 19516">
            <a:extLst>
              <a:ext uri="{FF2B5EF4-FFF2-40B4-BE49-F238E27FC236}">
                <a16:creationId xmlns:a16="http://schemas.microsoft.com/office/drawing/2014/main" id="{1DB2FEA5-B265-4569-BEC3-29A4F097F31F}"/>
              </a:ext>
            </a:extLst>
          </p:cNvPr>
          <p:cNvGrpSpPr>
            <a:grpSpLocks/>
          </p:cNvGrpSpPr>
          <p:nvPr/>
        </p:nvGrpSpPr>
        <p:grpSpPr bwMode="auto">
          <a:xfrm>
            <a:off x="6153150" y="3926687"/>
            <a:ext cx="271463" cy="311989"/>
            <a:chOff x="6680189" y="5235575"/>
            <a:chExt cx="361950" cy="415984"/>
          </a:xfrm>
        </p:grpSpPr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D6B5B503-CC0D-46EE-B15E-4382223B8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0189" y="5235575"/>
              <a:ext cx="361950" cy="387350"/>
            </a:xfrm>
            <a:prstGeom prst="ellipse">
              <a:avLst/>
            </a:prstGeom>
            <a:noFill/>
            <a:ln w="12700">
              <a:solidFill>
                <a:srgbClr val="00A89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pt-BR" sz="1050">
                <a:solidFill>
                  <a:schemeClr val="accent4"/>
                </a:solidFill>
                <a:latin typeface="+mn-lt"/>
              </a:endParaRPr>
            </a:p>
          </p:txBody>
        </p:sp>
        <p:sp>
          <p:nvSpPr>
            <p:cNvPr id="8241" name="CaixaDeTexto 53">
              <a:extLst>
                <a:ext uri="{FF2B5EF4-FFF2-40B4-BE49-F238E27FC236}">
                  <a16:creationId xmlns:a16="http://schemas.microsoft.com/office/drawing/2014/main" id="{9C574D38-25C5-494C-BCBE-86C797637F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4002" y="5251450"/>
              <a:ext cx="242888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solidFill>
                    <a:srgbClr val="00A890"/>
                  </a:solidFill>
                  <a:latin typeface="Arial" panose="020B0604020202020204" pitchFamily="34" charset="0"/>
                  <a:ea typeface="Geneva" charset="-128"/>
                </a:rPr>
                <a:t>3</a:t>
              </a:r>
            </a:p>
          </p:txBody>
        </p:sp>
      </p:grpSp>
      <p:grpSp>
        <p:nvGrpSpPr>
          <p:cNvPr id="7" name="Grupo 19512">
            <a:extLst>
              <a:ext uri="{FF2B5EF4-FFF2-40B4-BE49-F238E27FC236}">
                <a16:creationId xmlns:a16="http://schemas.microsoft.com/office/drawing/2014/main" id="{79C28395-07BE-4F64-9196-FFB79C31DACE}"/>
              </a:ext>
            </a:extLst>
          </p:cNvPr>
          <p:cNvGrpSpPr>
            <a:grpSpLocks/>
          </p:cNvGrpSpPr>
          <p:nvPr/>
        </p:nvGrpSpPr>
        <p:grpSpPr bwMode="auto">
          <a:xfrm>
            <a:off x="5443538" y="4249339"/>
            <a:ext cx="909638" cy="507831"/>
            <a:chOff x="5733348" y="5665788"/>
            <a:chExt cx="1016702" cy="677107"/>
          </a:xfrm>
        </p:grpSpPr>
        <p:sp>
          <p:nvSpPr>
            <p:cNvPr id="8238" name="CaixaDeTexto 43">
              <a:extLst>
                <a:ext uri="{FF2B5EF4-FFF2-40B4-BE49-F238E27FC236}">
                  <a16:creationId xmlns:a16="http://schemas.microsoft.com/office/drawing/2014/main" id="{261218FD-64D4-4B28-B622-9C4495990D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3348" y="5665788"/>
              <a:ext cx="1016702" cy="6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 dirty="0" err="1">
                  <a:latin typeface="Arial" panose="020B0604020202020204" pitchFamily="34" charset="0"/>
                  <a:ea typeface="Geneva" charset="-128"/>
                </a:rPr>
                <a:t>ch</a:t>
              </a: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 = </a:t>
              </a:r>
              <a:r>
                <a:rPr lang="pt-BR" altLang="pt-BR" sz="1350" dirty="0" err="1">
                  <a:latin typeface="Arial" panose="020B0604020202020204" pitchFamily="34" charset="0"/>
                  <a:ea typeface="Geneva" charset="-128"/>
                </a:rPr>
                <a:t>bm</a:t>
              </a:r>
              <a:endParaRPr lang="pt-BR" altLang="pt-BR" sz="1350" dirty="0">
                <a:latin typeface="Arial" panose="020B0604020202020204" pitchFamily="34" charset="0"/>
                <a:ea typeface="Geneva" charset="-128"/>
              </a:endParaRPr>
            </a:p>
          </p:txBody>
        </p:sp>
        <p:sp>
          <p:nvSpPr>
            <p:cNvPr id="8239" name="Retângulo 50">
              <a:extLst>
                <a:ext uri="{FF2B5EF4-FFF2-40B4-BE49-F238E27FC236}">
                  <a16:creationId xmlns:a16="http://schemas.microsoft.com/office/drawing/2014/main" id="{9D504CA3-18BE-4814-A0F7-8A3990A34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3348" y="5697538"/>
              <a:ext cx="1010348" cy="317500"/>
            </a:xfrm>
            <a:prstGeom prst="rect">
              <a:avLst/>
            </a:prstGeom>
            <a:noFill/>
            <a:ln w="12700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Grupo 19517">
            <a:extLst>
              <a:ext uri="{FF2B5EF4-FFF2-40B4-BE49-F238E27FC236}">
                <a16:creationId xmlns:a16="http://schemas.microsoft.com/office/drawing/2014/main" id="{F14AAE69-3AEC-45DD-BC1C-207E7F985D58}"/>
              </a:ext>
            </a:extLst>
          </p:cNvPr>
          <p:cNvGrpSpPr>
            <a:grpSpLocks/>
          </p:cNvGrpSpPr>
          <p:nvPr/>
        </p:nvGrpSpPr>
        <p:grpSpPr bwMode="auto">
          <a:xfrm>
            <a:off x="6238875" y="4236240"/>
            <a:ext cx="271463" cy="310798"/>
            <a:chOff x="6793798" y="5648325"/>
            <a:chExt cx="361950" cy="414397"/>
          </a:xfrm>
        </p:grpSpPr>
        <p:sp>
          <p:nvSpPr>
            <p:cNvPr id="8236" name="Elipse 55">
              <a:extLst>
                <a:ext uri="{FF2B5EF4-FFF2-40B4-BE49-F238E27FC236}">
                  <a16:creationId xmlns:a16="http://schemas.microsoft.com/office/drawing/2014/main" id="{5353538E-DCE4-4CE7-8EBF-41CE76863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3798" y="5648325"/>
              <a:ext cx="361950" cy="387350"/>
            </a:xfrm>
            <a:prstGeom prst="ellipse">
              <a:avLst/>
            </a:prstGeom>
            <a:noFill/>
            <a:ln w="12700">
              <a:solidFill>
                <a:srgbClr val="00A8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  <p:sp>
          <p:nvSpPr>
            <p:cNvPr id="8237" name="CaixaDeTexto 56">
              <a:extLst>
                <a:ext uri="{FF2B5EF4-FFF2-40B4-BE49-F238E27FC236}">
                  <a16:creationId xmlns:a16="http://schemas.microsoft.com/office/drawing/2014/main" id="{B8833F39-6EBD-4A0A-AAC0-0845F5D1A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0786" y="5662613"/>
              <a:ext cx="242888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solidFill>
                    <a:srgbClr val="00A890"/>
                  </a:solidFill>
                  <a:latin typeface="Arial" panose="020B0604020202020204" pitchFamily="34" charset="0"/>
                  <a:ea typeface="Geneva" charset="-128"/>
                </a:rPr>
                <a:t>4</a:t>
              </a:r>
            </a:p>
          </p:txBody>
        </p:sp>
      </p:grpSp>
      <p:grpSp>
        <p:nvGrpSpPr>
          <p:cNvPr id="10" name="Grupo 3">
            <a:extLst>
              <a:ext uri="{FF2B5EF4-FFF2-40B4-BE49-F238E27FC236}">
                <a16:creationId xmlns:a16="http://schemas.microsoft.com/office/drawing/2014/main" id="{243EC95D-0207-43B2-9145-644C0A973945}"/>
              </a:ext>
            </a:extLst>
          </p:cNvPr>
          <p:cNvGrpSpPr>
            <a:grpSpLocks/>
          </p:cNvGrpSpPr>
          <p:nvPr/>
        </p:nvGrpSpPr>
        <p:grpSpPr bwMode="auto">
          <a:xfrm>
            <a:off x="1728787" y="3736181"/>
            <a:ext cx="957263" cy="467916"/>
            <a:chOff x="781050" y="4891088"/>
            <a:chExt cx="1276350" cy="623887"/>
          </a:xfrm>
        </p:grpSpPr>
        <p:sp>
          <p:nvSpPr>
            <p:cNvPr id="8229" name="Retângulo 29">
              <a:extLst>
                <a:ext uri="{FF2B5EF4-FFF2-40B4-BE49-F238E27FC236}">
                  <a16:creationId xmlns:a16="http://schemas.microsoft.com/office/drawing/2014/main" id="{EE11670A-DCC6-4157-A555-DB5414756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050" y="4891088"/>
              <a:ext cx="1276350" cy="623887"/>
            </a:xfrm>
            <a:prstGeom prst="rect">
              <a:avLst/>
            </a:prstGeom>
            <a:noFill/>
            <a:ln w="12700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  <p:grpSp>
          <p:nvGrpSpPr>
            <p:cNvPr id="8230" name="Group 9">
              <a:extLst>
                <a:ext uri="{FF2B5EF4-FFF2-40B4-BE49-F238E27FC236}">
                  <a16:creationId xmlns:a16="http://schemas.microsoft.com/office/drawing/2014/main" id="{9561889C-C8E5-4F63-ACD9-240A0EF7C7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2488" y="4986338"/>
              <a:ext cx="1135062" cy="512762"/>
              <a:chOff x="851820" y="5054620"/>
              <a:chExt cx="1135545" cy="512082"/>
            </a:xfrm>
          </p:grpSpPr>
          <p:pic>
            <p:nvPicPr>
              <p:cNvPr id="8231" name="Picture 6" descr="a-c.png">
                <a:extLst>
                  <a:ext uri="{FF2B5EF4-FFF2-40B4-BE49-F238E27FC236}">
                    <a16:creationId xmlns:a16="http://schemas.microsoft.com/office/drawing/2014/main" id="{5DD38CAD-B483-43FE-92FE-7C59BF045B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820" y="5054621"/>
                <a:ext cx="195079" cy="512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32" name="Picture 7" descr="b-h.png">
                <a:extLst>
                  <a:ext uri="{FF2B5EF4-FFF2-40B4-BE49-F238E27FC236}">
                    <a16:creationId xmlns:a16="http://schemas.microsoft.com/office/drawing/2014/main" id="{70B26E45-3F57-49E0-B3CA-E28C87734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0842" y="5054620"/>
                <a:ext cx="195079" cy="512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33" name="Picture 8" descr="c-m.png">
                <a:extLst>
                  <a:ext uri="{FF2B5EF4-FFF2-40B4-BE49-F238E27FC236}">
                    <a16:creationId xmlns:a16="http://schemas.microsoft.com/office/drawing/2014/main" id="{860BFCF6-134B-49D0-9957-F8A38CE833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58757" y="5054621"/>
                <a:ext cx="228608" cy="512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34" name="TextBox 7">
                <a:extLst>
                  <a:ext uri="{FF2B5EF4-FFF2-40B4-BE49-F238E27FC236}">
                    <a16:creationId xmlns:a16="http://schemas.microsoft.com/office/drawing/2014/main" id="{311129DA-AE96-43C9-BFEE-524C82DCB2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19064" y="5074508"/>
                <a:ext cx="366488" cy="399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=</a:t>
                </a:r>
              </a:p>
            </p:txBody>
          </p:sp>
          <p:sp>
            <p:nvSpPr>
              <p:cNvPr id="8235" name="TextBox 7">
                <a:extLst>
                  <a:ext uri="{FF2B5EF4-FFF2-40B4-BE49-F238E27FC236}">
                    <a16:creationId xmlns:a16="http://schemas.microsoft.com/office/drawing/2014/main" id="{B988FF9E-D07D-4FB2-A613-9FC595CDD0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5258" y="5074508"/>
                <a:ext cx="366488" cy="399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=</a:t>
                </a:r>
              </a:p>
            </p:txBody>
          </p:sp>
        </p:grpSp>
      </p:grpSp>
      <p:grpSp>
        <p:nvGrpSpPr>
          <p:cNvPr id="12" name="Grupo 1">
            <a:extLst>
              <a:ext uri="{FF2B5EF4-FFF2-40B4-BE49-F238E27FC236}">
                <a16:creationId xmlns:a16="http://schemas.microsoft.com/office/drawing/2014/main" id="{FB23434C-5F75-4748-9062-5419246DD863}"/>
              </a:ext>
            </a:extLst>
          </p:cNvPr>
          <p:cNvGrpSpPr>
            <a:grpSpLocks/>
          </p:cNvGrpSpPr>
          <p:nvPr/>
        </p:nvGrpSpPr>
        <p:grpSpPr bwMode="auto">
          <a:xfrm>
            <a:off x="1564481" y="1660923"/>
            <a:ext cx="5986463" cy="1022234"/>
            <a:chOff x="561975" y="2327275"/>
            <a:chExt cx="7981950" cy="1362978"/>
          </a:xfrm>
        </p:grpSpPr>
        <p:grpSp>
          <p:nvGrpSpPr>
            <p:cNvPr id="8212" name="Group 4">
              <a:extLst>
                <a:ext uri="{FF2B5EF4-FFF2-40B4-BE49-F238E27FC236}">
                  <a16:creationId xmlns:a16="http://schemas.microsoft.com/office/drawing/2014/main" id="{57E3AE66-09F9-4C83-945B-EEAC1C4EE3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1975" y="2327275"/>
              <a:ext cx="7981950" cy="1093788"/>
              <a:chOff x="492666" y="2198193"/>
              <a:chExt cx="8997688" cy="1231433"/>
            </a:xfrm>
          </p:grpSpPr>
          <p:pic>
            <p:nvPicPr>
              <p:cNvPr id="8226" name="Picture 1" descr="p213b.png">
                <a:extLst>
                  <a:ext uri="{FF2B5EF4-FFF2-40B4-BE49-F238E27FC236}">
                    <a16:creationId xmlns:a16="http://schemas.microsoft.com/office/drawing/2014/main" id="{76F65F48-4BC8-4798-86B6-2578F8267C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666" y="2198193"/>
                <a:ext cx="719352" cy="12314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27" name="Picture 2" descr="p213c.png">
                <a:extLst>
                  <a:ext uri="{FF2B5EF4-FFF2-40B4-BE49-F238E27FC236}">
                    <a16:creationId xmlns:a16="http://schemas.microsoft.com/office/drawing/2014/main" id="{174FCBB6-BA9A-4BA9-919D-728F365554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60725" y="2198193"/>
                <a:ext cx="5044608" cy="12314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28" name="Picture 3" descr="p213d.png">
                <a:extLst>
                  <a:ext uri="{FF2B5EF4-FFF2-40B4-BE49-F238E27FC236}">
                    <a16:creationId xmlns:a16="http://schemas.microsoft.com/office/drawing/2014/main" id="{B343DDBD-8F2F-4DE1-A83B-8E118AB731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0860" y="2198193"/>
                <a:ext cx="2819494" cy="12314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213" name="TextBox 7">
              <a:extLst>
                <a:ext uri="{FF2B5EF4-FFF2-40B4-BE49-F238E27FC236}">
                  <a16:creationId xmlns:a16="http://schemas.microsoft.com/office/drawing/2014/main" id="{5511C1BC-A7BA-4072-8257-39FFCE2034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150" y="2655888"/>
              <a:ext cx="31908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8214" name="TextBox 7">
              <a:extLst>
                <a:ext uri="{FF2B5EF4-FFF2-40B4-BE49-F238E27FC236}">
                  <a16:creationId xmlns:a16="http://schemas.microsoft.com/office/drawing/2014/main" id="{02DDA652-1A77-4A18-90D8-40C324EC9C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5538" y="2646363"/>
              <a:ext cx="3175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  <p:sp>
          <p:nvSpPr>
            <p:cNvPr id="8215" name="TextBox 7">
              <a:extLst>
                <a:ext uri="{FF2B5EF4-FFF2-40B4-BE49-F238E27FC236}">
                  <a16:creationId xmlns:a16="http://schemas.microsoft.com/office/drawing/2014/main" id="{9F86294E-31B4-401A-895D-5DD0CAFF00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8500" y="3348038"/>
              <a:ext cx="31908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m</a:t>
              </a:r>
            </a:p>
          </p:txBody>
        </p:sp>
        <p:sp>
          <p:nvSpPr>
            <p:cNvPr id="8216" name="TextBox 7">
              <a:extLst>
                <a:ext uri="{FF2B5EF4-FFF2-40B4-BE49-F238E27FC236}">
                  <a16:creationId xmlns:a16="http://schemas.microsoft.com/office/drawing/2014/main" id="{C3469DEB-3F23-499A-82A2-7F768862A5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1138" y="2646363"/>
              <a:ext cx="3175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8217" name="TextBox 7">
              <a:extLst>
                <a:ext uri="{FF2B5EF4-FFF2-40B4-BE49-F238E27FC236}">
                  <a16:creationId xmlns:a16="http://schemas.microsoft.com/office/drawing/2014/main" id="{9ED2B6F5-5A64-4C63-AFD2-B016098D4C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5437" y="2566988"/>
              <a:ext cx="31908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8218" name="TextBox 7">
              <a:extLst>
                <a:ext uri="{FF2B5EF4-FFF2-40B4-BE49-F238E27FC236}">
                  <a16:creationId xmlns:a16="http://schemas.microsoft.com/office/drawing/2014/main" id="{C244628E-CBE2-4A76-9D76-5629B736F7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275" y="3340100"/>
              <a:ext cx="3175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8219" name="TextBox 7">
              <a:extLst>
                <a:ext uri="{FF2B5EF4-FFF2-40B4-BE49-F238E27FC236}">
                  <a16:creationId xmlns:a16="http://schemas.microsoft.com/office/drawing/2014/main" id="{43BF4195-7FF5-446C-9901-E091B511BA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8500" y="2930526"/>
              <a:ext cx="31908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m</a:t>
              </a:r>
            </a:p>
          </p:txBody>
        </p:sp>
        <p:sp>
          <p:nvSpPr>
            <p:cNvPr id="8220" name="TextBox 7">
              <a:extLst>
                <a:ext uri="{FF2B5EF4-FFF2-40B4-BE49-F238E27FC236}">
                  <a16:creationId xmlns:a16="http://schemas.microsoft.com/office/drawing/2014/main" id="{D1C331BE-2BF3-41A9-B6A1-190FF18ED9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8600" y="2868614"/>
              <a:ext cx="3175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  <p:sp>
          <p:nvSpPr>
            <p:cNvPr id="8221" name="TextBox 7">
              <a:extLst>
                <a:ext uri="{FF2B5EF4-FFF2-40B4-BE49-F238E27FC236}">
                  <a16:creationId xmlns:a16="http://schemas.microsoft.com/office/drawing/2014/main" id="{D60EDAEB-A755-427F-BCCC-47D1538A25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0463" y="3340100"/>
              <a:ext cx="31908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8222" name="TextBox 7">
              <a:extLst>
                <a:ext uri="{FF2B5EF4-FFF2-40B4-BE49-F238E27FC236}">
                  <a16:creationId xmlns:a16="http://schemas.microsoft.com/office/drawing/2014/main" id="{3F2C5B57-2A41-4FB8-A404-33908F92B7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9175" y="2673350"/>
              <a:ext cx="3175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8223" name="TextBox 7">
              <a:extLst>
                <a:ext uri="{FF2B5EF4-FFF2-40B4-BE49-F238E27FC236}">
                  <a16:creationId xmlns:a16="http://schemas.microsoft.com/office/drawing/2014/main" id="{BC09D912-BEAD-40A0-9651-9C4A1D7EA7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3474" y="2593975"/>
              <a:ext cx="31908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8224" name="TextBox 7">
              <a:extLst>
                <a:ext uri="{FF2B5EF4-FFF2-40B4-BE49-F238E27FC236}">
                  <a16:creationId xmlns:a16="http://schemas.microsoft.com/office/drawing/2014/main" id="{4F45177C-51C0-4DF7-A556-63A6589BB4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8313" y="3367088"/>
              <a:ext cx="3175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8225" name="Right Arrow 2">
              <a:extLst>
                <a:ext uri="{FF2B5EF4-FFF2-40B4-BE49-F238E27FC236}">
                  <a16:creationId xmlns:a16="http://schemas.microsoft.com/office/drawing/2014/main" id="{AD8C0B37-D43C-4B2E-BFE4-5807A5204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3825" y="2968625"/>
              <a:ext cx="484188" cy="217487"/>
            </a:xfrm>
            <a:prstGeom prst="rightArrow">
              <a:avLst>
                <a:gd name="adj1" fmla="val 50000"/>
                <a:gd name="adj2" fmla="val 49906"/>
              </a:avLst>
            </a:prstGeom>
            <a:solidFill>
              <a:srgbClr val="FFC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pt-BR" sz="1350">
                <a:solidFill>
                  <a:srgbClr val="FFFFFF"/>
                </a:solidFill>
              </a:endParaRPr>
            </a:p>
          </p:txBody>
        </p:sp>
      </p:grp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9082BFF5-2A7E-4FEE-8A92-65D701BBF534}"/>
              </a:ext>
            </a:extLst>
          </p:cNvPr>
          <p:cNvCxnSpPr/>
          <p:nvPr/>
        </p:nvCxnSpPr>
        <p:spPr>
          <a:xfrm>
            <a:off x="3474244" y="3539729"/>
            <a:ext cx="953691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angulado 8">
            <a:extLst>
              <a:ext uri="{FF2B5EF4-FFF2-40B4-BE49-F238E27FC236}">
                <a16:creationId xmlns:a16="http://schemas.microsoft.com/office/drawing/2014/main" id="{BF262D51-4E1A-46FE-A31F-98480E3E0F47}"/>
              </a:ext>
            </a:extLst>
          </p:cNvPr>
          <p:cNvCxnSpPr>
            <a:endCxn id="8229" idx="3"/>
          </p:cNvCxnSpPr>
          <p:nvPr/>
        </p:nvCxnSpPr>
        <p:spPr>
          <a:xfrm rot="10800000" flipV="1">
            <a:off x="2686050" y="3539729"/>
            <a:ext cx="1265635" cy="429815"/>
          </a:xfrm>
          <a:prstGeom prst="bentConnector3">
            <a:avLst>
              <a:gd name="adj1" fmla="val -196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09" name="Slide Number Placeholder 3">
            <a:extLst>
              <a:ext uri="{FF2B5EF4-FFF2-40B4-BE49-F238E27FC236}">
                <a16:creationId xmlns:a16="http://schemas.microsoft.com/office/drawing/2014/main" id="{D723FBC9-CC46-4FC1-B106-AD6EBB0938F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F8BB72-E3C8-44DB-935B-31D3A840D4BE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7EB6562E-8817-4FD5-B1FF-8C71D00C0E19}"/>
              </a:ext>
            </a:extLst>
          </p:cNvPr>
          <p:cNvCxnSpPr/>
          <p:nvPr/>
        </p:nvCxnSpPr>
        <p:spPr>
          <a:xfrm>
            <a:off x="2686050" y="4092179"/>
            <a:ext cx="2757488" cy="0"/>
          </a:xfrm>
          <a:prstGeom prst="line">
            <a:avLst/>
          </a:prstGeom>
          <a:ln w="127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08" name="Conector angulado 19507">
            <a:extLst>
              <a:ext uri="{FF2B5EF4-FFF2-40B4-BE49-F238E27FC236}">
                <a16:creationId xmlns:a16="http://schemas.microsoft.com/office/drawing/2014/main" id="{5CAA16C6-0979-4A71-A663-6AF7B7572BC7}"/>
              </a:ext>
            </a:extLst>
          </p:cNvPr>
          <p:cNvCxnSpPr>
            <a:stCxn id="8247" idx="1"/>
            <a:endCxn id="8238" idx="1"/>
          </p:cNvCxnSpPr>
          <p:nvPr/>
        </p:nvCxnSpPr>
        <p:spPr>
          <a:xfrm rot="10800000" flipV="1">
            <a:off x="5443538" y="3743323"/>
            <a:ext cx="4536" cy="759931"/>
          </a:xfrm>
          <a:prstGeom prst="bentConnector3">
            <a:avLst>
              <a:gd name="adj1" fmla="val 5139683"/>
            </a:avLst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"/>
                                        <p:tgtEl>
                                          <p:spTgt spid="1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60" grpId="0"/>
      <p:bldP spid="19461" grpId="0"/>
      <p:bldP spid="194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7">
            <a:extLst>
              <a:ext uri="{FF2B5EF4-FFF2-40B4-BE49-F238E27FC236}">
                <a16:creationId xmlns:a16="http://schemas.microsoft.com/office/drawing/2014/main" id="{980E8C8E-66D1-4E5E-91CA-72DFC8778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385" y="833438"/>
            <a:ext cx="5008959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Vamos considerar agora os triângulos ABC e HAC. </a:t>
            </a:r>
          </a:p>
        </p:txBody>
      </p:sp>
      <p:sp>
        <p:nvSpPr>
          <p:cNvPr id="20483" name="TextBox 7">
            <a:extLst>
              <a:ext uri="{FF2B5EF4-FFF2-40B4-BE49-F238E27FC236}">
                <a16:creationId xmlns:a16="http://schemas.microsoft.com/office/drawing/2014/main" id="{FC005A9A-11AB-469F-A5E8-93515B795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767" y="2632473"/>
            <a:ext cx="604956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Os dois triângulos têm um ângulo reto e o ângulo C em comum; portanto, são semelhantes. </a:t>
            </a:r>
          </a:p>
        </p:txBody>
      </p:sp>
      <p:sp>
        <p:nvSpPr>
          <p:cNvPr id="20484" name="TextBox 7">
            <a:extLst>
              <a:ext uri="{FF2B5EF4-FFF2-40B4-BE49-F238E27FC236}">
                <a16:creationId xmlns:a16="http://schemas.microsoft.com/office/drawing/2014/main" id="{276A08AB-B2F3-4027-A4FD-9644C5955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575" y="2337198"/>
            <a:ext cx="511611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Novamente, vamos refletir sobre o que eles têm em comum.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D88727D1-451C-47C7-80E1-4C97F7724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010" y="3549254"/>
            <a:ext cx="957263" cy="467915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sp>
        <p:nvSpPr>
          <p:cNvPr id="20486" name="CaixaDeTexto 41">
            <a:extLst>
              <a:ext uri="{FF2B5EF4-FFF2-40B4-BE49-F238E27FC236}">
                <a16:creationId xmlns:a16="http://schemas.microsoft.com/office/drawing/2014/main" id="{7F8AEF60-135C-4C7F-8169-B72A18C27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3529" y="3067050"/>
            <a:ext cx="11632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= an</a:t>
            </a:r>
          </a:p>
        </p:txBody>
      </p:sp>
      <p:sp>
        <p:nvSpPr>
          <p:cNvPr id="20487" name="CaixaDeTexto 42">
            <a:extLst>
              <a:ext uri="{FF2B5EF4-FFF2-40B4-BE49-F238E27FC236}">
                <a16:creationId xmlns:a16="http://schemas.microsoft.com/office/drawing/2014/main" id="{8D33B265-1D46-4AF3-9658-2F8E8138C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7335" y="4192191"/>
            <a:ext cx="75128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ah = bc</a:t>
            </a:r>
          </a:p>
        </p:txBody>
      </p:sp>
      <p:sp>
        <p:nvSpPr>
          <p:cNvPr id="20488" name="CaixaDeTexto 43">
            <a:extLst>
              <a:ext uri="{FF2B5EF4-FFF2-40B4-BE49-F238E27FC236}">
                <a16:creationId xmlns:a16="http://schemas.microsoft.com/office/drawing/2014/main" id="{37F183F7-9304-4617-BCFD-38C0FD865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7575" y="3607594"/>
            <a:ext cx="116324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bh = nc</a:t>
            </a: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640FEBF2-DAAD-4A77-8717-6E1049BD2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335" y="3084910"/>
            <a:ext cx="707231" cy="238125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DD0346EC-FBEB-4CBE-8E93-97D6FC6C6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6478" y="3032522"/>
            <a:ext cx="271463" cy="290513"/>
          </a:xfrm>
          <a:prstGeom prst="ellipse">
            <a:avLst/>
          </a:prstGeom>
          <a:noFill/>
          <a:ln w="12700">
            <a:solidFill>
              <a:srgbClr val="00A89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pt-BR" sz="105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20491" name="CaixaDeTexto 48">
            <a:extLst>
              <a:ext uri="{FF2B5EF4-FFF2-40B4-BE49-F238E27FC236}">
                <a16:creationId xmlns:a16="http://schemas.microsoft.com/office/drawing/2014/main" id="{9E671840-F9B7-484F-B296-3B28F210D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5529" y="3045619"/>
            <a:ext cx="18216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solidFill>
                  <a:srgbClr val="00A890"/>
                </a:solidFill>
                <a:latin typeface="Arial" panose="020B0604020202020204" pitchFamily="34" charset="0"/>
                <a:ea typeface="Geneva" charset="-128"/>
              </a:rPr>
              <a:t>5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09E3AF0C-96A6-4C2F-8BE3-EF7F6B53B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2098" y="4216004"/>
            <a:ext cx="702469" cy="238125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B27BFDFA-710F-4D6A-8DE5-B72C9CE4D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2098" y="3631406"/>
            <a:ext cx="702469" cy="238125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grpSp>
        <p:nvGrpSpPr>
          <p:cNvPr id="2" name="Grupo 61">
            <a:extLst>
              <a:ext uri="{FF2B5EF4-FFF2-40B4-BE49-F238E27FC236}">
                <a16:creationId xmlns:a16="http://schemas.microsoft.com/office/drawing/2014/main" id="{0A8F5759-6B62-4AA4-B3E6-6A320D2FAF49}"/>
              </a:ext>
            </a:extLst>
          </p:cNvPr>
          <p:cNvGrpSpPr>
            <a:grpSpLocks/>
          </p:cNvGrpSpPr>
          <p:nvPr/>
        </p:nvGrpSpPr>
        <p:grpSpPr bwMode="auto">
          <a:xfrm>
            <a:off x="4206478" y="4183861"/>
            <a:ext cx="271463" cy="309308"/>
            <a:chOff x="8151229" y="4567137"/>
            <a:chExt cx="361950" cy="412666"/>
          </a:xfrm>
        </p:grpSpPr>
        <p:sp>
          <p:nvSpPr>
            <p:cNvPr id="53" name="Elipse 52">
              <a:extLst>
                <a:ext uri="{FF2B5EF4-FFF2-40B4-BE49-F238E27FC236}">
                  <a16:creationId xmlns:a16="http://schemas.microsoft.com/office/drawing/2014/main" id="{FCBE5E6B-E59F-4FE6-B3DE-AB12CB33E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1229" y="4567137"/>
              <a:ext cx="361950" cy="387591"/>
            </a:xfrm>
            <a:prstGeom prst="ellipse">
              <a:avLst/>
            </a:prstGeom>
            <a:noFill/>
            <a:ln w="12700">
              <a:solidFill>
                <a:srgbClr val="00A89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pt-BR" sz="1050">
                <a:solidFill>
                  <a:schemeClr val="accent4"/>
                </a:solidFill>
                <a:latin typeface="+mn-lt"/>
              </a:endParaRPr>
            </a:p>
          </p:txBody>
        </p:sp>
        <p:sp>
          <p:nvSpPr>
            <p:cNvPr id="10298" name="CaixaDeTexto 53">
              <a:extLst>
                <a:ext uri="{FF2B5EF4-FFF2-40B4-BE49-F238E27FC236}">
                  <a16:creationId xmlns:a16="http://schemas.microsoft.com/office/drawing/2014/main" id="{548ECAD1-4F2C-4AE8-B224-BC8BB91AF5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76630" y="4579445"/>
              <a:ext cx="242888" cy="400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solidFill>
                    <a:srgbClr val="00A890"/>
                  </a:solidFill>
                  <a:latin typeface="Arial" panose="020B0604020202020204" pitchFamily="34" charset="0"/>
                  <a:ea typeface="Geneva" charset="-128"/>
                </a:rPr>
                <a:t>3</a:t>
              </a:r>
            </a:p>
          </p:txBody>
        </p:sp>
      </p:grpSp>
      <p:sp>
        <p:nvSpPr>
          <p:cNvPr id="56" name="Elipse 55">
            <a:extLst>
              <a:ext uri="{FF2B5EF4-FFF2-40B4-BE49-F238E27FC236}">
                <a16:creationId xmlns:a16="http://schemas.microsoft.com/office/drawing/2014/main" id="{7DB4BB2D-DCAD-4C1B-8185-1936B70D0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6478" y="3608785"/>
            <a:ext cx="271463" cy="290513"/>
          </a:xfrm>
          <a:prstGeom prst="ellipse">
            <a:avLst/>
          </a:prstGeom>
          <a:noFill/>
          <a:ln w="12700">
            <a:solidFill>
              <a:srgbClr val="00A8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sp>
        <p:nvSpPr>
          <p:cNvPr id="20496" name="CaixaDeTexto 56">
            <a:extLst>
              <a:ext uri="{FF2B5EF4-FFF2-40B4-BE49-F238E27FC236}">
                <a16:creationId xmlns:a16="http://schemas.microsoft.com/office/drawing/2014/main" id="{B24CC0CC-5927-40BB-903D-B34A22BFE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1481" y="3615928"/>
            <a:ext cx="18216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solidFill>
                  <a:srgbClr val="00A890"/>
                </a:solidFill>
                <a:latin typeface="Arial" panose="020B0604020202020204" pitchFamily="34" charset="0"/>
                <a:ea typeface="Geneva" charset="-128"/>
              </a:rPr>
              <a:t>6</a:t>
            </a:r>
          </a:p>
        </p:txBody>
      </p:sp>
      <p:sp>
        <p:nvSpPr>
          <p:cNvPr id="20497" name="CaixaDeTexto 62">
            <a:extLst>
              <a:ext uri="{FF2B5EF4-FFF2-40B4-BE49-F238E27FC236}">
                <a16:creationId xmlns:a16="http://schemas.microsoft.com/office/drawing/2014/main" id="{FB32D1D9-44D8-4C4F-8B20-C2F6A211A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2242" y="3594497"/>
            <a:ext cx="11632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c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= am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9B105056-5DDF-4712-8148-151E15892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763" y="3631406"/>
            <a:ext cx="731044" cy="238125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grpSp>
        <p:nvGrpSpPr>
          <p:cNvPr id="4" name="Grupo 64">
            <a:extLst>
              <a:ext uri="{FF2B5EF4-FFF2-40B4-BE49-F238E27FC236}">
                <a16:creationId xmlns:a16="http://schemas.microsoft.com/office/drawing/2014/main" id="{34DDD584-A7F4-41E9-8532-2FCE8281D320}"/>
              </a:ext>
            </a:extLst>
          </p:cNvPr>
          <p:cNvGrpSpPr>
            <a:grpSpLocks/>
          </p:cNvGrpSpPr>
          <p:nvPr/>
        </p:nvGrpSpPr>
        <p:grpSpPr bwMode="auto">
          <a:xfrm>
            <a:off x="5355431" y="3608789"/>
            <a:ext cx="271463" cy="309960"/>
            <a:chOff x="6754229" y="4852887"/>
            <a:chExt cx="361950" cy="413536"/>
          </a:xfrm>
        </p:grpSpPr>
        <p:sp>
          <p:nvSpPr>
            <p:cNvPr id="10295" name="Elipse 65">
              <a:extLst>
                <a:ext uri="{FF2B5EF4-FFF2-40B4-BE49-F238E27FC236}">
                  <a16:creationId xmlns:a16="http://schemas.microsoft.com/office/drawing/2014/main" id="{8185BEE7-08A9-48F3-A285-965728AEF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4229" y="4852887"/>
              <a:ext cx="361950" cy="387591"/>
            </a:xfrm>
            <a:prstGeom prst="ellipse">
              <a:avLst/>
            </a:prstGeom>
            <a:noFill/>
            <a:ln w="9525">
              <a:solidFill>
                <a:srgbClr val="00A8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  <p:sp>
          <p:nvSpPr>
            <p:cNvPr id="10296" name="CaixaDeTexto 66">
              <a:extLst>
                <a:ext uri="{FF2B5EF4-FFF2-40B4-BE49-F238E27FC236}">
                  <a16:creationId xmlns:a16="http://schemas.microsoft.com/office/drawing/2014/main" id="{5984E809-6B4C-474C-812B-B7FED3005C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6804" y="4866065"/>
              <a:ext cx="242888" cy="400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solidFill>
                    <a:srgbClr val="00A890"/>
                  </a:solidFill>
                  <a:latin typeface="Arial" panose="020B0604020202020204" pitchFamily="34" charset="0"/>
                  <a:ea typeface="Geneva" charset="-128"/>
                </a:rPr>
                <a:t>2</a:t>
              </a:r>
            </a:p>
          </p:txBody>
        </p:sp>
      </p:grpSp>
      <p:sp>
        <p:nvSpPr>
          <p:cNvPr id="20500" name="CaixaDeTexto 71">
            <a:extLst>
              <a:ext uri="{FF2B5EF4-FFF2-40B4-BE49-F238E27FC236}">
                <a16:creationId xmlns:a16="http://schemas.microsoft.com/office/drawing/2014/main" id="{AA1FB40F-A28C-47A4-BED1-626768864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373" y="3039666"/>
            <a:ext cx="15990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 sz="1350" baseline="30000" dirty="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 + c</a:t>
            </a:r>
            <a:r>
              <a:rPr lang="pt-BR" altLang="pt-BR" sz="1350" baseline="30000" dirty="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= </a:t>
            </a:r>
            <a:r>
              <a:rPr lang="pt-BR" altLang="pt-BR" sz="1350" dirty="0" err="1">
                <a:latin typeface="Arial" panose="020B0604020202020204" pitchFamily="34" charset="0"/>
                <a:ea typeface="Geneva" charset="-128"/>
              </a:rPr>
              <a:t>an</a:t>
            </a: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 + </a:t>
            </a:r>
            <a:r>
              <a:rPr lang="pt-BR" altLang="pt-BR" sz="1350" dirty="0" err="1">
                <a:latin typeface="Arial" panose="020B0604020202020204" pitchFamily="34" charset="0"/>
                <a:ea typeface="Geneva" charset="-128"/>
              </a:rPr>
              <a:t>am</a:t>
            </a:r>
            <a:endParaRPr lang="pt-BR" altLang="pt-BR" sz="1350" dirty="0">
              <a:latin typeface="Arial" panose="020B0604020202020204" pitchFamily="34" charset="0"/>
              <a:ea typeface="Geneva" charset="-128"/>
            </a:endParaRPr>
          </a:p>
        </p:txBody>
      </p:sp>
      <p:sp>
        <p:nvSpPr>
          <p:cNvPr id="20501" name="CaixaDeTexto 73">
            <a:extLst>
              <a:ext uri="{FF2B5EF4-FFF2-40B4-BE49-F238E27FC236}">
                <a16:creationId xmlns:a16="http://schemas.microsoft.com/office/drawing/2014/main" id="{1DAD39CA-6A36-4BF1-ABCD-B48F67751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610" y="3337322"/>
            <a:ext cx="1554956" cy="300082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 sz="1350" baseline="30000" dirty="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 + c</a:t>
            </a:r>
            <a:r>
              <a:rPr lang="pt-BR" altLang="pt-BR" sz="1350" baseline="30000" dirty="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= a(n + m)</a:t>
            </a:r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1E72F4A6-703A-4B2D-B7FB-2B9F5BA3E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7703" y="3675460"/>
            <a:ext cx="833438" cy="285750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grpSp>
        <p:nvGrpSpPr>
          <p:cNvPr id="6" name="Grupo 79">
            <a:extLst>
              <a:ext uri="{FF2B5EF4-FFF2-40B4-BE49-F238E27FC236}">
                <a16:creationId xmlns:a16="http://schemas.microsoft.com/office/drawing/2014/main" id="{73DB1F98-ECEF-4C1A-9DC7-689014DB7A68}"/>
              </a:ext>
            </a:extLst>
          </p:cNvPr>
          <p:cNvGrpSpPr>
            <a:grpSpLocks/>
          </p:cNvGrpSpPr>
          <p:nvPr/>
        </p:nvGrpSpPr>
        <p:grpSpPr bwMode="auto">
          <a:xfrm>
            <a:off x="7302103" y="3676649"/>
            <a:ext cx="271463" cy="312523"/>
            <a:chOff x="6451600" y="5203584"/>
            <a:chExt cx="361950" cy="416956"/>
          </a:xfrm>
        </p:grpSpPr>
        <p:sp>
          <p:nvSpPr>
            <p:cNvPr id="10293" name="Elipse 80">
              <a:extLst>
                <a:ext uri="{FF2B5EF4-FFF2-40B4-BE49-F238E27FC236}">
                  <a16:creationId xmlns:a16="http://schemas.microsoft.com/office/drawing/2014/main" id="{366797DB-69AC-4AE9-8498-6B1C01422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1600" y="5203584"/>
              <a:ext cx="361950" cy="387591"/>
            </a:xfrm>
            <a:prstGeom prst="ellipse">
              <a:avLst/>
            </a:prstGeom>
            <a:noFill/>
            <a:ln w="12700">
              <a:solidFill>
                <a:srgbClr val="00A8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  <p:sp>
          <p:nvSpPr>
            <p:cNvPr id="10294" name="CaixaDeTexto 81">
              <a:extLst>
                <a:ext uri="{FF2B5EF4-FFF2-40B4-BE49-F238E27FC236}">
                  <a16:creationId xmlns:a16="http://schemas.microsoft.com/office/drawing/2014/main" id="{65840F29-FB44-48B3-BD53-E1815043F2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0248" y="5220182"/>
              <a:ext cx="243068" cy="400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solidFill>
                    <a:srgbClr val="00A890"/>
                  </a:solidFill>
                  <a:latin typeface="Arial" panose="020B0604020202020204" pitchFamily="34" charset="0"/>
                  <a:ea typeface="Geneva" charset="-128"/>
                </a:rPr>
                <a:t>1</a:t>
              </a:r>
            </a:p>
          </p:txBody>
        </p:sp>
      </p:grpSp>
      <p:sp>
        <p:nvSpPr>
          <p:cNvPr id="20504" name="TextBox 7">
            <a:extLst>
              <a:ext uri="{FF2B5EF4-FFF2-40B4-BE49-F238E27FC236}">
                <a16:creationId xmlns:a16="http://schemas.microsoft.com/office/drawing/2014/main" id="{C68115CA-D7EF-41FB-995F-2315A666E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9844" y="3682603"/>
            <a:ext cx="95011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latin typeface="Arial" panose="020B0604020202020204" pitchFamily="34" charset="0"/>
                <a:ea typeface="Geneva" charset="-128"/>
              </a:rPr>
              <a:t>a = m + n</a:t>
            </a:r>
          </a:p>
        </p:txBody>
      </p:sp>
      <p:sp>
        <p:nvSpPr>
          <p:cNvPr id="20505" name="CaixaDeTexto 84">
            <a:extLst>
              <a:ext uri="{FF2B5EF4-FFF2-40B4-BE49-F238E27FC236}">
                <a16:creationId xmlns:a16="http://schemas.microsoft.com/office/drawing/2014/main" id="{D22F2681-A8A1-42B8-BEA8-439E954E9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819" y="3677841"/>
            <a:ext cx="14501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Como,</a:t>
            </a:r>
          </a:p>
        </p:txBody>
      </p:sp>
      <p:sp>
        <p:nvSpPr>
          <p:cNvPr id="20506" name="CaixaDeTexto 85">
            <a:extLst>
              <a:ext uri="{FF2B5EF4-FFF2-40B4-BE49-F238E27FC236}">
                <a16:creationId xmlns:a16="http://schemas.microsoft.com/office/drawing/2014/main" id="{2B48AE3E-F63C-4DD8-9CFE-455D2D684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394" y="4206478"/>
            <a:ext cx="14501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Então,</a:t>
            </a:r>
          </a:p>
        </p:txBody>
      </p:sp>
      <p:sp>
        <p:nvSpPr>
          <p:cNvPr id="20507" name="CaixaDeTexto 87">
            <a:extLst>
              <a:ext uri="{FF2B5EF4-FFF2-40B4-BE49-F238E27FC236}">
                <a16:creationId xmlns:a16="http://schemas.microsoft.com/office/drawing/2014/main" id="{59703DB0-45E8-4959-9085-B7021F5C2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760" y="4168378"/>
            <a:ext cx="1032272" cy="300082"/>
          </a:xfrm>
          <a:prstGeom prst="rect">
            <a:avLst/>
          </a:prstGeom>
          <a:solidFill>
            <a:srgbClr val="BFE9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+ c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= a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</a:p>
        </p:txBody>
      </p:sp>
      <p:grpSp>
        <p:nvGrpSpPr>
          <p:cNvPr id="8" name="Grupo 1">
            <a:extLst>
              <a:ext uri="{FF2B5EF4-FFF2-40B4-BE49-F238E27FC236}">
                <a16:creationId xmlns:a16="http://schemas.microsoft.com/office/drawing/2014/main" id="{18BC5D33-A983-44BF-A6E2-AB3C8016B704}"/>
              </a:ext>
            </a:extLst>
          </p:cNvPr>
          <p:cNvGrpSpPr>
            <a:grpSpLocks/>
          </p:cNvGrpSpPr>
          <p:nvPr/>
        </p:nvGrpSpPr>
        <p:grpSpPr bwMode="auto">
          <a:xfrm>
            <a:off x="1779985" y="1085851"/>
            <a:ext cx="2503884" cy="1288934"/>
            <a:chOff x="849313" y="1447800"/>
            <a:chExt cx="3338512" cy="1718579"/>
          </a:xfrm>
        </p:grpSpPr>
        <p:pic>
          <p:nvPicPr>
            <p:cNvPr id="10286" name="Picture 1" descr="p213e.png">
              <a:extLst>
                <a:ext uri="{FF2B5EF4-FFF2-40B4-BE49-F238E27FC236}">
                  <a16:creationId xmlns:a16="http://schemas.microsoft.com/office/drawing/2014/main" id="{CC39877B-5340-4DAB-8F19-BED79BBFF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75" y="1693863"/>
              <a:ext cx="2819400" cy="1230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7" name="TextBox 7">
              <a:extLst>
                <a:ext uri="{FF2B5EF4-FFF2-40B4-BE49-F238E27FC236}">
                  <a16:creationId xmlns:a16="http://schemas.microsoft.com/office/drawing/2014/main" id="{E30D84ED-A034-4FF2-99B6-A03021ADDC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525" y="2114549"/>
              <a:ext cx="3175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10288" name="TextBox 7">
              <a:extLst>
                <a:ext uri="{FF2B5EF4-FFF2-40B4-BE49-F238E27FC236}">
                  <a16:creationId xmlns:a16="http://schemas.microsoft.com/office/drawing/2014/main" id="{2BED5DCB-DD92-4671-AD3E-D7F003109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064" y="2016125"/>
              <a:ext cx="31908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10289" name="TextBox 7">
              <a:extLst>
                <a:ext uri="{FF2B5EF4-FFF2-40B4-BE49-F238E27FC236}">
                  <a16:creationId xmlns:a16="http://schemas.microsoft.com/office/drawing/2014/main" id="{48CA456E-4B2A-4C65-ADDB-B120B229E0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1850" y="2843214"/>
              <a:ext cx="31908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10290" name="TextBox 7">
              <a:extLst>
                <a:ext uri="{FF2B5EF4-FFF2-40B4-BE49-F238E27FC236}">
                  <a16:creationId xmlns:a16="http://schemas.microsoft.com/office/drawing/2014/main" id="{AC3D6D00-C4F5-4A53-9E78-89AAB6F974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4338" y="1447800"/>
              <a:ext cx="31908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10291" name="TextBox 7">
              <a:extLst>
                <a:ext uri="{FF2B5EF4-FFF2-40B4-BE49-F238E27FC236}">
                  <a16:creationId xmlns:a16="http://schemas.microsoft.com/office/drawing/2014/main" id="{99527DAF-7974-45F5-8597-A13F5E1426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8738" y="2754314"/>
              <a:ext cx="31908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10292" name="TextBox 7">
              <a:extLst>
                <a:ext uri="{FF2B5EF4-FFF2-40B4-BE49-F238E27FC236}">
                  <a16:creationId xmlns:a16="http://schemas.microsoft.com/office/drawing/2014/main" id="{B594110D-1D4B-43C0-BA24-6252DEA6A4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313" y="2744788"/>
              <a:ext cx="31908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</p:grpSp>
      <p:grpSp>
        <p:nvGrpSpPr>
          <p:cNvPr id="9" name="Grupo 3">
            <a:extLst>
              <a:ext uri="{FF2B5EF4-FFF2-40B4-BE49-F238E27FC236}">
                <a16:creationId xmlns:a16="http://schemas.microsoft.com/office/drawing/2014/main" id="{F98CE4E5-5CD8-485D-95AE-A70233B4986D}"/>
              </a:ext>
            </a:extLst>
          </p:cNvPr>
          <p:cNvGrpSpPr>
            <a:grpSpLocks/>
          </p:cNvGrpSpPr>
          <p:nvPr/>
        </p:nvGrpSpPr>
        <p:grpSpPr bwMode="auto">
          <a:xfrm>
            <a:off x="4691062" y="1079898"/>
            <a:ext cx="1977629" cy="1300840"/>
            <a:chOff x="4730750" y="1439863"/>
            <a:chExt cx="2636838" cy="1734452"/>
          </a:xfrm>
        </p:grpSpPr>
        <p:pic>
          <p:nvPicPr>
            <p:cNvPr id="10279" name="Picture 2" descr="p213f.png">
              <a:extLst>
                <a:ext uri="{FF2B5EF4-FFF2-40B4-BE49-F238E27FC236}">
                  <a16:creationId xmlns:a16="http://schemas.microsoft.com/office/drawing/2014/main" id="{6C03A0B1-48D7-43F2-AD72-04A15A4F4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688" y="1693863"/>
              <a:ext cx="2109787" cy="1230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0" name="TextBox 7">
              <a:extLst>
                <a:ext uri="{FF2B5EF4-FFF2-40B4-BE49-F238E27FC236}">
                  <a16:creationId xmlns:a16="http://schemas.microsoft.com/office/drawing/2014/main" id="{E40450A2-1337-45A8-BD8B-EF44415A57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7113" y="1439863"/>
              <a:ext cx="31908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10281" name="TextBox 7">
              <a:extLst>
                <a:ext uri="{FF2B5EF4-FFF2-40B4-BE49-F238E27FC236}">
                  <a16:creationId xmlns:a16="http://schemas.microsoft.com/office/drawing/2014/main" id="{2F66E256-966A-491E-8C9E-6739E11C17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8500" y="2744788"/>
              <a:ext cx="31908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10282" name="TextBox 7">
              <a:extLst>
                <a:ext uri="{FF2B5EF4-FFF2-40B4-BE49-F238E27FC236}">
                  <a16:creationId xmlns:a16="http://schemas.microsoft.com/office/drawing/2014/main" id="{5DAC7112-0F34-4501-BA91-598B3464B1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8213" y="2806700"/>
              <a:ext cx="31908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  <p:sp>
          <p:nvSpPr>
            <p:cNvPr id="10283" name="TextBox 7">
              <a:extLst>
                <a:ext uri="{FF2B5EF4-FFF2-40B4-BE49-F238E27FC236}">
                  <a16:creationId xmlns:a16="http://schemas.microsoft.com/office/drawing/2014/main" id="{55428773-6900-4F8A-8FB9-6F958F818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6112" y="2851150"/>
              <a:ext cx="3175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n</a:t>
              </a:r>
            </a:p>
          </p:txBody>
        </p:sp>
        <p:sp>
          <p:nvSpPr>
            <p:cNvPr id="10284" name="TextBox 7">
              <a:extLst>
                <a:ext uri="{FF2B5EF4-FFF2-40B4-BE49-F238E27FC236}">
                  <a16:creationId xmlns:a16="http://schemas.microsoft.com/office/drawing/2014/main" id="{6BEB4A03-CCEF-440D-BCF0-F1DEB949C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4863" y="1971675"/>
              <a:ext cx="31908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10285" name="TextBox 7">
              <a:extLst>
                <a:ext uri="{FF2B5EF4-FFF2-40B4-BE49-F238E27FC236}">
                  <a16:creationId xmlns:a16="http://schemas.microsoft.com/office/drawing/2014/main" id="{60E886D7-EA78-4DE2-B9D8-15F12D3082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0750" y="2159000"/>
              <a:ext cx="31908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h</a:t>
              </a:r>
            </a:p>
          </p:txBody>
        </p:sp>
      </p:grp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711BAA61-8407-4CE3-9868-8E564CD3E9E9}"/>
              </a:ext>
            </a:extLst>
          </p:cNvPr>
          <p:cNvCxnSpPr/>
          <p:nvPr/>
        </p:nvCxnSpPr>
        <p:spPr>
          <a:xfrm>
            <a:off x="1558528" y="3048000"/>
            <a:ext cx="1004888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F98FC8F-B0FC-40A5-AF64-E39E9D2C06CF}"/>
              </a:ext>
            </a:extLst>
          </p:cNvPr>
          <p:cNvCxnSpPr>
            <a:endCxn id="30" idx="0"/>
          </p:cNvCxnSpPr>
          <p:nvPr/>
        </p:nvCxnSpPr>
        <p:spPr>
          <a:xfrm>
            <a:off x="2077641" y="3048000"/>
            <a:ext cx="0" cy="50125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angulado 6">
            <a:extLst>
              <a:ext uri="{FF2B5EF4-FFF2-40B4-BE49-F238E27FC236}">
                <a16:creationId xmlns:a16="http://schemas.microsoft.com/office/drawing/2014/main" id="{BEA7E7F0-5C5C-4033-8E11-5BD771BF4A97}"/>
              </a:ext>
            </a:extLst>
          </p:cNvPr>
          <p:cNvCxnSpPr>
            <a:stCxn id="30" idx="2"/>
            <a:endCxn id="20487" idx="1"/>
          </p:cNvCxnSpPr>
          <p:nvPr/>
        </p:nvCxnSpPr>
        <p:spPr>
          <a:xfrm rot="16200000" flipH="1">
            <a:off x="2594957" y="3499853"/>
            <a:ext cx="325063" cy="1359693"/>
          </a:xfrm>
          <a:prstGeom prst="bentConnector2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8E9471E9-2F2C-4188-B282-F8FFBBCEE250}"/>
              </a:ext>
            </a:extLst>
          </p:cNvPr>
          <p:cNvCxnSpPr>
            <a:endCxn id="20500" idx="1"/>
          </p:cNvCxnSpPr>
          <p:nvPr/>
        </p:nvCxnSpPr>
        <p:spPr>
          <a:xfrm>
            <a:off x="4488656" y="3177779"/>
            <a:ext cx="1534717" cy="11928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angulado 15">
            <a:extLst>
              <a:ext uri="{FF2B5EF4-FFF2-40B4-BE49-F238E27FC236}">
                <a16:creationId xmlns:a16="http://schemas.microsoft.com/office/drawing/2014/main" id="{27B5F96F-B830-414A-A840-3D73B91B6927}"/>
              </a:ext>
            </a:extLst>
          </p:cNvPr>
          <p:cNvCxnSpPr>
            <a:stCxn id="64" idx="0"/>
            <a:endCxn id="20500" idx="1"/>
          </p:cNvCxnSpPr>
          <p:nvPr/>
        </p:nvCxnSpPr>
        <p:spPr>
          <a:xfrm rot="5400000" flipH="1" flipV="1">
            <a:off x="5261980" y="2870013"/>
            <a:ext cx="441699" cy="1081088"/>
          </a:xfrm>
          <a:prstGeom prst="bentConnector2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angulado 23">
            <a:extLst>
              <a:ext uri="{FF2B5EF4-FFF2-40B4-BE49-F238E27FC236}">
                <a16:creationId xmlns:a16="http://schemas.microsoft.com/office/drawing/2014/main" id="{532FC4AA-B26F-468E-9E2E-ACCB8AB9E2D8}"/>
              </a:ext>
            </a:extLst>
          </p:cNvPr>
          <p:cNvCxnSpPr>
            <a:stCxn id="30" idx="2"/>
            <a:endCxn id="51" idx="1"/>
          </p:cNvCxnSpPr>
          <p:nvPr/>
        </p:nvCxnSpPr>
        <p:spPr>
          <a:xfrm rot="5400000" flipH="1" flipV="1">
            <a:off x="2626520" y="3201591"/>
            <a:ext cx="266700" cy="1364456"/>
          </a:xfrm>
          <a:prstGeom prst="bentConnector4">
            <a:avLst>
              <a:gd name="adj1" fmla="val -118039"/>
              <a:gd name="adj2" fmla="val 67539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angulado 26">
            <a:extLst>
              <a:ext uri="{FF2B5EF4-FFF2-40B4-BE49-F238E27FC236}">
                <a16:creationId xmlns:a16="http://schemas.microsoft.com/office/drawing/2014/main" id="{A99527D2-2939-42C0-A568-299436E2DA50}"/>
              </a:ext>
            </a:extLst>
          </p:cNvPr>
          <p:cNvCxnSpPr>
            <a:stCxn id="30" idx="2"/>
            <a:endCxn id="46" idx="1"/>
          </p:cNvCxnSpPr>
          <p:nvPr/>
        </p:nvCxnSpPr>
        <p:spPr>
          <a:xfrm rot="5400000" flipH="1" flipV="1">
            <a:off x="2350890" y="2930724"/>
            <a:ext cx="813197" cy="1359694"/>
          </a:xfrm>
          <a:prstGeom prst="bentConnector4">
            <a:avLst>
              <a:gd name="adj1" fmla="val -38423"/>
              <a:gd name="adj2" fmla="val 67764"/>
            </a:avLst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77" name="Slide Number Placeholder 3">
            <a:extLst>
              <a:ext uri="{FF2B5EF4-FFF2-40B4-BE49-F238E27FC236}">
                <a16:creationId xmlns:a16="http://schemas.microsoft.com/office/drawing/2014/main" id="{DCB3C775-239F-4671-95BE-0D3223DA00B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1202FA-92DA-4894-B6BE-A31C5F477AD8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20550" name="Picture 70" descr="H:\fracoes.png">
            <a:extLst>
              <a:ext uri="{FF2B5EF4-FFF2-40B4-BE49-F238E27FC236}">
                <a16:creationId xmlns:a16="http://schemas.microsoft.com/office/drawing/2014/main" id="{58D082EC-F455-4394-95C8-2D2F4A7D6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397" y="3594497"/>
            <a:ext cx="852488" cy="38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20484" grpId="0"/>
      <p:bldP spid="30" grpId="0" animBg="1"/>
      <p:bldP spid="20486" grpId="0"/>
      <p:bldP spid="20487" grpId="0"/>
      <p:bldP spid="20488" grpId="0"/>
      <p:bldP spid="46" grpId="0" animBg="1"/>
      <p:bldP spid="48" grpId="0" animBg="1"/>
      <p:bldP spid="20491" grpId="0"/>
      <p:bldP spid="50" grpId="0" animBg="1"/>
      <p:bldP spid="51" grpId="0" animBg="1"/>
      <p:bldP spid="56" grpId="0" animBg="1"/>
      <p:bldP spid="20496" grpId="0"/>
      <p:bldP spid="20497" grpId="0"/>
      <p:bldP spid="64" grpId="0" animBg="1"/>
      <p:bldP spid="20500" grpId="0"/>
      <p:bldP spid="20501" grpId="0" animBg="1"/>
      <p:bldP spid="79" grpId="0" animBg="1"/>
      <p:bldP spid="20504" grpId="0"/>
      <p:bldP spid="20505" grpId="0"/>
      <p:bldP spid="20506" grpId="0"/>
      <p:bldP spid="2050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6">
            <a:extLst>
              <a:ext uri="{FF2B5EF4-FFF2-40B4-BE49-F238E27FC236}">
                <a16:creationId xmlns:a16="http://schemas.microsoft.com/office/drawing/2014/main" id="{B96E9F09-F5CD-41EE-BB18-32282CA13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004" y="837010"/>
            <a:ext cx="586025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500" b="1">
                <a:latin typeface="Arial" panose="020B0604020202020204" pitchFamily="34" charset="0"/>
                <a:ea typeface="Geneva" charset="-128"/>
              </a:rPr>
              <a:t>Outras relações métricas importantes no triângulo retângulo</a:t>
            </a:r>
          </a:p>
        </p:txBody>
      </p:sp>
      <p:pic>
        <p:nvPicPr>
          <p:cNvPr id="21507" name="TextBox 7">
            <a:extLst>
              <a:ext uri="{FF2B5EF4-FFF2-40B4-BE49-F238E27FC236}">
                <a16:creationId xmlns:a16="http://schemas.microsoft.com/office/drawing/2014/main" id="{A33828E8-66FE-4964-8819-19881DC0E30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894" y="1165622"/>
            <a:ext cx="1028700" cy="27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7">
            <a:extLst>
              <a:ext uri="{FF2B5EF4-FFF2-40B4-BE49-F238E27FC236}">
                <a16:creationId xmlns:a16="http://schemas.microsoft.com/office/drawing/2014/main" id="{44364FE1-C8CC-44EA-8824-051B1CEEB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2747" y="1732360"/>
            <a:ext cx="27372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Assim como fizemos anteriormente, ao observar os dois triângulos podemos verificar que eles são semelhantes.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C7A291B-BBD5-4CE7-BFDC-34C5F4379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192" y="3386138"/>
            <a:ext cx="716756" cy="264319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sp>
        <p:nvSpPr>
          <p:cNvPr id="21511" name="TextBox 7">
            <a:extLst>
              <a:ext uri="{FF2B5EF4-FFF2-40B4-BE49-F238E27FC236}">
                <a16:creationId xmlns:a16="http://schemas.microsoft.com/office/drawing/2014/main" id="{980E7CC9-C4E5-4DD2-AEC3-25A559148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860" y="3937397"/>
            <a:ext cx="6050756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Em qualquer triângulo retângulo, o quadrado da medida da altura relativa à hipotenusa é igual ao produto das medidas das projeções dos catetos sobre</a:t>
            </a:r>
            <a:br>
              <a:rPr lang="pt-BR" altLang="pt-BR" sz="1350">
                <a:latin typeface="Arial" panose="020B0604020202020204" pitchFamily="34" charset="0"/>
                <a:ea typeface="Geneva" charset="-128"/>
              </a:rPr>
            </a:b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a hipotenusa.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86EB185-1497-4315-AB44-02D62C336FE0}"/>
              </a:ext>
            </a:extLst>
          </p:cNvPr>
          <p:cNvGrpSpPr>
            <a:grpSpLocks/>
          </p:cNvGrpSpPr>
          <p:nvPr/>
        </p:nvGrpSpPr>
        <p:grpSpPr bwMode="auto">
          <a:xfrm>
            <a:off x="1535907" y="1627586"/>
            <a:ext cx="976347" cy="1307984"/>
            <a:chOff x="523875" y="2170113"/>
            <a:chExt cx="1301891" cy="1743977"/>
          </a:xfrm>
        </p:grpSpPr>
        <p:pic>
          <p:nvPicPr>
            <p:cNvPr id="12319" name="Picture 2" descr="p217a.png">
              <a:extLst>
                <a:ext uri="{FF2B5EF4-FFF2-40B4-BE49-F238E27FC236}">
                  <a16:creationId xmlns:a16="http://schemas.microsoft.com/office/drawing/2014/main" id="{15CFBD4A-8099-4E16-9283-38761DBF2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275" y="2438400"/>
              <a:ext cx="719138" cy="1231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20" name="Rectangle 14">
              <a:extLst>
                <a:ext uri="{FF2B5EF4-FFF2-40B4-BE49-F238E27FC236}">
                  <a16:creationId xmlns:a16="http://schemas.microsoft.com/office/drawing/2014/main" id="{14425C24-78DF-460D-B606-F2C62DFB3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900" y="2170113"/>
              <a:ext cx="34242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A</a:t>
              </a:r>
              <a:endParaRPr lang="en-US" altLang="pt-BR" sz="975"/>
            </a:p>
          </p:txBody>
        </p:sp>
        <p:sp>
          <p:nvSpPr>
            <p:cNvPr id="12321" name="Rectangle 16">
              <a:extLst>
                <a:ext uri="{FF2B5EF4-FFF2-40B4-BE49-F238E27FC236}">
                  <a16:creationId xmlns:a16="http://schemas.microsoft.com/office/drawing/2014/main" id="{902276ED-D287-4B9C-85D5-682D190F3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788" y="3581400"/>
              <a:ext cx="35097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H</a:t>
              </a:r>
              <a:endParaRPr lang="en-US" altLang="pt-BR" sz="975"/>
            </a:p>
          </p:txBody>
        </p:sp>
        <p:sp>
          <p:nvSpPr>
            <p:cNvPr id="12322" name="Rectangle 17">
              <a:extLst>
                <a:ext uri="{FF2B5EF4-FFF2-40B4-BE49-F238E27FC236}">
                  <a16:creationId xmlns:a16="http://schemas.microsoft.com/office/drawing/2014/main" id="{B7DB9214-7DBF-4BED-93CA-18FC135E0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75" y="3571875"/>
              <a:ext cx="33601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B</a:t>
              </a:r>
              <a:endParaRPr lang="en-US" altLang="pt-BR" sz="975"/>
            </a:p>
          </p:txBody>
        </p:sp>
        <p:sp>
          <p:nvSpPr>
            <p:cNvPr id="12323" name="Rectangle 18">
              <a:extLst>
                <a:ext uri="{FF2B5EF4-FFF2-40B4-BE49-F238E27FC236}">
                  <a16:creationId xmlns:a16="http://schemas.microsoft.com/office/drawing/2014/main" id="{74753F9E-7369-49E9-A8D1-42C905A02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024" y="2968624"/>
              <a:ext cx="31677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c</a:t>
              </a:r>
              <a:endParaRPr lang="en-US" altLang="pt-BR" sz="975"/>
            </a:p>
          </p:txBody>
        </p:sp>
        <p:sp>
          <p:nvSpPr>
            <p:cNvPr id="12324" name="Rectangle 19">
              <a:extLst>
                <a:ext uri="{FF2B5EF4-FFF2-40B4-BE49-F238E27FC236}">
                  <a16:creationId xmlns:a16="http://schemas.microsoft.com/office/drawing/2014/main" id="{2180598B-EA28-417D-9CE4-45AAE04D5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788" y="2968624"/>
              <a:ext cx="33387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h</a:t>
              </a:r>
              <a:endParaRPr lang="en-US" altLang="pt-BR" sz="975"/>
            </a:p>
          </p:txBody>
        </p:sp>
        <p:sp>
          <p:nvSpPr>
            <p:cNvPr id="12325" name="Rectangle 20">
              <a:extLst>
                <a:ext uri="{FF2B5EF4-FFF2-40B4-BE49-F238E27FC236}">
                  <a16:creationId xmlns:a16="http://schemas.microsoft.com/office/drawing/2014/main" id="{F788C413-126F-479E-BF5E-A8392FAB9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301" y="3590925"/>
              <a:ext cx="37876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m</a:t>
              </a:r>
              <a:endParaRPr lang="en-US" altLang="pt-BR" sz="975"/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4162F3B0-0157-4BEC-BBC0-85CD8F95749E}"/>
              </a:ext>
            </a:extLst>
          </p:cNvPr>
          <p:cNvGrpSpPr>
            <a:grpSpLocks/>
          </p:cNvGrpSpPr>
          <p:nvPr/>
        </p:nvGrpSpPr>
        <p:grpSpPr bwMode="auto">
          <a:xfrm>
            <a:off x="2588419" y="1815703"/>
            <a:ext cx="2030786" cy="1112549"/>
            <a:chOff x="1927225" y="2420938"/>
            <a:chExt cx="2707714" cy="1483692"/>
          </a:xfrm>
        </p:grpSpPr>
        <p:pic>
          <p:nvPicPr>
            <p:cNvPr id="12313" name="Picture 3" descr="p217b.png">
              <a:extLst>
                <a:ext uri="{FF2B5EF4-FFF2-40B4-BE49-F238E27FC236}">
                  <a16:creationId xmlns:a16="http://schemas.microsoft.com/office/drawing/2014/main" id="{617F3050-D6E0-4D52-8B45-DBEF15290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7575" y="2420938"/>
              <a:ext cx="2108200" cy="1231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4" name="Rectangle 5">
              <a:extLst>
                <a:ext uri="{FF2B5EF4-FFF2-40B4-BE49-F238E27FC236}">
                  <a16:creationId xmlns:a16="http://schemas.microsoft.com/office/drawing/2014/main" id="{53B1BD81-5CEF-42E4-9F1A-445891E92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8950" y="3502025"/>
              <a:ext cx="335989" cy="32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C</a:t>
              </a:r>
              <a:endParaRPr lang="en-US" altLang="pt-BR" sz="975"/>
            </a:p>
          </p:txBody>
        </p:sp>
        <p:sp>
          <p:nvSpPr>
            <p:cNvPr id="12315" name="Rectangle 15">
              <a:extLst>
                <a:ext uri="{FF2B5EF4-FFF2-40B4-BE49-F238E27FC236}">
                  <a16:creationId xmlns:a16="http://schemas.microsoft.com/office/drawing/2014/main" id="{A0630684-F715-4F9A-BE7C-429A62ABD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688" y="3581401"/>
              <a:ext cx="350952" cy="32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H</a:t>
              </a:r>
              <a:endParaRPr lang="en-US" altLang="pt-BR" sz="975"/>
            </a:p>
          </p:txBody>
        </p:sp>
        <p:sp>
          <p:nvSpPr>
            <p:cNvPr id="12316" name="Rectangle 21">
              <a:extLst>
                <a:ext uri="{FF2B5EF4-FFF2-40B4-BE49-F238E27FC236}">
                  <a16:creationId xmlns:a16="http://schemas.microsoft.com/office/drawing/2014/main" id="{0FCB457F-947E-4344-8448-AEC4B64481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225" y="2959100"/>
              <a:ext cx="333853" cy="32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h</a:t>
              </a:r>
              <a:endParaRPr lang="en-US" altLang="pt-BR" sz="975"/>
            </a:p>
          </p:txBody>
        </p:sp>
        <p:sp>
          <p:nvSpPr>
            <p:cNvPr id="12317" name="Rectangle 22">
              <a:extLst>
                <a:ext uri="{FF2B5EF4-FFF2-40B4-BE49-F238E27FC236}">
                  <a16:creationId xmlns:a16="http://schemas.microsoft.com/office/drawing/2014/main" id="{2DD7ED5E-75A9-4788-8580-0F807FE9D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775" y="2711450"/>
              <a:ext cx="333853" cy="32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b</a:t>
              </a:r>
              <a:endParaRPr lang="en-US" altLang="pt-BR" sz="975"/>
            </a:p>
          </p:txBody>
        </p:sp>
        <p:sp>
          <p:nvSpPr>
            <p:cNvPr id="12318" name="Rectangle 23">
              <a:extLst>
                <a:ext uri="{FF2B5EF4-FFF2-40B4-BE49-F238E27FC236}">
                  <a16:creationId xmlns:a16="http://schemas.microsoft.com/office/drawing/2014/main" id="{3733CFBD-7165-4C40-809B-ED8AF93B9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7038" y="3581399"/>
              <a:ext cx="333853" cy="323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n</a:t>
              </a:r>
              <a:endParaRPr lang="en-US" altLang="pt-BR" sz="975"/>
            </a:p>
          </p:txBody>
        </p:sp>
      </p:grpSp>
      <p:grpSp>
        <p:nvGrpSpPr>
          <p:cNvPr id="5" name="Group 11">
            <a:extLst>
              <a:ext uri="{FF2B5EF4-FFF2-40B4-BE49-F238E27FC236}">
                <a16:creationId xmlns:a16="http://schemas.microsoft.com/office/drawing/2014/main" id="{8B288493-29E0-4646-AFD1-C555808C74AF}"/>
              </a:ext>
            </a:extLst>
          </p:cNvPr>
          <p:cNvGrpSpPr>
            <a:grpSpLocks/>
          </p:cNvGrpSpPr>
          <p:nvPr/>
        </p:nvGrpSpPr>
        <p:grpSpPr bwMode="auto">
          <a:xfrm>
            <a:off x="5560219" y="2853928"/>
            <a:ext cx="873919" cy="394097"/>
            <a:chOff x="5889754" y="3185309"/>
            <a:chExt cx="1165137" cy="524908"/>
          </a:xfrm>
        </p:grpSpPr>
        <p:pic>
          <p:nvPicPr>
            <p:cNvPr id="12308" name="Picture 6" descr="m-h.png">
              <a:extLst>
                <a:ext uri="{FF2B5EF4-FFF2-40B4-BE49-F238E27FC236}">
                  <a16:creationId xmlns:a16="http://schemas.microsoft.com/office/drawing/2014/main" id="{BDAA0923-EFF0-4D12-AEE6-84113A9B4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9754" y="3185309"/>
              <a:ext cx="228608" cy="512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9" name="Picture 7" descr="h-n.png">
              <a:extLst>
                <a:ext uri="{FF2B5EF4-FFF2-40B4-BE49-F238E27FC236}">
                  <a16:creationId xmlns:a16="http://schemas.microsoft.com/office/drawing/2014/main" id="{3E2718C9-EBD9-429B-B6A8-F7B7E0FC5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7263" y="3198136"/>
              <a:ext cx="228608" cy="512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0" name="Picture 8" descr="c-b.png">
              <a:extLst>
                <a:ext uri="{FF2B5EF4-FFF2-40B4-BE49-F238E27FC236}">
                  <a16:creationId xmlns:a16="http://schemas.microsoft.com/office/drawing/2014/main" id="{AA06F88B-1FA0-4CAE-A002-19442F2A1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6283" y="3185310"/>
              <a:ext cx="228608" cy="512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1" name="TextBox 7">
              <a:extLst>
                <a:ext uri="{FF2B5EF4-FFF2-40B4-BE49-F238E27FC236}">
                  <a16:creationId xmlns:a16="http://schemas.microsoft.com/office/drawing/2014/main" id="{E8CF9798-111F-49E7-999C-9491F6B884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00661" y="3192266"/>
              <a:ext cx="366488" cy="399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=</a:t>
              </a:r>
            </a:p>
          </p:txBody>
        </p:sp>
        <p:sp>
          <p:nvSpPr>
            <p:cNvPr id="12312" name="TextBox 7">
              <a:extLst>
                <a:ext uri="{FF2B5EF4-FFF2-40B4-BE49-F238E27FC236}">
                  <a16:creationId xmlns:a16="http://schemas.microsoft.com/office/drawing/2014/main" id="{A4A4045E-79E4-41A0-9D33-578BFC10B0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2510" y="3192266"/>
              <a:ext cx="366488" cy="399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=</a:t>
              </a:r>
            </a:p>
          </p:txBody>
        </p:sp>
      </p:grpSp>
      <p:grpSp>
        <p:nvGrpSpPr>
          <p:cNvPr id="7" name="Grupo 4">
            <a:extLst>
              <a:ext uri="{FF2B5EF4-FFF2-40B4-BE49-F238E27FC236}">
                <a16:creationId xmlns:a16="http://schemas.microsoft.com/office/drawing/2014/main" id="{7C89C969-CFFB-4854-BC8D-BAEB70BED440}"/>
              </a:ext>
            </a:extLst>
          </p:cNvPr>
          <p:cNvGrpSpPr>
            <a:grpSpLocks/>
          </p:cNvGrpSpPr>
          <p:nvPr/>
        </p:nvGrpSpPr>
        <p:grpSpPr bwMode="auto">
          <a:xfrm>
            <a:off x="2888456" y="3383760"/>
            <a:ext cx="3477816" cy="396480"/>
            <a:chOff x="2327275" y="4511675"/>
            <a:chExt cx="4637088" cy="528638"/>
          </a:xfrm>
        </p:grpSpPr>
        <p:sp>
          <p:nvSpPr>
            <p:cNvPr id="12303" name="TextBox 7">
              <a:extLst>
                <a:ext uri="{FF2B5EF4-FFF2-40B4-BE49-F238E27FC236}">
                  <a16:creationId xmlns:a16="http://schemas.microsoft.com/office/drawing/2014/main" id="{8B5C45DD-0D13-41AC-8798-3D4EA3F477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7275" y="4511675"/>
              <a:ext cx="4637088" cy="400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De              , obtemos que                .</a:t>
              </a:r>
              <a:endParaRPr lang="pt-BR" altLang="pt-BR" sz="1350" dirty="0">
                <a:solidFill>
                  <a:srgbClr val="00A890"/>
                </a:solidFill>
                <a:latin typeface="Arial" panose="020B0604020202020204" pitchFamily="34" charset="0"/>
                <a:ea typeface="Geneva" charset="-128"/>
              </a:endParaRPr>
            </a:p>
          </p:txBody>
        </p:sp>
        <p:grpSp>
          <p:nvGrpSpPr>
            <p:cNvPr id="12304" name="Group 35">
              <a:extLst>
                <a:ext uri="{FF2B5EF4-FFF2-40B4-BE49-F238E27FC236}">
                  <a16:creationId xmlns:a16="http://schemas.microsoft.com/office/drawing/2014/main" id="{74EC17C7-E837-45CD-9CB3-3FC939A100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4163" y="4516438"/>
              <a:ext cx="715962" cy="523875"/>
              <a:chOff x="5889754" y="3185309"/>
              <a:chExt cx="716117" cy="524908"/>
            </a:xfrm>
          </p:grpSpPr>
          <p:pic>
            <p:nvPicPr>
              <p:cNvPr id="12305" name="Picture 36" descr="m-h.png">
                <a:extLst>
                  <a:ext uri="{FF2B5EF4-FFF2-40B4-BE49-F238E27FC236}">
                    <a16:creationId xmlns:a16="http://schemas.microsoft.com/office/drawing/2014/main" id="{8B3B46C6-F0D2-46AB-8F43-5780343B4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89754" y="3185309"/>
                <a:ext cx="228608" cy="512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6" name="Picture 37" descr="h-n.png">
                <a:extLst>
                  <a:ext uri="{FF2B5EF4-FFF2-40B4-BE49-F238E27FC236}">
                    <a16:creationId xmlns:a16="http://schemas.microsoft.com/office/drawing/2014/main" id="{2629BE8A-8885-46C5-AF21-6171A3A783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7263" y="3198136"/>
                <a:ext cx="228608" cy="512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07" name="TextBox 7">
                <a:extLst>
                  <a:ext uri="{FF2B5EF4-FFF2-40B4-BE49-F238E27FC236}">
                    <a16:creationId xmlns:a16="http://schemas.microsoft.com/office/drawing/2014/main" id="{50D00232-0ED7-4EBE-BB4F-FDD86E4A11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3490" y="3192265"/>
                <a:ext cx="366488" cy="400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=</a:t>
                </a:r>
              </a:p>
            </p:txBody>
          </p:sp>
        </p:grpSp>
      </p:grpSp>
      <p:sp>
        <p:nvSpPr>
          <p:cNvPr id="12299" name="Slide Number Placeholder 3">
            <a:extLst>
              <a:ext uri="{FF2B5EF4-FFF2-40B4-BE49-F238E27FC236}">
                <a16:creationId xmlns:a16="http://schemas.microsoft.com/office/drawing/2014/main" id="{C16C0D6A-C2D3-46D6-A459-83A8F0F0732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7C6F3A-9830-4954-AA2E-75011185CB2B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0945EBE-7CB0-47FF-B28C-8E532D0FB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7510" y="2518173"/>
            <a:ext cx="418384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/>
              <a:t>Logo,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DB5CB0A-9B49-493B-8259-F780A51F2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523" y="3373041"/>
            <a:ext cx="76495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solidFill>
                  <a:srgbClr val="00A890"/>
                </a:solidFill>
              </a:rPr>
              <a:t>h</a:t>
            </a:r>
            <a:r>
              <a:rPr lang="pt-BR" altLang="pt-BR" sz="1350" baseline="30000" dirty="0">
                <a:solidFill>
                  <a:srgbClr val="00A890"/>
                </a:solidFill>
              </a:rPr>
              <a:t>2</a:t>
            </a:r>
            <a:r>
              <a:rPr lang="pt-BR" altLang="pt-BR" sz="1350" dirty="0">
                <a:solidFill>
                  <a:srgbClr val="00A890"/>
                </a:solidFill>
              </a:rPr>
              <a:t> = </a:t>
            </a:r>
            <a:r>
              <a:rPr lang="pt-BR" altLang="pt-BR" sz="1350" dirty="0" err="1">
                <a:solidFill>
                  <a:srgbClr val="00A890"/>
                </a:solidFill>
              </a:rPr>
              <a:t>mn</a:t>
            </a:r>
            <a:r>
              <a:rPr lang="pt-BR" altLang="pt-BR" sz="1350" dirty="0">
                <a:solidFill>
                  <a:srgbClr val="00A890"/>
                </a:solidFill>
              </a:rPr>
              <a:t> </a:t>
            </a:r>
            <a:endParaRPr lang="pt-BR" altLang="pt-BR" sz="1350" dirty="0"/>
          </a:p>
        </p:txBody>
      </p:sp>
      <p:sp>
        <p:nvSpPr>
          <p:cNvPr id="123918" name="Rectangle 15">
            <a:extLst>
              <a:ext uri="{FF2B5EF4-FFF2-40B4-BE49-F238E27FC236}">
                <a16:creationId xmlns:a16="http://schemas.microsoft.com/office/drawing/2014/main" id="{7FBD7329-06C9-43BB-9065-FCA92BB37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3904" y="1637110"/>
            <a:ext cx="227409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975"/>
              <a:t>A</a:t>
            </a:r>
            <a:endParaRPr lang="en-US" altLang="pt-BR" sz="975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10" grpId="0" animBg="1"/>
      <p:bldP spid="21511" grpId="0"/>
      <p:bldP spid="4" grpId="0"/>
      <p:bldP spid="6" grpId="0"/>
      <p:bldP spid="1239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TextBox 7">
            <a:extLst>
              <a:ext uri="{FF2B5EF4-FFF2-40B4-BE49-F238E27FC236}">
                <a16:creationId xmlns:a16="http://schemas.microsoft.com/office/drawing/2014/main" id="{6DD14FE4-FAC5-4E4C-A0A9-23F0760B2E8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894" y="777479"/>
            <a:ext cx="1028700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CaixaDeTexto 5">
            <a:extLst>
              <a:ext uri="{FF2B5EF4-FFF2-40B4-BE49-F238E27FC236}">
                <a16:creationId xmlns:a16="http://schemas.microsoft.com/office/drawing/2014/main" id="{CC67FF2C-39F2-4A65-A249-AD7EA1083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5817" y="1647825"/>
            <a:ext cx="11632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solidFill>
                  <a:srgbClr val="00A890"/>
                </a:solidFill>
                <a:latin typeface="Arial" panose="020B0604020202020204" pitchFamily="34" charset="0"/>
                <a:ea typeface="Geneva" charset="-128"/>
              </a:rPr>
              <a:t>c</a:t>
            </a:r>
            <a:r>
              <a:rPr lang="pt-BR" altLang="pt-BR" sz="1350" baseline="30000">
                <a:solidFill>
                  <a:srgbClr val="00A890"/>
                </a:solidFill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solidFill>
                  <a:srgbClr val="00A890"/>
                </a:solidFill>
                <a:latin typeface="Arial" panose="020B0604020202020204" pitchFamily="34" charset="0"/>
                <a:ea typeface="Geneva" charset="-128"/>
              </a:rPr>
              <a:t> = am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17BB69-ADE9-43E4-BFB9-6E66DF6A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5582" y="1666875"/>
            <a:ext cx="675085" cy="238125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sp>
        <p:nvSpPr>
          <p:cNvPr id="22533" name="CaixaDeTexto 10">
            <a:extLst>
              <a:ext uri="{FF2B5EF4-FFF2-40B4-BE49-F238E27FC236}">
                <a16:creationId xmlns:a16="http://schemas.microsoft.com/office/drawing/2014/main" id="{C26A06DB-345E-4EF2-A569-039C31E2C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6813" y="1647825"/>
            <a:ext cx="116324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solidFill>
                  <a:srgbClr val="00A890"/>
                </a:solidFill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 sz="1350" baseline="30000">
                <a:solidFill>
                  <a:srgbClr val="00A890"/>
                </a:solidFill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solidFill>
                  <a:srgbClr val="00A890"/>
                </a:solidFill>
                <a:latin typeface="Arial" panose="020B0604020202020204" pitchFamily="34" charset="0"/>
                <a:ea typeface="Geneva" charset="-128"/>
              </a:rPr>
              <a:t> = an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0F30524-5892-4777-B5EA-92B9E7E1D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1575" y="1666875"/>
            <a:ext cx="675085" cy="238125"/>
          </a:xfrm>
          <a:prstGeom prst="rect">
            <a:avLst/>
          </a:prstGeom>
          <a:noFill/>
          <a:ln w="12700">
            <a:solidFill>
              <a:srgbClr val="00A8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>
              <a:solidFill>
                <a:srgbClr val="FFFFFF"/>
              </a:solidFill>
            </a:endParaRPr>
          </a:p>
        </p:txBody>
      </p:sp>
      <p:grpSp>
        <p:nvGrpSpPr>
          <p:cNvPr id="2" name="Grupo 14">
            <a:extLst>
              <a:ext uri="{FF2B5EF4-FFF2-40B4-BE49-F238E27FC236}">
                <a16:creationId xmlns:a16="http://schemas.microsoft.com/office/drawing/2014/main" id="{15004222-5BED-4029-A126-B15F2B1AF997}"/>
              </a:ext>
            </a:extLst>
          </p:cNvPr>
          <p:cNvGrpSpPr>
            <a:grpSpLocks/>
          </p:cNvGrpSpPr>
          <p:nvPr/>
        </p:nvGrpSpPr>
        <p:grpSpPr bwMode="auto">
          <a:xfrm>
            <a:off x="3912394" y="3439713"/>
            <a:ext cx="990600" cy="311146"/>
            <a:chOff x="6823730" y="5303737"/>
            <a:chExt cx="1321149" cy="415119"/>
          </a:xfrm>
        </p:grpSpPr>
        <p:sp>
          <p:nvSpPr>
            <p:cNvPr id="13326" name="CaixaDeTexto 15">
              <a:extLst>
                <a:ext uri="{FF2B5EF4-FFF2-40B4-BE49-F238E27FC236}">
                  <a16:creationId xmlns:a16="http://schemas.microsoft.com/office/drawing/2014/main" id="{A8DB4507-AF15-44F1-873E-F6A850060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3730" y="5318498"/>
              <a:ext cx="1000730" cy="400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ah = bc</a:t>
              </a:r>
            </a:p>
          </p:txBody>
        </p:sp>
        <p:sp>
          <p:nvSpPr>
            <p:cNvPr id="13327" name="Retângulo 16">
              <a:extLst>
                <a:ext uri="{FF2B5EF4-FFF2-40B4-BE49-F238E27FC236}">
                  <a16:creationId xmlns:a16="http://schemas.microsoft.com/office/drawing/2014/main" id="{3E657390-3DEF-4341-B234-6556A827CE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9780" y="5346626"/>
              <a:ext cx="857477" cy="317698"/>
            </a:xfrm>
            <a:prstGeom prst="rect">
              <a:avLst/>
            </a:prstGeom>
            <a:noFill/>
            <a:ln w="9525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  <p:grpSp>
          <p:nvGrpSpPr>
            <p:cNvPr id="13328" name="Grupo 61">
              <a:extLst>
                <a:ext uri="{FF2B5EF4-FFF2-40B4-BE49-F238E27FC236}">
                  <a16:creationId xmlns:a16="http://schemas.microsoft.com/office/drawing/2014/main" id="{54B1325C-C0C0-4BE7-90CD-129A2564F3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82833" y="5303737"/>
              <a:ext cx="362046" cy="412683"/>
              <a:chOff x="8151133" y="4567137"/>
              <a:chExt cx="362046" cy="412683"/>
            </a:xfrm>
          </p:grpSpPr>
          <p:sp>
            <p:nvSpPr>
              <p:cNvPr id="19" name="Elipse 18">
                <a:extLst>
                  <a:ext uri="{FF2B5EF4-FFF2-40B4-BE49-F238E27FC236}">
                    <a16:creationId xmlns:a16="http://schemas.microsoft.com/office/drawing/2014/main" id="{FC17E9FD-678A-4E7C-A76E-31F1B8C7BA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51133" y="4567137"/>
                <a:ext cx="362046" cy="387591"/>
              </a:xfrm>
              <a:prstGeom prst="ellipse">
                <a:avLst/>
              </a:prstGeom>
              <a:noFill/>
              <a:ln w="12700">
                <a:solidFill>
                  <a:srgbClr val="00A89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pt-BR" sz="105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3330" name="CaixaDeTexto 19">
                <a:extLst>
                  <a:ext uri="{FF2B5EF4-FFF2-40B4-BE49-F238E27FC236}">
                    <a16:creationId xmlns:a16="http://schemas.microsoft.com/office/drawing/2014/main" id="{9531726F-B3C8-41C4-A439-D91C0AD680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84506" y="4579462"/>
                <a:ext cx="242892" cy="4003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solidFill>
                      <a:srgbClr val="00A890"/>
                    </a:solidFill>
                    <a:latin typeface="Arial" panose="020B0604020202020204" pitchFamily="34" charset="0"/>
                    <a:ea typeface="Geneva" charset="-128"/>
                  </a:rPr>
                  <a:t>3</a:t>
                </a:r>
              </a:p>
            </p:txBody>
          </p:sp>
        </p:grpSp>
      </p:grpSp>
      <p:sp>
        <p:nvSpPr>
          <p:cNvPr id="22536" name="TextBox 7">
            <a:extLst>
              <a:ext uri="{FF2B5EF4-FFF2-40B4-BE49-F238E27FC236}">
                <a16:creationId xmlns:a16="http://schemas.microsoft.com/office/drawing/2014/main" id="{17C66DE8-DB3C-4481-A9A0-9DFACA987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194" y="2072878"/>
            <a:ext cx="605194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O quadrado da medida de um cateto é igual ao produto da medida da hipotenusa pela medida da projeção desse cateto sobre a hipotenusa.</a:t>
            </a:r>
          </a:p>
        </p:txBody>
      </p:sp>
      <p:sp>
        <p:nvSpPr>
          <p:cNvPr id="22537" name="TextBox 7">
            <a:extLst>
              <a:ext uri="{FF2B5EF4-FFF2-40B4-BE49-F238E27FC236}">
                <a16:creationId xmlns:a16="http://schemas.microsoft.com/office/drawing/2014/main" id="{83F8069D-E1FD-4548-B256-454B5BDA3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910" y="1101329"/>
            <a:ext cx="605075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Da demonstração do teorema de Pitágoras, você pôde notar que foram estabelecidas outras relações:</a:t>
            </a:r>
          </a:p>
        </p:txBody>
      </p:sp>
      <p:pic>
        <p:nvPicPr>
          <p:cNvPr id="22538" name="TextBox 7">
            <a:extLst>
              <a:ext uri="{FF2B5EF4-FFF2-40B4-BE49-F238E27FC236}">
                <a16:creationId xmlns:a16="http://schemas.microsoft.com/office/drawing/2014/main" id="{CE302AFB-A61A-4250-BFC4-5B2F29EDD82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991" y="2747963"/>
            <a:ext cx="1028700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9" name="TextBox 7">
            <a:extLst>
              <a:ext uri="{FF2B5EF4-FFF2-40B4-BE49-F238E27FC236}">
                <a16:creationId xmlns:a16="http://schemas.microsoft.com/office/drawing/2014/main" id="{BEE69D98-64C4-4F44-B7ED-574DC898D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767" y="3100388"/>
            <a:ext cx="605075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Também da demonstração, temos outra relação:</a:t>
            </a:r>
          </a:p>
        </p:txBody>
      </p:sp>
      <p:sp>
        <p:nvSpPr>
          <p:cNvPr id="22540" name="TextBox 7">
            <a:extLst>
              <a:ext uri="{FF2B5EF4-FFF2-40B4-BE49-F238E27FC236}">
                <a16:creationId xmlns:a16="http://schemas.microsoft.com/office/drawing/2014/main" id="{24865C2A-8E2F-4D6A-BCFF-5628ED2A5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576" y="3940969"/>
            <a:ext cx="605075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Em qualquer triângulo retângulo, o produto das medidas dos catetos é igual ao produto da medida da hipotenusa pela medida da altura relativa à hipotenusa.</a:t>
            </a:r>
          </a:p>
        </p:txBody>
      </p:sp>
      <p:sp>
        <p:nvSpPr>
          <p:cNvPr id="13325" name="Slide Number Placeholder 3">
            <a:extLst>
              <a:ext uri="{FF2B5EF4-FFF2-40B4-BE49-F238E27FC236}">
                <a16:creationId xmlns:a16="http://schemas.microsoft.com/office/drawing/2014/main" id="{21ACF6DC-3C66-40E5-A670-717061431E3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70A5B4-7606-4D8B-9385-EA8E5375D604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7" grpId="0" animBg="1"/>
      <p:bldP spid="22533" grpId="0"/>
      <p:bldP spid="12" grpId="0" animBg="1"/>
      <p:bldP spid="22536" grpId="0"/>
      <p:bldP spid="22537" grpId="0"/>
      <p:bldP spid="22539" grpId="0"/>
      <p:bldP spid="225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3">
            <a:extLst>
              <a:ext uri="{FF2B5EF4-FFF2-40B4-BE49-F238E27FC236}">
                <a16:creationId xmlns:a16="http://schemas.microsoft.com/office/drawing/2014/main" id="{9C977789-C5C4-4A18-9C8F-99CBE8A235B5}"/>
              </a:ext>
            </a:extLst>
          </p:cNvPr>
          <p:cNvGrpSpPr>
            <a:grpSpLocks/>
          </p:cNvGrpSpPr>
          <p:nvPr/>
        </p:nvGrpSpPr>
        <p:grpSpPr bwMode="auto">
          <a:xfrm>
            <a:off x="5161360" y="2999185"/>
            <a:ext cx="773906" cy="300082"/>
            <a:chOff x="5470272" y="4112237"/>
            <a:chExt cx="1032129" cy="400110"/>
          </a:xfrm>
        </p:grpSpPr>
        <p:sp>
          <p:nvSpPr>
            <p:cNvPr id="14361" name="CaixaDeTexto 41">
              <a:extLst>
                <a:ext uri="{FF2B5EF4-FFF2-40B4-BE49-F238E27FC236}">
                  <a16:creationId xmlns:a16="http://schemas.microsoft.com/office/drawing/2014/main" id="{812C4FB8-8457-49A0-BE42-6EF1E6C6CC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9256" y="4112237"/>
              <a:ext cx="102314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c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= am</a:t>
              </a:r>
            </a:p>
          </p:txBody>
        </p:sp>
        <p:sp>
          <p:nvSpPr>
            <p:cNvPr id="14362" name="Retângulo 45">
              <a:extLst>
                <a:ext uri="{FF2B5EF4-FFF2-40B4-BE49-F238E27FC236}">
                  <a16:creationId xmlns:a16="http://schemas.microsoft.com/office/drawing/2014/main" id="{23959B50-134F-4350-8567-4967375E0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0272" y="4116999"/>
              <a:ext cx="1032129" cy="360364"/>
            </a:xfrm>
            <a:prstGeom prst="rect">
              <a:avLst/>
            </a:prstGeom>
            <a:noFill/>
            <a:ln w="12700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upo 1">
            <a:extLst>
              <a:ext uri="{FF2B5EF4-FFF2-40B4-BE49-F238E27FC236}">
                <a16:creationId xmlns:a16="http://schemas.microsoft.com/office/drawing/2014/main" id="{7A0082C7-C015-4BFA-B354-1F51ACB7B11A}"/>
              </a:ext>
            </a:extLst>
          </p:cNvPr>
          <p:cNvGrpSpPr>
            <a:grpSpLocks/>
          </p:cNvGrpSpPr>
          <p:nvPr/>
        </p:nvGrpSpPr>
        <p:grpSpPr bwMode="auto">
          <a:xfrm>
            <a:off x="6782992" y="1872854"/>
            <a:ext cx="810815" cy="300082"/>
            <a:chOff x="7497762" y="2091351"/>
            <a:chExt cx="1080000" cy="400109"/>
          </a:xfrm>
        </p:grpSpPr>
        <p:sp>
          <p:nvSpPr>
            <p:cNvPr id="14359" name="CaixaDeTexto 42">
              <a:extLst>
                <a:ext uri="{FF2B5EF4-FFF2-40B4-BE49-F238E27FC236}">
                  <a16:creationId xmlns:a16="http://schemas.microsoft.com/office/drawing/2014/main" id="{987B3982-3E1A-455F-9846-D2F1B3A4BA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37700" y="2091351"/>
              <a:ext cx="1000124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ah = bc</a:t>
              </a:r>
            </a:p>
          </p:txBody>
        </p:sp>
        <p:sp>
          <p:nvSpPr>
            <p:cNvPr id="14360" name="Retângulo 49">
              <a:extLst>
                <a:ext uri="{FF2B5EF4-FFF2-40B4-BE49-F238E27FC236}">
                  <a16:creationId xmlns:a16="http://schemas.microsoft.com/office/drawing/2014/main" id="{41B082DB-AAE2-42DE-A8AD-E4FF1E4B6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7762" y="2096113"/>
              <a:ext cx="1080000" cy="360363"/>
            </a:xfrm>
            <a:prstGeom prst="rect">
              <a:avLst/>
            </a:prstGeom>
            <a:noFill/>
            <a:ln w="12700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upo 4">
            <a:extLst>
              <a:ext uri="{FF2B5EF4-FFF2-40B4-BE49-F238E27FC236}">
                <a16:creationId xmlns:a16="http://schemas.microsoft.com/office/drawing/2014/main" id="{6CDAEC20-E8A9-480E-BB34-D2FE074C4295}"/>
              </a:ext>
            </a:extLst>
          </p:cNvPr>
          <p:cNvGrpSpPr>
            <a:grpSpLocks/>
          </p:cNvGrpSpPr>
          <p:nvPr/>
        </p:nvGrpSpPr>
        <p:grpSpPr bwMode="auto">
          <a:xfrm>
            <a:off x="4413648" y="1869281"/>
            <a:ext cx="877490" cy="507831"/>
            <a:chOff x="4473575" y="2492376"/>
            <a:chExt cx="1169988" cy="677106"/>
          </a:xfrm>
        </p:grpSpPr>
        <p:sp>
          <p:nvSpPr>
            <p:cNvPr id="14357" name="TextBox 7">
              <a:extLst>
                <a:ext uri="{FF2B5EF4-FFF2-40B4-BE49-F238E27FC236}">
                  <a16:creationId xmlns:a16="http://schemas.microsoft.com/office/drawing/2014/main" id="{2CF066DF-AFAC-45DA-BBB6-B52E94A88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3575" y="2492376"/>
              <a:ext cx="1169988" cy="67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a = m + n</a:t>
              </a:r>
            </a:p>
          </p:txBody>
        </p:sp>
        <p:sp>
          <p:nvSpPr>
            <p:cNvPr id="14358" name="Retângulo 30">
              <a:extLst>
                <a:ext uri="{FF2B5EF4-FFF2-40B4-BE49-F238E27FC236}">
                  <a16:creationId xmlns:a16="http://schemas.microsoft.com/office/drawing/2014/main" id="{020D6D2D-1907-45AC-AECF-284667FD3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8025" y="2497139"/>
              <a:ext cx="1081088" cy="360361"/>
            </a:xfrm>
            <a:prstGeom prst="rect">
              <a:avLst/>
            </a:prstGeom>
            <a:noFill/>
            <a:ln w="12700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</p:grpSp>
      <p:sp>
        <p:nvSpPr>
          <p:cNvPr id="14341" name="TextBox 7">
            <a:extLst>
              <a:ext uri="{FF2B5EF4-FFF2-40B4-BE49-F238E27FC236}">
                <a16:creationId xmlns:a16="http://schemas.microsoft.com/office/drawing/2014/main" id="{3BF95DED-DD9E-4CE3-9C8C-F28F19714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385" y="850107"/>
            <a:ext cx="4645819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Resumindo, as relações métricas do triângulo retângulo são:</a:t>
            </a:r>
          </a:p>
        </p:txBody>
      </p:sp>
      <p:sp>
        <p:nvSpPr>
          <p:cNvPr id="23558" name="CaixaDeTexto 67">
            <a:extLst>
              <a:ext uri="{FF2B5EF4-FFF2-40B4-BE49-F238E27FC236}">
                <a16:creationId xmlns:a16="http://schemas.microsoft.com/office/drawing/2014/main" id="{E0AEEC4B-86A7-4B53-8B1D-1D8BDD807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6407" y="2303860"/>
            <a:ext cx="1032272" cy="300082"/>
          </a:xfrm>
          <a:prstGeom prst="rect">
            <a:avLst/>
          </a:prstGeom>
          <a:solidFill>
            <a:srgbClr val="BFE9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a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=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 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+ c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</a:p>
        </p:txBody>
      </p:sp>
      <p:grpSp>
        <p:nvGrpSpPr>
          <p:cNvPr id="5" name="Grupo 5">
            <a:extLst>
              <a:ext uri="{FF2B5EF4-FFF2-40B4-BE49-F238E27FC236}">
                <a16:creationId xmlns:a16="http://schemas.microsoft.com/office/drawing/2014/main" id="{5A594E40-D1F8-4DC2-B60D-739ED2A6CD51}"/>
              </a:ext>
            </a:extLst>
          </p:cNvPr>
          <p:cNvGrpSpPr>
            <a:grpSpLocks/>
          </p:cNvGrpSpPr>
          <p:nvPr/>
        </p:nvGrpSpPr>
        <p:grpSpPr bwMode="auto">
          <a:xfrm>
            <a:off x="5647135" y="1362075"/>
            <a:ext cx="810815" cy="300082"/>
            <a:chOff x="6142181" y="1816713"/>
            <a:chExt cx="1080000" cy="400108"/>
          </a:xfrm>
        </p:grpSpPr>
        <p:sp>
          <p:nvSpPr>
            <p:cNvPr id="14355" name="CaixaDeTexto 69">
              <a:extLst>
                <a:ext uri="{FF2B5EF4-FFF2-40B4-BE49-F238E27FC236}">
                  <a16:creationId xmlns:a16="http://schemas.microsoft.com/office/drawing/2014/main" id="{FF547B30-E0B3-47DF-B196-6453E460E2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8306" y="1816713"/>
              <a:ext cx="1047750" cy="400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h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= mn</a:t>
              </a:r>
            </a:p>
          </p:txBody>
        </p:sp>
        <p:sp>
          <p:nvSpPr>
            <p:cNvPr id="14356" name="Retângulo 70">
              <a:extLst>
                <a:ext uri="{FF2B5EF4-FFF2-40B4-BE49-F238E27FC236}">
                  <a16:creationId xmlns:a16="http://schemas.microsoft.com/office/drawing/2014/main" id="{D7EAC627-9A92-4577-ACDA-24EB06508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2181" y="1821476"/>
              <a:ext cx="1080000" cy="360361"/>
            </a:xfrm>
            <a:prstGeom prst="rect">
              <a:avLst/>
            </a:prstGeom>
            <a:noFill/>
            <a:ln w="12700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upo 2">
            <a:extLst>
              <a:ext uri="{FF2B5EF4-FFF2-40B4-BE49-F238E27FC236}">
                <a16:creationId xmlns:a16="http://schemas.microsoft.com/office/drawing/2014/main" id="{CBF86F6E-349F-4F9A-A373-C1F456054E1D}"/>
              </a:ext>
            </a:extLst>
          </p:cNvPr>
          <p:cNvGrpSpPr>
            <a:grpSpLocks/>
          </p:cNvGrpSpPr>
          <p:nvPr/>
        </p:nvGrpSpPr>
        <p:grpSpPr bwMode="auto">
          <a:xfrm>
            <a:off x="6341269" y="3003948"/>
            <a:ext cx="810816" cy="300082"/>
            <a:chOff x="7450137" y="4232095"/>
            <a:chExt cx="1080000" cy="400109"/>
          </a:xfrm>
        </p:grpSpPr>
        <p:sp>
          <p:nvSpPr>
            <p:cNvPr id="14353" name="CaixaDeTexto 74">
              <a:extLst>
                <a:ext uri="{FF2B5EF4-FFF2-40B4-BE49-F238E27FC236}">
                  <a16:creationId xmlns:a16="http://schemas.microsoft.com/office/drawing/2014/main" id="{599918AB-74CF-4CDC-A4B3-EF08AD08F5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01981" y="4232095"/>
              <a:ext cx="976312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b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= an</a:t>
              </a:r>
            </a:p>
          </p:txBody>
        </p:sp>
        <p:sp>
          <p:nvSpPr>
            <p:cNvPr id="14354" name="Retângulo 76">
              <a:extLst>
                <a:ext uri="{FF2B5EF4-FFF2-40B4-BE49-F238E27FC236}">
                  <a16:creationId xmlns:a16="http://schemas.microsoft.com/office/drawing/2014/main" id="{C30605EB-B26B-47B7-B7FF-372984D43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137" y="4236857"/>
              <a:ext cx="1080000" cy="360363"/>
            </a:xfrm>
            <a:prstGeom prst="rect">
              <a:avLst/>
            </a:prstGeom>
            <a:noFill/>
            <a:ln w="12700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</p:grpSp>
      <p:pic>
        <p:nvPicPr>
          <p:cNvPr id="23561" name="Picture 1" descr="p218.png">
            <a:extLst>
              <a:ext uri="{FF2B5EF4-FFF2-40B4-BE49-F238E27FC236}">
                <a16:creationId xmlns:a16="http://schemas.microsoft.com/office/drawing/2014/main" id="{65FCBA77-3727-4046-8EDA-42DF7325F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885" y="2218135"/>
            <a:ext cx="3470672" cy="167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TextBox 7">
            <a:extLst>
              <a:ext uri="{FF2B5EF4-FFF2-40B4-BE49-F238E27FC236}">
                <a16:creationId xmlns:a16="http://schemas.microsoft.com/office/drawing/2014/main" id="{1ADD1B9C-E6E2-45AD-BA09-4AC24B416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772" y="2759869"/>
            <a:ext cx="208359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c</a:t>
            </a:r>
          </a:p>
        </p:txBody>
      </p:sp>
      <p:sp>
        <p:nvSpPr>
          <p:cNvPr id="23563" name="TextBox 7">
            <a:extLst>
              <a:ext uri="{FF2B5EF4-FFF2-40B4-BE49-F238E27FC236}">
                <a16:creationId xmlns:a16="http://schemas.microsoft.com/office/drawing/2014/main" id="{99F821A5-DACE-419A-934D-C57ED9EF9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488" y="2738437"/>
            <a:ext cx="208360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b</a:t>
            </a:r>
          </a:p>
        </p:txBody>
      </p:sp>
      <p:sp>
        <p:nvSpPr>
          <p:cNvPr id="23564" name="TextBox 7">
            <a:extLst>
              <a:ext uri="{FF2B5EF4-FFF2-40B4-BE49-F238E27FC236}">
                <a16:creationId xmlns:a16="http://schemas.microsoft.com/office/drawing/2014/main" id="{38E534C6-F9F6-4DB9-99AE-AB52B0503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775" y="3831431"/>
            <a:ext cx="209550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a</a:t>
            </a:r>
          </a:p>
        </p:txBody>
      </p:sp>
      <p:sp>
        <p:nvSpPr>
          <p:cNvPr id="23565" name="TextBox 7">
            <a:extLst>
              <a:ext uri="{FF2B5EF4-FFF2-40B4-BE49-F238E27FC236}">
                <a16:creationId xmlns:a16="http://schemas.microsoft.com/office/drawing/2014/main" id="{C388BDB0-786D-496E-80F1-9BFCF99DA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9066" y="3506391"/>
            <a:ext cx="208359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m</a:t>
            </a:r>
          </a:p>
        </p:txBody>
      </p:sp>
      <p:sp>
        <p:nvSpPr>
          <p:cNvPr id="23566" name="TextBox 7">
            <a:extLst>
              <a:ext uri="{FF2B5EF4-FFF2-40B4-BE49-F238E27FC236}">
                <a16:creationId xmlns:a16="http://schemas.microsoft.com/office/drawing/2014/main" id="{B48B7C52-3E32-4941-AAF2-BBE503595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025" y="3506391"/>
            <a:ext cx="209550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n</a:t>
            </a:r>
          </a:p>
        </p:txBody>
      </p:sp>
      <p:sp>
        <p:nvSpPr>
          <p:cNvPr id="23567" name="TextBox 7">
            <a:extLst>
              <a:ext uri="{FF2B5EF4-FFF2-40B4-BE49-F238E27FC236}">
                <a16:creationId xmlns:a16="http://schemas.microsoft.com/office/drawing/2014/main" id="{80692614-D1F4-4250-B5D2-72E21D1BE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663" y="2997994"/>
            <a:ext cx="208360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975">
                <a:latin typeface="Arial" panose="020B0604020202020204" pitchFamily="34" charset="0"/>
                <a:ea typeface="Geneva" charset="-128"/>
              </a:rPr>
              <a:t>h</a:t>
            </a:r>
          </a:p>
        </p:txBody>
      </p:sp>
      <p:sp>
        <p:nvSpPr>
          <p:cNvPr id="14352" name="Slide Number Placeholder 3">
            <a:extLst>
              <a:ext uri="{FF2B5EF4-FFF2-40B4-BE49-F238E27FC236}">
                <a16:creationId xmlns:a16="http://schemas.microsoft.com/office/drawing/2014/main" id="{7E5950D7-4457-4BA6-9321-C3B93AB4FBD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22DD06-3B04-48FA-983B-8A78C030D26D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animBg="1"/>
      <p:bldP spid="23562" grpId="0"/>
      <p:bldP spid="23563" grpId="0"/>
      <p:bldP spid="23564" grpId="0"/>
      <p:bldP spid="23565" grpId="0"/>
      <p:bldP spid="23566" grpId="0"/>
      <p:bldP spid="235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6">
            <a:extLst>
              <a:ext uri="{FF2B5EF4-FFF2-40B4-BE49-F238E27FC236}">
                <a16:creationId xmlns:a16="http://schemas.microsoft.com/office/drawing/2014/main" id="{53923DE6-CB61-4BDF-93C4-3867A3C2F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003" y="840581"/>
            <a:ext cx="605194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500" b="1">
                <a:latin typeface="Arial" panose="020B0604020202020204" pitchFamily="34" charset="0"/>
                <a:ea typeface="Geneva" charset="-128"/>
              </a:rPr>
              <a:t>Aplicações importantes do teorema de Pitágoras</a:t>
            </a:r>
          </a:p>
        </p:txBody>
      </p:sp>
      <p:sp>
        <p:nvSpPr>
          <p:cNvPr id="24579" name="TextBox 7">
            <a:extLst>
              <a:ext uri="{FF2B5EF4-FFF2-40B4-BE49-F238E27FC236}">
                <a16:creationId xmlns:a16="http://schemas.microsoft.com/office/drawing/2014/main" id="{D0E4B4C6-AFE7-4355-9611-D9E309412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622" y="1123950"/>
            <a:ext cx="2195513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b="1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Diagonal de um quadrado</a:t>
            </a:r>
          </a:p>
        </p:txBody>
      </p:sp>
      <p:sp>
        <p:nvSpPr>
          <p:cNvPr id="24580" name="TextBox 7">
            <a:extLst>
              <a:ext uri="{FF2B5EF4-FFF2-40B4-BE49-F238E27FC236}">
                <a16:creationId xmlns:a16="http://schemas.microsoft.com/office/drawing/2014/main" id="{FA481A5D-6F0A-48E3-8E01-57EA9FE81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101" y="2008585"/>
            <a:ext cx="338375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O triângulo ADC é retângulo em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D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.</a:t>
            </a:r>
          </a:p>
        </p:txBody>
      </p:sp>
      <p:sp>
        <p:nvSpPr>
          <p:cNvPr id="24581" name="TextBox 7">
            <a:extLst>
              <a:ext uri="{FF2B5EF4-FFF2-40B4-BE49-F238E27FC236}">
                <a16:creationId xmlns:a16="http://schemas.microsoft.com/office/drawing/2014/main" id="{6C12D56B-550D-4055-87C1-A830B67CA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4956" y="2331244"/>
            <a:ext cx="338256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Podemos aplicar então o teorema de Pitágoras:</a:t>
            </a:r>
          </a:p>
        </p:txBody>
      </p:sp>
      <p:grpSp>
        <p:nvGrpSpPr>
          <p:cNvPr id="2" name="Grupo 3">
            <a:extLst>
              <a:ext uri="{FF2B5EF4-FFF2-40B4-BE49-F238E27FC236}">
                <a16:creationId xmlns:a16="http://schemas.microsoft.com/office/drawing/2014/main" id="{0C459AA4-53C0-49F3-B6B6-14554C2900F2}"/>
              </a:ext>
            </a:extLst>
          </p:cNvPr>
          <p:cNvGrpSpPr>
            <a:grpSpLocks/>
          </p:cNvGrpSpPr>
          <p:nvPr/>
        </p:nvGrpSpPr>
        <p:grpSpPr bwMode="auto">
          <a:xfrm>
            <a:off x="1553767" y="4229100"/>
            <a:ext cx="6050756" cy="447675"/>
            <a:chOff x="547688" y="5638800"/>
            <a:chExt cx="8067675" cy="596786"/>
          </a:xfrm>
        </p:grpSpPr>
        <p:sp>
          <p:nvSpPr>
            <p:cNvPr id="15399" name="TextBox 7">
              <a:extLst>
                <a:ext uri="{FF2B5EF4-FFF2-40B4-BE49-F238E27FC236}">
                  <a16:creationId xmlns:a16="http://schemas.microsoft.com/office/drawing/2014/main" id="{68279F19-0282-4630-9DCE-9C9EC6914F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688" y="5638800"/>
              <a:ext cx="8067675" cy="553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Portanto, a medida da diagonal de um quadrado é sempre igual ao produto da medida de um lado por       . </a:t>
              </a:r>
            </a:p>
          </p:txBody>
        </p:sp>
        <p:pic>
          <p:nvPicPr>
            <p:cNvPr id="15400" name="Picture 28" descr="r2.png">
              <a:extLst>
                <a:ext uri="{FF2B5EF4-FFF2-40B4-BE49-F238E27FC236}">
                  <a16:creationId xmlns:a16="http://schemas.microsoft.com/office/drawing/2014/main" id="{276D0B2F-4C78-4B92-A12C-329D7302A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9632" y="5954598"/>
              <a:ext cx="363537" cy="280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upo 1">
            <a:extLst>
              <a:ext uri="{FF2B5EF4-FFF2-40B4-BE49-F238E27FC236}">
                <a16:creationId xmlns:a16="http://schemas.microsoft.com/office/drawing/2014/main" id="{67C193CA-0A82-455E-8BA4-506025D2A40D}"/>
              </a:ext>
            </a:extLst>
          </p:cNvPr>
          <p:cNvGrpSpPr>
            <a:grpSpLocks/>
          </p:cNvGrpSpPr>
          <p:nvPr/>
        </p:nvGrpSpPr>
        <p:grpSpPr bwMode="auto">
          <a:xfrm>
            <a:off x="1560910" y="1389462"/>
            <a:ext cx="6050756" cy="418973"/>
            <a:chOff x="557213" y="1852613"/>
            <a:chExt cx="8067675" cy="558288"/>
          </a:xfrm>
        </p:grpSpPr>
        <p:sp>
          <p:nvSpPr>
            <p:cNvPr id="15397" name="TextBox 7">
              <a:extLst>
                <a:ext uri="{FF2B5EF4-FFF2-40B4-BE49-F238E27FC236}">
                  <a16:creationId xmlns:a16="http://schemas.microsoft.com/office/drawing/2014/main" id="{93150311-8BB4-4B34-AD10-27334BDCAA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213" y="1852613"/>
              <a:ext cx="8067675" cy="553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Dado um quadrado ABCD qualquer, cujo lado mede ℓ, como encontrar a medida (</a:t>
              </a:r>
              <a:r>
                <a:rPr lang="pt-BR" altLang="pt-BR" sz="1350" b="1" dirty="0">
                  <a:latin typeface="Arial" panose="020B0604020202020204" pitchFamily="34" charset="0"/>
                  <a:ea typeface="Geneva" charset="-128"/>
                </a:rPr>
                <a:t>d</a:t>
              </a: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) da diagonal desse quadrado em função de </a:t>
              </a:r>
              <a:r>
                <a:rPr lang="pt-BR" altLang="pt-BR" sz="1350" dirty="0">
                  <a:latin typeface="Nunito" pitchFamily="2" charset="0"/>
                  <a:ea typeface="Geneva" charset="-128"/>
                </a:rPr>
                <a:t>   </a:t>
              </a: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? </a:t>
              </a:r>
            </a:p>
          </p:txBody>
        </p:sp>
        <p:sp>
          <p:nvSpPr>
            <p:cNvPr id="15398" name="Retângulo 33">
              <a:extLst>
                <a:ext uri="{FF2B5EF4-FFF2-40B4-BE49-F238E27FC236}">
                  <a16:creationId xmlns:a16="http://schemas.microsoft.com/office/drawing/2014/main" id="{B2C0A5F7-F3D2-4058-B6FE-F7C6A5E2C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1707" y="2134072"/>
              <a:ext cx="218008" cy="276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</p:grpSp>
      <p:grpSp>
        <p:nvGrpSpPr>
          <p:cNvPr id="4" name="Grupo 8">
            <a:extLst>
              <a:ext uri="{FF2B5EF4-FFF2-40B4-BE49-F238E27FC236}">
                <a16:creationId xmlns:a16="http://schemas.microsoft.com/office/drawing/2014/main" id="{0974B1A7-5038-467F-AC83-56C4F26E4971}"/>
              </a:ext>
            </a:extLst>
          </p:cNvPr>
          <p:cNvGrpSpPr>
            <a:grpSpLocks/>
          </p:cNvGrpSpPr>
          <p:nvPr/>
        </p:nvGrpSpPr>
        <p:grpSpPr bwMode="auto">
          <a:xfrm>
            <a:off x="5043488" y="1959769"/>
            <a:ext cx="2150393" cy="2187094"/>
            <a:chOff x="5200459" y="2613510"/>
            <a:chExt cx="2867559" cy="2914934"/>
          </a:xfrm>
        </p:grpSpPr>
        <p:pic>
          <p:nvPicPr>
            <p:cNvPr id="15387" name="Picture 1" descr="p220.png">
              <a:extLst>
                <a:ext uri="{FF2B5EF4-FFF2-40B4-BE49-F238E27FC236}">
                  <a16:creationId xmlns:a16="http://schemas.microsoft.com/office/drawing/2014/main" id="{81E323BD-D6F1-4E7D-9ACF-C977285BD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3713" y="2991907"/>
              <a:ext cx="2146300" cy="2146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8" name="TextBox 7">
              <a:extLst>
                <a:ext uri="{FF2B5EF4-FFF2-40B4-BE49-F238E27FC236}">
                  <a16:creationId xmlns:a16="http://schemas.microsoft.com/office/drawing/2014/main" id="{04673637-A593-4661-A655-A8CEA13E0D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2249" y="2717270"/>
              <a:ext cx="354014" cy="32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A</a:t>
              </a:r>
            </a:p>
          </p:txBody>
        </p:sp>
        <p:sp>
          <p:nvSpPr>
            <p:cNvPr id="15389" name="TextBox 7">
              <a:extLst>
                <a:ext uri="{FF2B5EF4-FFF2-40B4-BE49-F238E27FC236}">
                  <a16:creationId xmlns:a16="http://schemas.microsoft.com/office/drawing/2014/main" id="{9E6579B3-FBF5-4044-9A89-BBE90DC1E2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3499" y="2717270"/>
              <a:ext cx="354014" cy="32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B</a:t>
              </a:r>
            </a:p>
          </p:txBody>
        </p:sp>
        <p:sp>
          <p:nvSpPr>
            <p:cNvPr id="15390" name="TextBox 7">
              <a:extLst>
                <a:ext uri="{FF2B5EF4-FFF2-40B4-BE49-F238E27FC236}">
                  <a16:creationId xmlns:a16="http://schemas.microsoft.com/office/drawing/2014/main" id="{BFF7C90C-2283-4AD9-9201-123E0FC58E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9214" y="5027083"/>
              <a:ext cx="354012" cy="32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C</a:t>
              </a:r>
            </a:p>
          </p:txBody>
        </p:sp>
        <p:sp>
          <p:nvSpPr>
            <p:cNvPr id="15391" name="TextBox 7">
              <a:extLst>
                <a:ext uri="{FF2B5EF4-FFF2-40B4-BE49-F238E27FC236}">
                  <a16:creationId xmlns:a16="http://schemas.microsoft.com/office/drawing/2014/main" id="{3B12365D-5CE8-4C34-982A-9854FCFCDE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2249" y="4996920"/>
              <a:ext cx="354014" cy="32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D</a:t>
              </a:r>
            </a:p>
          </p:txBody>
        </p:sp>
        <p:sp>
          <p:nvSpPr>
            <p:cNvPr id="15392" name="TextBox 7">
              <a:extLst>
                <a:ext uri="{FF2B5EF4-FFF2-40B4-BE49-F238E27FC236}">
                  <a16:creationId xmlns:a16="http://schemas.microsoft.com/office/drawing/2014/main" id="{33D96584-F83B-44DC-A61D-5ED509A985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3689" y="3842806"/>
              <a:ext cx="355600" cy="32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>
                  <a:latin typeface="Arial" panose="020B0604020202020204" pitchFamily="34" charset="0"/>
                  <a:ea typeface="Geneva" charset="-128"/>
                </a:rPr>
                <a:t>d</a:t>
              </a:r>
            </a:p>
          </p:txBody>
        </p:sp>
        <p:sp>
          <p:nvSpPr>
            <p:cNvPr id="15393" name="Retângulo 34">
              <a:extLst>
                <a:ext uri="{FF2B5EF4-FFF2-40B4-BE49-F238E27FC236}">
                  <a16:creationId xmlns:a16="http://schemas.microsoft.com/office/drawing/2014/main" id="{7C2B6551-7859-4430-ADC6-9C5BCB2D9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5072" y="2613510"/>
              <a:ext cx="218036" cy="276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  <p:sp>
          <p:nvSpPr>
            <p:cNvPr id="15394" name="Retângulo 36">
              <a:extLst>
                <a:ext uri="{FF2B5EF4-FFF2-40B4-BE49-F238E27FC236}">
                  <a16:creationId xmlns:a16="http://schemas.microsoft.com/office/drawing/2014/main" id="{5A1249E0-9634-4ED7-8FE9-ADB8D6003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0459" y="3845541"/>
              <a:ext cx="218036" cy="276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  <p:sp>
          <p:nvSpPr>
            <p:cNvPr id="15395" name="Retângulo 37">
              <a:extLst>
                <a:ext uri="{FF2B5EF4-FFF2-40B4-BE49-F238E27FC236}">
                  <a16:creationId xmlns:a16="http://schemas.microsoft.com/office/drawing/2014/main" id="{D884A00C-07E7-4F49-9599-B6B99FDF01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982" y="3845541"/>
              <a:ext cx="218036" cy="276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  <p:sp>
          <p:nvSpPr>
            <p:cNvPr id="15396" name="Retângulo 39">
              <a:extLst>
                <a:ext uri="{FF2B5EF4-FFF2-40B4-BE49-F238E27FC236}">
                  <a16:creationId xmlns:a16="http://schemas.microsoft.com/office/drawing/2014/main" id="{D99E7DB0-48D4-438B-89D2-4BEAD9517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5072" y="5251558"/>
              <a:ext cx="218036" cy="276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1820B63C-BB1A-4A5E-AD90-FD8C9035622B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2896793"/>
            <a:ext cx="1035844" cy="507831"/>
            <a:chOff x="539750" y="3862388"/>
            <a:chExt cx="1381125" cy="677106"/>
          </a:xfrm>
        </p:grpSpPr>
        <p:sp>
          <p:nvSpPr>
            <p:cNvPr id="15384" name="TextBox 7">
              <a:extLst>
                <a:ext uri="{FF2B5EF4-FFF2-40B4-BE49-F238E27FC236}">
                  <a16:creationId xmlns:a16="http://schemas.microsoft.com/office/drawing/2014/main" id="{7C8A0E84-F282-4A83-9A8E-04106C8DC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750" y="3862388"/>
              <a:ext cx="1381125" cy="67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d</a:t>
              </a:r>
              <a:r>
                <a:rPr lang="pt-BR" altLang="pt-BR" sz="1350" baseline="30000" dirty="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 =   </a:t>
              </a:r>
              <a:r>
                <a:rPr lang="pt-BR" altLang="pt-BR" sz="1350" baseline="30000" dirty="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 + </a:t>
              </a:r>
              <a:r>
                <a:rPr lang="pt-BR" altLang="pt-BR" sz="1350" dirty="0">
                  <a:latin typeface="Nunito" pitchFamily="2" charset="0"/>
                  <a:ea typeface="Geneva" charset="-128"/>
                </a:rPr>
                <a:t>  </a:t>
              </a:r>
              <a:r>
                <a:rPr lang="pt-BR" altLang="pt-BR" sz="1350" baseline="30000" dirty="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 </a:t>
              </a:r>
            </a:p>
          </p:txBody>
        </p:sp>
        <p:sp>
          <p:nvSpPr>
            <p:cNvPr id="15385" name="Retângulo 40">
              <a:extLst>
                <a:ext uri="{FF2B5EF4-FFF2-40B4-BE49-F238E27FC236}">
                  <a16:creationId xmlns:a16="http://schemas.microsoft.com/office/drawing/2014/main" id="{188F0606-2BF1-47C4-B2C9-ECA7C7664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434" y="3903284"/>
              <a:ext cx="21800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  <p:sp>
          <p:nvSpPr>
            <p:cNvPr id="15386" name="Retângulo 41">
              <a:extLst>
                <a:ext uri="{FF2B5EF4-FFF2-40B4-BE49-F238E27FC236}">
                  <a16:creationId xmlns:a16="http://schemas.microsoft.com/office/drawing/2014/main" id="{8D378AC6-DA38-469A-BF23-CBBD0BC32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3267" y="3903284"/>
              <a:ext cx="21800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A214D7B3-103F-421F-86F1-F575AEE880D0}"/>
              </a:ext>
            </a:extLst>
          </p:cNvPr>
          <p:cNvGrpSpPr>
            <a:grpSpLocks/>
          </p:cNvGrpSpPr>
          <p:nvPr/>
        </p:nvGrpSpPr>
        <p:grpSpPr bwMode="auto">
          <a:xfrm>
            <a:off x="1549004" y="3140872"/>
            <a:ext cx="1037034" cy="300082"/>
            <a:chOff x="541338" y="4187825"/>
            <a:chExt cx="1382712" cy="400108"/>
          </a:xfrm>
        </p:grpSpPr>
        <p:sp>
          <p:nvSpPr>
            <p:cNvPr id="15382" name="TextBox 7">
              <a:extLst>
                <a:ext uri="{FF2B5EF4-FFF2-40B4-BE49-F238E27FC236}">
                  <a16:creationId xmlns:a16="http://schemas.microsoft.com/office/drawing/2014/main" id="{1509DC6B-8647-4091-9414-F9CC83A601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338" y="4187825"/>
              <a:ext cx="1382712" cy="400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d</a:t>
              </a:r>
              <a:r>
                <a:rPr lang="pt-BR" altLang="pt-BR" sz="1350" baseline="30000" dirty="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 dirty="0">
                  <a:latin typeface="Arial" panose="020B0604020202020204" pitchFamily="34" charset="0"/>
                  <a:ea typeface="Geneva" charset="-128"/>
                </a:rPr>
                <a:t> = 2</a:t>
              </a:r>
              <a:r>
                <a:rPr lang="pt-BR" altLang="pt-BR" sz="1350" dirty="0">
                  <a:latin typeface="Nunito" pitchFamily="2" charset="0"/>
                  <a:ea typeface="Geneva" charset="-128"/>
                </a:rPr>
                <a:t>   </a:t>
              </a:r>
              <a:r>
                <a:rPr lang="pt-BR" altLang="pt-BR" sz="1350" baseline="30000" dirty="0">
                  <a:latin typeface="Arial" panose="020B0604020202020204" pitchFamily="34" charset="0"/>
                  <a:ea typeface="Geneva" charset="-128"/>
                </a:rPr>
                <a:t>2</a:t>
              </a:r>
              <a:endParaRPr lang="pt-BR" altLang="pt-BR" sz="1350" dirty="0">
                <a:latin typeface="Arial" panose="020B0604020202020204" pitchFamily="34" charset="0"/>
                <a:ea typeface="Geneva" charset="-128"/>
              </a:endParaRPr>
            </a:p>
          </p:txBody>
        </p:sp>
        <p:sp>
          <p:nvSpPr>
            <p:cNvPr id="15383" name="Retângulo 42">
              <a:extLst>
                <a:ext uri="{FF2B5EF4-FFF2-40B4-BE49-F238E27FC236}">
                  <a16:creationId xmlns:a16="http://schemas.microsoft.com/office/drawing/2014/main" id="{66645CF2-B44F-409F-A037-7C575058F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7693" y="4191990"/>
              <a:ext cx="21800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</p:grpSp>
      <p:grpSp>
        <p:nvGrpSpPr>
          <p:cNvPr id="7" name="Grupo 7">
            <a:extLst>
              <a:ext uri="{FF2B5EF4-FFF2-40B4-BE49-F238E27FC236}">
                <a16:creationId xmlns:a16="http://schemas.microsoft.com/office/drawing/2014/main" id="{260EA246-76CD-4231-9FB8-314C95041799}"/>
              </a:ext>
            </a:extLst>
          </p:cNvPr>
          <p:cNvGrpSpPr>
            <a:grpSpLocks/>
          </p:cNvGrpSpPr>
          <p:nvPr/>
        </p:nvGrpSpPr>
        <p:grpSpPr bwMode="auto">
          <a:xfrm>
            <a:off x="1552576" y="3673074"/>
            <a:ext cx="764381" cy="300082"/>
            <a:chOff x="546100" y="4897438"/>
            <a:chExt cx="1018754" cy="400109"/>
          </a:xfrm>
        </p:grpSpPr>
        <p:sp>
          <p:nvSpPr>
            <p:cNvPr id="15378" name="TextBox 7">
              <a:extLst>
                <a:ext uri="{FF2B5EF4-FFF2-40B4-BE49-F238E27FC236}">
                  <a16:creationId xmlns:a16="http://schemas.microsoft.com/office/drawing/2014/main" id="{C1D85562-9135-4267-AE7F-C867D8C81E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6100" y="4897438"/>
              <a:ext cx="890588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d =   </a:t>
              </a:r>
            </a:p>
          </p:txBody>
        </p:sp>
        <p:sp>
          <p:nvSpPr>
            <p:cNvPr id="15379" name="Retângulo 16">
              <a:extLst>
                <a:ext uri="{FF2B5EF4-FFF2-40B4-BE49-F238E27FC236}">
                  <a16:creationId xmlns:a16="http://schemas.microsoft.com/office/drawing/2014/main" id="{E4217BE2-596E-4550-8C03-D1D278965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879" y="4903788"/>
              <a:ext cx="967975" cy="339725"/>
            </a:xfrm>
            <a:prstGeom prst="rect">
              <a:avLst/>
            </a:prstGeom>
            <a:noFill/>
            <a:ln w="9525">
              <a:solidFill>
                <a:srgbClr val="00A8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350">
                <a:solidFill>
                  <a:srgbClr val="FFFFFF"/>
                </a:solidFill>
              </a:endParaRPr>
            </a:p>
          </p:txBody>
        </p:sp>
        <p:pic>
          <p:nvPicPr>
            <p:cNvPr id="15380" name="Picture 3" descr="r2.png">
              <a:extLst>
                <a:ext uri="{FF2B5EF4-FFF2-40B4-BE49-F238E27FC236}">
                  <a16:creationId xmlns:a16="http://schemas.microsoft.com/office/drawing/2014/main" id="{9163AF17-CD2D-482F-9072-EAFEFE85F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6937" y="4965700"/>
              <a:ext cx="363538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1" name="Retângulo 44">
              <a:extLst>
                <a:ext uri="{FF2B5EF4-FFF2-40B4-BE49-F238E27FC236}">
                  <a16:creationId xmlns:a16="http://schemas.microsoft.com/office/drawing/2014/main" id="{4F6F9093-A59F-456A-9D72-AFDF9B6F7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049" y="4938915"/>
              <a:ext cx="21791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</p:grpSp>
      <p:grpSp>
        <p:nvGrpSpPr>
          <p:cNvPr id="8" name="Grupo 6">
            <a:extLst>
              <a:ext uri="{FF2B5EF4-FFF2-40B4-BE49-F238E27FC236}">
                <a16:creationId xmlns:a16="http://schemas.microsoft.com/office/drawing/2014/main" id="{A117545E-BFD1-420C-B8D5-A0D2FBE70029}"/>
              </a:ext>
            </a:extLst>
          </p:cNvPr>
          <p:cNvGrpSpPr>
            <a:grpSpLocks/>
          </p:cNvGrpSpPr>
          <p:nvPr/>
        </p:nvGrpSpPr>
        <p:grpSpPr bwMode="auto">
          <a:xfrm>
            <a:off x="1559719" y="3394471"/>
            <a:ext cx="830669" cy="300248"/>
            <a:chOff x="555625" y="4525963"/>
            <a:chExt cx="1107229" cy="400330"/>
          </a:xfrm>
        </p:grpSpPr>
        <p:sp>
          <p:nvSpPr>
            <p:cNvPr id="15374" name="TextBox 7">
              <a:extLst>
                <a:ext uri="{FF2B5EF4-FFF2-40B4-BE49-F238E27FC236}">
                  <a16:creationId xmlns:a16="http://schemas.microsoft.com/office/drawing/2014/main" id="{72B41A3A-449E-49FE-8CA1-FC2BD4BAEC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625" y="4525963"/>
              <a:ext cx="64770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d =</a:t>
              </a:r>
            </a:p>
          </p:txBody>
        </p:sp>
        <p:pic>
          <p:nvPicPr>
            <p:cNvPr id="15375" name="Picture 2" descr="r2l.png">
              <a:extLst>
                <a:ext uri="{FF2B5EF4-FFF2-40B4-BE49-F238E27FC236}">
                  <a16:creationId xmlns:a16="http://schemas.microsoft.com/office/drawing/2014/main" id="{FFCF2C86-D4D3-4FD9-A7CF-E4983FF16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838" y="4592638"/>
              <a:ext cx="542925" cy="280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Retângulo 31">
              <a:extLst>
                <a:ext uri="{FF2B5EF4-FFF2-40B4-BE49-F238E27FC236}">
                  <a16:creationId xmlns:a16="http://schemas.microsoft.com/office/drawing/2014/main" id="{E59E565E-75F6-443B-8175-8A6647793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7300" y="4572406"/>
              <a:ext cx="217943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  <p:sp>
          <p:nvSpPr>
            <p:cNvPr id="15377" name="Retângulo 2">
              <a:extLst>
                <a:ext uri="{FF2B5EF4-FFF2-40B4-BE49-F238E27FC236}">
                  <a16:creationId xmlns:a16="http://schemas.microsoft.com/office/drawing/2014/main" id="{100C1747-1831-46AE-96A0-F8CA980DE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785" y="4526184"/>
              <a:ext cx="323069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 baseline="30000"/>
                <a:t>2</a:t>
              </a:r>
              <a:endParaRPr lang="pt-BR" altLang="pt-BR" sz="1350"/>
            </a:p>
          </p:txBody>
        </p:sp>
      </p:grpSp>
      <p:sp>
        <p:nvSpPr>
          <p:cNvPr id="15373" name="Slide Number Placeholder 3">
            <a:extLst>
              <a:ext uri="{FF2B5EF4-FFF2-40B4-BE49-F238E27FC236}">
                <a16:creationId xmlns:a16="http://schemas.microsoft.com/office/drawing/2014/main" id="{17979C0B-AAD5-4A56-AA8F-1CA63CF8BBA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72E374-3E2B-4F05-92D2-92B0947F6751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/>
      <p:bldP spid="2458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7">
            <a:extLst>
              <a:ext uri="{FF2B5EF4-FFF2-40B4-BE49-F238E27FC236}">
                <a16:creationId xmlns:a16="http://schemas.microsoft.com/office/drawing/2014/main" id="{EBC47DA0-DCBB-4AFE-8109-D6425A2D2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4956" y="835819"/>
            <a:ext cx="2853929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b="1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Altura de um triângulo equilátero</a:t>
            </a:r>
          </a:p>
        </p:txBody>
      </p:sp>
      <p:sp>
        <p:nvSpPr>
          <p:cNvPr id="25603" name="TextBox 7">
            <a:extLst>
              <a:ext uri="{FF2B5EF4-FFF2-40B4-BE49-F238E27FC236}">
                <a16:creationId xmlns:a16="http://schemas.microsoft.com/office/drawing/2014/main" id="{E1519267-4327-4276-8B16-12E2E2BE4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4957" y="1758554"/>
            <a:ext cx="338375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O triângulo ABH é retângulo em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H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.</a:t>
            </a:r>
          </a:p>
        </p:txBody>
      </p:sp>
      <p:sp>
        <p:nvSpPr>
          <p:cNvPr id="25604" name="TextBox 7">
            <a:extLst>
              <a:ext uri="{FF2B5EF4-FFF2-40B4-BE49-F238E27FC236}">
                <a16:creationId xmlns:a16="http://schemas.microsoft.com/office/drawing/2014/main" id="{3F4CF958-572E-4292-A751-528A306D7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4956" y="2043113"/>
            <a:ext cx="338256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Vamos aplicar o teorema de Pitágoras:</a:t>
            </a:r>
          </a:p>
        </p:txBody>
      </p:sp>
      <p:sp>
        <p:nvSpPr>
          <p:cNvPr id="17413" name="TextBox 7">
            <a:extLst>
              <a:ext uri="{FF2B5EF4-FFF2-40B4-BE49-F238E27FC236}">
                <a16:creationId xmlns:a16="http://schemas.microsoft.com/office/drawing/2014/main" id="{A1F5E10E-15CA-4B70-907F-350798E62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4957" y="1101328"/>
            <a:ext cx="605075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Dado um triângulo equilátero ABC qualquer, cujo lado mede ℓ, como podemos encontrar a medida (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h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) da altura desse triângulo em função de ℓ? 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3B38CF58-0472-4166-890F-22FA9B228131}"/>
              </a:ext>
            </a:extLst>
          </p:cNvPr>
          <p:cNvGrpSpPr>
            <a:grpSpLocks/>
          </p:cNvGrpSpPr>
          <p:nvPr/>
        </p:nvGrpSpPr>
        <p:grpSpPr bwMode="auto">
          <a:xfrm>
            <a:off x="1543051" y="4081462"/>
            <a:ext cx="6050756" cy="434579"/>
            <a:chOff x="533400" y="5441950"/>
            <a:chExt cx="8067675" cy="579140"/>
          </a:xfrm>
        </p:grpSpPr>
        <p:sp>
          <p:nvSpPr>
            <p:cNvPr id="17471" name="TextBox 7">
              <a:extLst>
                <a:ext uri="{FF2B5EF4-FFF2-40B4-BE49-F238E27FC236}">
                  <a16:creationId xmlns:a16="http://schemas.microsoft.com/office/drawing/2014/main" id="{F40237B4-B485-43CB-ACD9-FA77AC5B7A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" y="5441950"/>
              <a:ext cx="8067675" cy="553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Portanto, a medida da altura é igual ao produto da metade da medida de um lado por       . </a:t>
              </a:r>
            </a:p>
          </p:txBody>
        </p:sp>
        <p:pic>
          <p:nvPicPr>
            <p:cNvPr id="17472" name="Picture 13" descr="r3.png">
              <a:extLst>
                <a:ext uri="{FF2B5EF4-FFF2-40B4-BE49-F238E27FC236}">
                  <a16:creationId xmlns:a16="http://schemas.microsoft.com/office/drawing/2014/main" id="{0C9D82B2-96C0-455A-AF40-BE8F698FE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065" y="5741161"/>
              <a:ext cx="347262" cy="27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upo 5">
            <a:extLst>
              <a:ext uri="{FF2B5EF4-FFF2-40B4-BE49-F238E27FC236}">
                <a16:creationId xmlns:a16="http://schemas.microsoft.com/office/drawing/2014/main" id="{C313956C-3920-4C1F-BAF5-5106310315B0}"/>
              </a:ext>
            </a:extLst>
          </p:cNvPr>
          <p:cNvGrpSpPr>
            <a:grpSpLocks/>
          </p:cNvGrpSpPr>
          <p:nvPr/>
        </p:nvGrpSpPr>
        <p:grpSpPr bwMode="auto">
          <a:xfrm>
            <a:off x="1559719" y="2408636"/>
            <a:ext cx="1194197" cy="517023"/>
            <a:chOff x="555625" y="3211513"/>
            <a:chExt cx="1592263" cy="689364"/>
          </a:xfrm>
        </p:grpSpPr>
        <p:grpSp>
          <p:nvGrpSpPr>
            <p:cNvPr id="17467" name="Group 4">
              <a:extLst>
                <a:ext uri="{FF2B5EF4-FFF2-40B4-BE49-F238E27FC236}">
                  <a16:creationId xmlns:a16="http://schemas.microsoft.com/office/drawing/2014/main" id="{3EED60F2-48F5-4592-B9A5-3EE466ED8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625" y="3211513"/>
              <a:ext cx="1592263" cy="689364"/>
              <a:chOff x="1203563" y="195217"/>
              <a:chExt cx="1593199" cy="688792"/>
            </a:xfrm>
          </p:grpSpPr>
          <p:sp>
            <p:nvSpPr>
              <p:cNvPr id="17469" name="TextBox 7">
                <a:extLst>
                  <a:ext uri="{FF2B5EF4-FFF2-40B4-BE49-F238E27FC236}">
                    <a16:creationId xmlns:a16="http://schemas.microsoft.com/office/drawing/2014/main" id="{FD09A7C5-B7D5-4648-BAB6-744FE9769A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3563" y="299718"/>
                <a:ext cx="1593199" cy="58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h</a:t>
                </a:r>
                <a:r>
                  <a:rPr lang="pt-BR" altLang="pt-BR" sz="1350" baseline="30000">
                    <a:latin typeface="Arial" panose="020B0604020202020204" pitchFamily="34" charset="0"/>
                    <a:ea typeface="Geneva" charset="-128"/>
                  </a:rPr>
                  <a:t>2</a:t>
                </a: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 +         = ℓ </a:t>
                </a:r>
                <a:r>
                  <a:rPr lang="pt-BR" altLang="pt-BR" sz="1350" baseline="30000">
                    <a:latin typeface="Arial" panose="020B0604020202020204" pitchFamily="34" charset="0"/>
                    <a:ea typeface="Geneva" charset="-128"/>
                  </a:rPr>
                  <a:t>2</a:t>
                </a:r>
              </a:p>
            </p:txBody>
          </p:sp>
          <p:pic>
            <p:nvPicPr>
              <p:cNvPr id="17470" name="Picture 2" descr="(l-2)e2.png">
                <a:extLst>
                  <a:ext uri="{FF2B5EF4-FFF2-40B4-BE49-F238E27FC236}">
                    <a16:creationId xmlns:a16="http://schemas.microsoft.com/office/drawing/2014/main" id="{E2E1A1FE-9BEC-4DA2-BB76-879D9566C7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0251" y="195217"/>
                <a:ext cx="621813" cy="66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468" name="Retângulo 41">
              <a:extLst>
                <a:ext uri="{FF2B5EF4-FFF2-40B4-BE49-F238E27FC236}">
                  <a16:creationId xmlns:a16="http://schemas.microsoft.com/office/drawing/2014/main" id="{70327AB9-B9E3-40D0-A275-7B31A4DC0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802" y="3249604"/>
              <a:ext cx="2180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</p:grpSp>
      <p:grpSp>
        <p:nvGrpSpPr>
          <p:cNvPr id="5" name="Grupo 11">
            <a:extLst>
              <a:ext uri="{FF2B5EF4-FFF2-40B4-BE49-F238E27FC236}">
                <a16:creationId xmlns:a16="http://schemas.microsoft.com/office/drawing/2014/main" id="{01B14B46-B500-4550-9057-F9694B65BD04}"/>
              </a:ext>
            </a:extLst>
          </p:cNvPr>
          <p:cNvGrpSpPr>
            <a:grpSpLocks/>
          </p:cNvGrpSpPr>
          <p:nvPr/>
        </p:nvGrpSpPr>
        <p:grpSpPr bwMode="auto">
          <a:xfrm>
            <a:off x="3246835" y="2499123"/>
            <a:ext cx="1297781" cy="416719"/>
            <a:chOff x="2773363" y="3332142"/>
            <a:chExt cx="1730375" cy="555646"/>
          </a:xfrm>
        </p:grpSpPr>
        <p:grpSp>
          <p:nvGrpSpPr>
            <p:cNvPr id="17461" name="Group 9">
              <a:extLst>
                <a:ext uri="{FF2B5EF4-FFF2-40B4-BE49-F238E27FC236}">
                  <a16:creationId xmlns:a16="http://schemas.microsoft.com/office/drawing/2014/main" id="{34964DDD-5726-4D20-AFDC-BFC2F7162C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3363" y="3348038"/>
              <a:ext cx="1730375" cy="539750"/>
              <a:chOff x="4428244" y="3347650"/>
              <a:chExt cx="1729764" cy="539514"/>
            </a:xfrm>
          </p:grpSpPr>
          <p:sp>
            <p:nvSpPr>
              <p:cNvPr id="17465" name="TextBox 7">
                <a:extLst>
                  <a:ext uri="{FF2B5EF4-FFF2-40B4-BE49-F238E27FC236}">
                    <a16:creationId xmlns:a16="http://schemas.microsoft.com/office/drawing/2014/main" id="{58C3D05C-7664-4166-8808-06AB09026A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28244" y="3430032"/>
                <a:ext cx="1729764" cy="399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h =           ou</a:t>
                </a:r>
                <a:endParaRPr lang="pt-BR" altLang="pt-BR" sz="1350" baseline="30000">
                  <a:latin typeface="Arial" panose="020B0604020202020204" pitchFamily="34" charset="0"/>
                  <a:ea typeface="Geneva" charset="-128"/>
                </a:endParaRPr>
              </a:p>
            </p:txBody>
          </p:sp>
          <p:pic>
            <p:nvPicPr>
              <p:cNvPr id="17466" name="Picture 8" descr="r3-4.png">
                <a:extLst>
                  <a:ext uri="{FF2B5EF4-FFF2-40B4-BE49-F238E27FC236}">
                    <a16:creationId xmlns:a16="http://schemas.microsoft.com/office/drawing/2014/main" id="{2D4178A1-4E10-47F7-A0CE-1887ED60B5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5844" y="3347650"/>
                <a:ext cx="545610" cy="539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462" name="Grupo 2">
              <a:extLst>
                <a:ext uri="{FF2B5EF4-FFF2-40B4-BE49-F238E27FC236}">
                  <a16:creationId xmlns:a16="http://schemas.microsoft.com/office/drawing/2014/main" id="{9EFCC2C7-91D8-40AF-909C-A024243E06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8670" y="3332142"/>
              <a:ext cx="386833" cy="281900"/>
              <a:chOff x="5189636" y="3236273"/>
              <a:chExt cx="386833" cy="281900"/>
            </a:xfrm>
          </p:grpSpPr>
          <p:sp>
            <p:nvSpPr>
              <p:cNvPr id="17463" name="TextBox 7">
                <a:extLst>
                  <a:ext uri="{FF2B5EF4-FFF2-40B4-BE49-F238E27FC236}">
                    <a16:creationId xmlns:a16="http://schemas.microsoft.com/office/drawing/2014/main" id="{522068BC-ADB9-448D-B3F8-4CFE245AFD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99827" y="3236273"/>
                <a:ext cx="276642" cy="277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 </a:t>
                </a:r>
                <a:r>
                  <a:rPr lang="pt-BR" altLang="pt-BR" sz="1350" baseline="30000">
                    <a:latin typeface="Arial" panose="020B0604020202020204" pitchFamily="34" charset="0"/>
                    <a:ea typeface="Geneva" charset="-128"/>
                  </a:rPr>
                  <a:t>2</a:t>
                </a:r>
              </a:p>
            </p:txBody>
          </p:sp>
          <p:sp>
            <p:nvSpPr>
              <p:cNvPr id="17464" name="Retângulo 46">
                <a:extLst>
                  <a:ext uri="{FF2B5EF4-FFF2-40B4-BE49-F238E27FC236}">
                    <a16:creationId xmlns:a16="http://schemas.microsoft.com/office/drawing/2014/main" id="{A9391D72-1CE7-4CBA-8C16-DA5AA957C4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9636" y="3241164"/>
                <a:ext cx="218008" cy="277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/>
                  <a:t> ℓ </a:t>
                </a:r>
              </a:p>
            </p:txBody>
          </p:sp>
        </p:grpSp>
      </p:grpSp>
      <p:grpSp>
        <p:nvGrpSpPr>
          <p:cNvPr id="8" name="Grupo 4">
            <a:extLst>
              <a:ext uri="{FF2B5EF4-FFF2-40B4-BE49-F238E27FC236}">
                <a16:creationId xmlns:a16="http://schemas.microsoft.com/office/drawing/2014/main" id="{09BFC150-E297-4A00-B43E-C6B092C89727}"/>
              </a:ext>
            </a:extLst>
          </p:cNvPr>
          <p:cNvGrpSpPr>
            <a:grpSpLocks/>
          </p:cNvGrpSpPr>
          <p:nvPr/>
        </p:nvGrpSpPr>
        <p:grpSpPr bwMode="auto">
          <a:xfrm>
            <a:off x="1549003" y="2983706"/>
            <a:ext cx="976313" cy="415529"/>
            <a:chOff x="541338" y="3977770"/>
            <a:chExt cx="1301700" cy="555127"/>
          </a:xfrm>
        </p:grpSpPr>
        <p:sp>
          <p:nvSpPr>
            <p:cNvPr id="17455" name="TextBox 7">
              <a:extLst>
                <a:ext uri="{FF2B5EF4-FFF2-40B4-BE49-F238E27FC236}">
                  <a16:creationId xmlns:a16="http://schemas.microsoft.com/office/drawing/2014/main" id="{5969B356-2933-41DC-A055-1A515382A7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338" y="4019551"/>
              <a:ext cx="1212083" cy="400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h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=   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 _</a:t>
              </a:r>
            </a:p>
          </p:txBody>
        </p:sp>
        <p:pic>
          <p:nvPicPr>
            <p:cNvPr id="17456" name="Picture 6" descr="l-4.png">
              <a:extLst>
                <a:ext uri="{FF2B5EF4-FFF2-40B4-BE49-F238E27FC236}">
                  <a16:creationId xmlns:a16="http://schemas.microsoft.com/office/drawing/2014/main" id="{E8E8E3E2-AC8C-4393-835D-23DD7BBA0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4562" y="4234555"/>
              <a:ext cx="195262" cy="2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57" name="Grupo 48">
              <a:extLst>
                <a:ext uri="{FF2B5EF4-FFF2-40B4-BE49-F238E27FC236}">
                  <a16:creationId xmlns:a16="http://schemas.microsoft.com/office/drawing/2014/main" id="{3A866C72-B5BA-4619-9C46-4EC911A521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56205" y="3977770"/>
              <a:ext cx="386833" cy="282434"/>
              <a:chOff x="5189636" y="3236273"/>
              <a:chExt cx="386833" cy="282434"/>
            </a:xfrm>
          </p:grpSpPr>
          <p:sp>
            <p:nvSpPr>
              <p:cNvPr id="17459" name="TextBox 7">
                <a:extLst>
                  <a:ext uri="{FF2B5EF4-FFF2-40B4-BE49-F238E27FC236}">
                    <a16:creationId xmlns:a16="http://schemas.microsoft.com/office/drawing/2014/main" id="{FD81889A-6C58-414E-80E5-5E0EACDC06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99826" y="3236273"/>
                <a:ext cx="276643" cy="277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 </a:t>
                </a:r>
                <a:r>
                  <a:rPr lang="pt-BR" altLang="pt-BR" sz="1350" baseline="30000">
                    <a:latin typeface="Arial" panose="020B0604020202020204" pitchFamily="34" charset="0"/>
                    <a:ea typeface="Geneva" charset="-128"/>
                  </a:rPr>
                  <a:t>2</a:t>
                </a:r>
              </a:p>
            </p:txBody>
          </p:sp>
          <p:sp>
            <p:nvSpPr>
              <p:cNvPr id="17460" name="Retângulo 50">
                <a:extLst>
                  <a:ext uri="{FF2B5EF4-FFF2-40B4-BE49-F238E27FC236}">
                    <a16:creationId xmlns:a16="http://schemas.microsoft.com/office/drawing/2014/main" id="{10FE2735-6255-462E-836E-C61B90144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9636" y="3241164"/>
                <a:ext cx="218000" cy="277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/>
                  <a:t> ℓ </a:t>
                </a:r>
              </a:p>
            </p:txBody>
          </p:sp>
        </p:grpSp>
        <p:sp>
          <p:nvSpPr>
            <p:cNvPr id="17458" name="Retângulo 51">
              <a:extLst>
                <a:ext uri="{FF2B5EF4-FFF2-40B4-BE49-F238E27FC236}">
                  <a16:creationId xmlns:a16="http://schemas.microsoft.com/office/drawing/2014/main" id="{8EFE8D0A-FF83-4A24-BE9A-BA4D8AF37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2719" y="4071154"/>
              <a:ext cx="218000" cy="277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</p:grpSp>
      <p:grpSp>
        <p:nvGrpSpPr>
          <p:cNvPr id="11" name="Grupo 3">
            <a:extLst>
              <a:ext uri="{FF2B5EF4-FFF2-40B4-BE49-F238E27FC236}">
                <a16:creationId xmlns:a16="http://schemas.microsoft.com/office/drawing/2014/main" id="{EDDF8B42-D774-496D-A45D-7DA56468D646}"/>
              </a:ext>
            </a:extLst>
          </p:cNvPr>
          <p:cNvGrpSpPr>
            <a:grpSpLocks/>
          </p:cNvGrpSpPr>
          <p:nvPr/>
        </p:nvGrpSpPr>
        <p:grpSpPr bwMode="auto">
          <a:xfrm>
            <a:off x="1558528" y="3440907"/>
            <a:ext cx="813197" cy="407194"/>
            <a:chOff x="554038" y="4588375"/>
            <a:chExt cx="1083749" cy="542425"/>
          </a:xfrm>
        </p:grpSpPr>
        <p:sp>
          <p:nvSpPr>
            <p:cNvPr id="17450" name="TextBox 7">
              <a:extLst>
                <a:ext uri="{FF2B5EF4-FFF2-40B4-BE49-F238E27FC236}">
                  <a16:creationId xmlns:a16="http://schemas.microsoft.com/office/drawing/2014/main" id="{981BE9C1-CE62-409E-ABA8-4FBD26D6A1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038" y="4622801"/>
              <a:ext cx="1003957" cy="399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h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=</a:t>
              </a:r>
              <a:endParaRPr lang="pt-BR" altLang="pt-BR" sz="1350" baseline="30000">
                <a:latin typeface="Arial" panose="020B0604020202020204" pitchFamily="34" charset="0"/>
                <a:ea typeface="Geneva" charset="-128"/>
              </a:endParaRPr>
            </a:p>
          </p:txBody>
        </p:sp>
        <p:pic>
          <p:nvPicPr>
            <p:cNvPr id="17451" name="Picture 7" descr="3l-4.png">
              <a:extLst>
                <a:ext uri="{FF2B5EF4-FFF2-40B4-BE49-F238E27FC236}">
                  <a16:creationId xmlns:a16="http://schemas.microsoft.com/office/drawing/2014/main" id="{BBA413B3-FBDB-4653-BA30-00224A656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6175" y="4618038"/>
              <a:ext cx="350838" cy="51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52" name="Grupo 52">
              <a:extLst>
                <a:ext uri="{FF2B5EF4-FFF2-40B4-BE49-F238E27FC236}">
                  <a16:creationId xmlns:a16="http://schemas.microsoft.com/office/drawing/2014/main" id="{0F3BA237-7716-48E1-A3AD-6126F354CC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0954" y="4588375"/>
              <a:ext cx="386833" cy="281634"/>
              <a:chOff x="5189636" y="3236273"/>
              <a:chExt cx="386833" cy="281634"/>
            </a:xfrm>
          </p:grpSpPr>
          <p:sp>
            <p:nvSpPr>
              <p:cNvPr id="17453" name="TextBox 7">
                <a:extLst>
                  <a:ext uri="{FF2B5EF4-FFF2-40B4-BE49-F238E27FC236}">
                    <a16:creationId xmlns:a16="http://schemas.microsoft.com/office/drawing/2014/main" id="{B4C3F7D9-FDD8-4797-AACD-6867FAA443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99827" y="3236273"/>
                <a:ext cx="276642" cy="2767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 </a:t>
                </a:r>
                <a:r>
                  <a:rPr lang="pt-BR" altLang="pt-BR" sz="1350" baseline="30000">
                    <a:latin typeface="Arial" panose="020B0604020202020204" pitchFamily="34" charset="0"/>
                    <a:ea typeface="Geneva" charset="-128"/>
                  </a:rPr>
                  <a:t>2</a:t>
                </a:r>
              </a:p>
            </p:txBody>
          </p:sp>
          <p:sp>
            <p:nvSpPr>
              <p:cNvPr id="17454" name="Retângulo 54">
                <a:extLst>
                  <a:ext uri="{FF2B5EF4-FFF2-40B4-BE49-F238E27FC236}">
                    <a16:creationId xmlns:a16="http://schemas.microsoft.com/office/drawing/2014/main" id="{647B086E-768A-463C-ACB2-8A1B9CC0E1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9636" y="3241164"/>
                <a:ext cx="217905" cy="2767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/>
                  <a:t> ℓ </a:t>
                </a:r>
              </a:p>
            </p:txBody>
          </p:sp>
        </p:grpSp>
      </p:grpSp>
      <p:grpSp>
        <p:nvGrpSpPr>
          <p:cNvPr id="13" name="Grupo 7">
            <a:extLst>
              <a:ext uri="{FF2B5EF4-FFF2-40B4-BE49-F238E27FC236}">
                <a16:creationId xmlns:a16="http://schemas.microsoft.com/office/drawing/2014/main" id="{97FFBA4E-3E02-4EC2-8048-797480692E45}"/>
              </a:ext>
            </a:extLst>
          </p:cNvPr>
          <p:cNvGrpSpPr>
            <a:grpSpLocks/>
          </p:cNvGrpSpPr>
          <p:nvPr/>
        </p:nvGrpSpPr>
        <p:grpSpPr bwMode="auto">
          <a:xfrm>
            <a:off x="3246835" y="2984900"/>
            <a:ext cx="1153715" cy="555749"/>
            <a:chOff x="2759075" y="3980613"/>
            <a:chExt cx="1538288" cy="740011"/>
          </a:xfrm>
        </p:grpSpPr>
        <p:grpSp>
          <p:nvGrpSpPr>
            <p:cNvPr id="17446" name="Group 11">
              <a:extLst>
                <a:ext uri="{FF2B5EF4-FFF2-40B4-BE49-F238E27FC236}">
                  <a16:creationId xmlns:a16="http://schemas.microsoft.com/office/drawing/2014/main" id="{41B31FC3-B80D-4A89-8F4B-77CF08682E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9075" y="4000500"/>
              <a:ext cx="1538288" cy="720124"/>
              <a:chOff x="5606979" y="588174"/>
              <a:chExt cx="1538876" cy="719643"/>
            </a:xfrm>
          </p:grpSpPr>
          <p:pic>
            <p:nvPicPr>
              <p:cNvPr id="17448" name="Picture 10" descr="lr3-2.png">
                <a:extLst>
                  <a:ext uri="{FF2B5EF4-FFF2-40B4-BE49-F238E27FC236}">
                    <a16:creationId xmlns:a16="http://schemas.microsoft.com/office/drawing/2014/main" id="{BBF7E5A2-9D8C-4FA4-B2E6-232DDA3DC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6766" y="588174"/>
                <a:ext cx="569995" cy="542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49" name="TextBox 7">
                <a:extLst>
                  <a:ext uri="{FF2B5EF4-FFF2-40B4-BE49-F238E27FC236}">
                    <a16:creationId xmlns:a16="http://schemas.microsoft.com/office/drawing/2014/main" id="{547CFE0C-0FB1-4BE8-BC3C-E391C6F3A3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06979" y="632063"/>
                <a:ext cx="1538876" cy="675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h =            ou</a:t>
                </a:r>
                <a:endParaRPr lang="pt-BR" altLang="pt-BR" sz="1350" baseline="30000">
                  <a:latin typeface="Arial" panose="020B0604020202020204" pitchFamily="34" charset="0"/>
                  <a:ea typeface="Geneva" charset="-128"/>
                </a:endParaRPr>
              </a:p>
            </p:txBody>
          </p:sp>
        </p:grpSp>
        <p:sp>
          <p:nvSpPr>
            <p:cNvPr id="17447" name="Retângulo 59">
              <a:extLst>
                <a:ext uri="{FF2B5EF4-FFF2-40B4-BE49-F238E27FC236}">
                  <a16:creationId xmlns:a16="http://schemas.microsoft.com/office/drawing/2014/main" id="{BA71592F-9597-4BDE-BF6B-DDA0BEA225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955" y="3980613"/>
              <a:ext cx="218008" cy="276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</p:grpSp>
      <p:grpSp>
        <p:nvGrpSpPr>
          <p:cNvPr id="15" name="Grupo 6">
            <a:extLst>
              <a:ext uri="{FF2B5EF4-FFF2-40B4-BE49-F238E27FC236}">
                <a16:creationId xmlns:a16="http://schemas.microsoft.com/office/drawing/2014/main" id="{D93FBBEA-E4C1-4013-8749-F5E8AAD3A2C2}"/>
              </a:ext>
            </a:extLst>
          </p:cNvPr>
          <p:cNvGrpSpPr>
            <a:grpSpLocks/>
          </p:cNvGrpSpPr>
          <p:nvPr/>
        </p:nvGrpSpPr>
        <p:grpSpPr bwMode="auto">
          <a:xfrm>
            <a:off x="3246835" y="3486150"/>
            <a:ext cx="889397" cy="409575"/>
            <a:chOff x="2759075" y="4648953"/>
            <a:chExt cx="1185863" cy="545344"/>
          </a:xfrm>
        </p:grpSpPr>
        <p:grpSp>
          <p:nvGrpSpPr>
            <p:cNvPr id="17441" name="Group 14">
              <a:extLst>
                <a:ext uri="{FF2B5EF4-FFF2-40B4-BE49-F238E27FC236}">
                  <a16:creationId xmlns:a16="http://schemas.microsoft.com/office/drawing/2014/main" id="{381AB9AA-6AEE-4178-B0DE-5CD36165CA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9075" y="4686120"/>
              <a:ext cx="1185863" cy="508177"/>
              <a:chOff x="2758900" y="4685622"/>
              <a:chExt cx="1186622" cy="509078"/>
            </a:xfrm>
          </p:grpSpPr>
          <p:sp>
            <p:nvSpPr>
              <p:cNvPr id="17443" name="TextBox 7">
                <a:extLst>
                  <a:ext uri="{FF2B5EF4-FFF2-40B4-BE49-F238E27FC236}">
                    <a16:creationId xmlns:a16="http://schemas.microsoft.com/office/drawing/2014/main" id="{E2B56E2D-7F09-42AC-81E3-1BC056245D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58900" y="4685622"/>
                <a:ext cx="1077027" cy="400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h =     .</a:t>
                </a:r>
                <a:endParaRPr lang="pt-BR" altLang="pt-BR" sz="1350" baseline="30000">
                  <a:latin typeface="Arial" panose="020B0604020202020204" pitchFamily="34" charset="0"/>
                  <a:ea typeface="Geneva" charset="-128"/>
                </a:endParaRPr>
              </a:p>
            </p:txBody>
          </p:sp>
          <p:pic>
            <p:nvPicPr>
              <p:cNvPr id="17444" name="Picture 12" descr="l-2.png">
                <a:extLst>
                  <a:ext uri="{FF2B5EF4-FFF2-40B4-BE49-F238E27FC236}">
                    <a16:creationId xmlns:a16="http://schemas.microsoft.com/office/drawing/2014/main" id="{8AC0A020-6D4B-4EAC-8B12-7123D321EC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1615" r="-3773"/>
              <a:stretch>
                <a:fillRect/>
              </a:stretch>
            </p:blipFill>
            <p:spPr bwMode="auto">
              <a:xfrm>
                <a:off x="3263706" y="4895724"/>
                <a:ext cx="202440" cy="298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45" name="Picture 13" descr="r3.png">
                <a:extLst>
                  <a:ext uri="{FF2B5EF4-FFF2-40B4-BE49-F238E27FC236}">
                    <a16:creationId xmlns:a16="http://schemas.microsoft.com/office/drawing/2014/main" id="{13A4BF82-C9E5-4D16-9001-1CFEB5C79C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98038" y="4759963"/>
                <a:ext cx="347484" cy="280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442" name="Retângulo 60">
              <a:extLst>
                <a:ext uri="{FF2B5EF4-FFF2-40B4-BE49-F238E27FC236}">
                  <a16:creationId xmlns:a16="http://schemas.microsoft.com/office/drawing/2014/main" id="{8F5ADC3D-CE58-4ACD-8110-B4B7B5C15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024" y="4648953"/>
              <a:ext cx="218008" cy="276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 ℓ </a:t>
              </a:r>
            </a:p>
          </p:txBody>
        </p:sp>
      </p:grpSp>
      <p:cxnSp>
        <p:nvCxnSpPr>
          <p:cNvPr id="10" name="Conector angulado 9">
            <a:extLst>
              <a:ext uri="{FF2B5EF4-FFF2-40B4-BE49-F238E27FC236}">
                <a16:creationId xmlns:a16="http://schemas.microsoft.com/office/drawing/2014/main" id="{0455261C-083B-4F33-A4C3-76C2E8A95BB8}"/>
              </a:ext>
            </a:extLst>
          </p:cNvPr>
          <p:cNvCxnSpPr/>
          <p:nvPr/>
        </p:nvCxnSpPr>
        <p:spPr>
          <a:xfrm flipV="1">
            <a:off x="2371726" y="2711053"/>
            <a:ext cx="851297" cy="917972"/>
          </a:xfrm>
          <a:prstGeom prst="bentConnector3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22" name="Slide Number Placeholder 3">
            <a:extLst>
              <a:ext uri="{FF2B5EF4-FFF2-40B4-BE49-F238E27FC236}">
                <a16:creationId xmlns:a16="http://schemas.microsoft.com/office/drawing/2014/main" id="{B77AB6FA-4B5E-4C9A-AD9D-0F079654B6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A4A88C-9873-4A6C-A506-8B52F135EA07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grpSp>
        <p:nvGrpSpPr>
          <p:cNvPr id="17" name="Grupo 12">
            <a:extLst>
              <a:ext uri="{FF2B5EF4-FFF2-40B4-BE49-F238E27FC236}">
                <a16:creationId xmlns:a16="http://schemas.microsoft.com/office/drawing/2014/main" id="{5C86C82B-9558-4CFE-B83E-C552A73AD6E5}"/>
              </a:ext>
            </a:extLst>
          </p:cNvPr>
          <p:cNvGrpSpPr>
            <a:grpSpLocks/>
          </p:cNvGrpSpPr>
          <p:nvPr/>
        </p:nvGrpSpPr>
        <p:grpSpPr bwMode="auto">
          <a:xfrm>
            <a:off x="5110162" y="1662113"/>
            <a:ext cx="2387204" cy="2244298"/>
            <a:chOff x="5289727" y="2216683"/>
            <a:chExt cx="3182055" cy="2991788"/>
          </a:xfrm>
        </p:grpSpPr>
        <p:grpSp>
          <p:nvGrpSpPr>
            <p:cNvPr id="17424" name="Grupo 2">
              <a:extLst>
                <a:ext uri="{FF2B5EF4-FFF2-40B4-BE49-F238E27FC236}">
                  <a16:creationId xmlns:a16="http://schemas.microsoft.com/office/drawing/2014/main" id="{EBFCD534-6AD0-4739-BBAF-CFBD6DD297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9727" y="2216683"/>
              <a:ext cx="3182055" cy="2991788"/>
              <a:chOff x="5289727" y="2216674"/>
              <a:chExt cx="3182055" cy="2991170"/>
            </a:xfrm>
          </p:grpSpPr>
          <p:grpSp>
            <p:nvGrpSpPr>
              <p:cNvPr id="17431" name="Grupo 1">
                <a:extLst>
                  <a:ext uri="{FF2B5EF4-FFF2-40B4-BE49-F238E27FC236}">
                    <a16:creationId xmlns:a16="http://schemas.microsoft.com/office/drawing/2014/main" id="{01B1C147-F31F-4DC8-BABE-3763BE618F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9727" y="2216674"/>
                <a:ext cx="3182055" cy="2803001"/>
                <a:chOff x="5289727" y="2216674"/>
                <a:chExt cx="3182055" cy="2803001"/>
              </a:xfrm>
            </p:grpSpPr>
            <p:pic>
              <p:nvPicPr>
                <p:cNvPr id="17435" name="Picture 1" descr="p220b.png">
                  <a:extLst>
                    <a:ext uri="{FF2B5EF4-FFF2-40B4-BE49-F238E27FC236}">
                      <a16:creationId xmlns:a16="http://schemas.microsoft.com/office/drawing/2014/main" id="{9BADB415-C811-4495-815A-0F5154D81A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8963" y="2506663"/>
                  <a:ext cx="2427287" cy="25130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436" name="TextBox 7">
                  <a:extLst>
                    <a:ext uri="{FF2B5EF4-FFF2-40B4-BE49-F238E27FC236}">
                      <a16:creationId xmlns:a16="http://schemas.microsoft.com/office/drawing/2014/main" id="{F4C650C1-1A65-4597-90E4-9B2F244BAC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28166" y="2216674"/>
                  <a:ext cx="525462" cy="3230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975">
                      <a:latin typeface="Arial" panose="020B0604020202020204" pitchFamily="34" charset="0"/>
                      <a:ea typeface="Geneva" charset="-128"/>
                    </a:rPr>
                    <a:t>A</a:t>
                  </a:r>
                </a:p>
              </p:txBody>
            </p:sp>
            <p:sp>
              <p:nvSpPr>
                <p:cNvPr id="17437" name="TextBox 7">
                  <a:extLst>
                    <a:ext uri="{FF2B5EF4-FFF2-40B4-BE49-F238E27FC236}">
                      <a16:creationId xmlns:a16="http://schemas.microsoft.com/office/drawing/2014/main" id="{57862CCD-F992-4220-9958-B779C8A330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89727" y="4388024"/>
                  <a:ext cx="525462" cy="3230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975">
                      <a:latin typeface="Arial" panose="020B0604020202020204" pitchFamily="34" charset="0"/>
                      <a:ea typeface="Geneva" charset="-128"/>
                    </a:rPr>
                    <a:t>B</a:t>
                  </a:r>
                </a:p>
              </p:txBody>
            </p:sp>
            <p:sp>
              <p:nvSpPr>
                <p:cNvPr id="17438" name="TextBox 7">
                  <a:extLst>
                    <a:ext uri="{FF2B5EF4-FFF2-40B4-BE49-F238E27FC236}">
                      <a16:creationId xmlns:a16="http://schemas.microsoft.com/office/drawing/2014/main" id="{E9366363-9B06-4D73-B5A9-1994992B18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946319" y="4412882"/>
                  <a:ext cx="525463" cy="3230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975">
                      <a:latin typeface="Arial" panose="020B0604020202020204" pitchFamily="34" charset="0"/>
                      <a:ea typeface="Geneva" charset="-128"/>
                    </a:rPr>
                    <a:t>C</a:t>
                  </a:r>
                </a:p>
              </p:txBody>
            </p:sp>
            <p:sp>
              <p:nvSpPr>
                <p:cNvPr id="17439" name="TextBox 7">
                  <a:extLst>
                    <a:ext uri="{FF2B5EF4-FFF2-40B4-BE49-F238E27FC236}">
                      <a16:creationId xmlns:a16="http://schemas.microsoft.com/office/drawing/2014/main" id="{F519BBF9-9621-4849-8C41-1A78CD8636E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92914" y="3554413"/>
                  <a:ext cx="525462" cy="3230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975">
                      <a:latin typeface="Arial" panose="020B0604020202020204" pitchFamily="34" charset="0"/>
                      <a:ea typeface="Geneva" charset="-128"/>
                    </a:rPr>
                    <a:t>h</a:t>
                  </a:r>
                </a:p>
              </p:txBody>
            </p:sp>
            <p:sp>
              <p:nvSpPr>
                <p:cNvPr id="17440" name="TextBox 7">
                  <a:extLst>
                    <a:ext uri="{FF2B5EF4-FFF2-40B4-BE49-F238E27FC236}">
                      <a16:creationId xmlns:a16="http://schemas.microsoft.com/office/drawing/2014/main" id="{C1524562-3076-4206-9C6D-3931D57A1DF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14583" y="4578350"/>
                  <a:ext cx="525463" cy="3230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975">
                      <a:latin typeface="Arial" panose="020B0604020202020204" pitchFamily="34" charset="0"/>
                      <a:ea typeface="Geneva" charset="-128"/>
                    </a:rPr>
                    <a:t>H</a:t>
                  </a:r>
                </a:p>
              </p:txBody>
            </p:sp>
          </p:grpSp>
          <p:sp>
            <p:nvSpPr>
              <p:cNvPr id="17432" name="Retângulo 46">
                <a:extLst>
                  <a:ext uri="{FF2B5EF4-FFF2-40B4-BE49-F238E27FC236}">
                    <a16:creationId xmlns:a16="http://schemas.microsoft.com/office/drawing/2014/main" id="{903742E5-A4B7-4C30-9F2A-FAD8C8DD4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4609" y="3277425"/>
                <a:ext cx="160257" cy="1999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 ℓ </a:t>
                </a:r>
              </a:p>
            </p:txBody>
          </p:sp>
          <p:sp>
            <p:nvSpPr>
              <p:cNvPr id="17433" name="Retângulo 46">
                <a:extLst>
                  <a:ext uri="{FF2B5EF4-FFF2-40B4-BE49-F238E27FC236}">
                    <a16:creationId xmlns:a16="http://schemas.microsoft.com/office/drawing/2014/main" id="{B21E1C41-6BBF-4FE3-8D06-36B1ECFED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87893" y="3277425"/>
                <a:ext cx="160257" cy="1999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 ℓ </a:t>
                </a:r>
              </a:p>
            </p:txBody>
          </p:sp>
          <p:sp>
            <p:nvSpPr>
              <p:cNvPr id="17434" name="Retângulo 46">
                <a:extLst>
                  <a:ext uri="{FF2B5EF4-FFF2-40B4-BE49-F238E27FC236}">
                    <a16:creationId xmlns:a16="http://schemas.microsoft.com/office/drawing/2014/main" id="{B49E158F-BD6C-4F50-BDB2-4663D29DA1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6528" y="5007871"/>
                <a:ext cx="160257" cy="1999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 ℓ </a:t>
                </a:r>
              </a:p>
            </p:txBody>
          </p:sp>
        </p:grpSp>
        <p:grpSp>
          <p:nvGrpSpPr>
            <p:cNvPr id="17425" name="Grupo 11">
              <a:extLst>
                <a:ext uri="{FF2B5EF4-FFF2-40B4-BE49-F238E27FC236}">
                  <a16:creationId xmlns:a16="http://schemas.microsoft.com/office/drawing/2014/main" id="{B9219AA6-664C-431F-80DA-5E662B1DBF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66492" y="4136919"/>
              <a:ext cx="185898" cy="460147"/>
              <a:chOff x="4831416" y="3874931"/>
              <a:chExt cx="185898" cy="460147"/>
            </a:xfrm>
          </p:grpSpPr>
          <p:pic>
            <p:nvPicPr>
              <p:cNvPr id="17429" name="Picture 12" descr="l-2.png">
                <a:extLst>
                  <a:ext uri="{FF2B5EF4-FFF2-40B4-BE49-F238E27FC236}">
                    <a16:creationId xmlns:a16="http://schemas.microsoft.com/office/drawing/2014/main" id="{36DD88C8-8405-466E-AE3F-43C0226CC5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1615" r="-3773"/>
              <a:stretch>
                <a:fillRect/>
              </a:stretch>
            </p:blipFill>
            <p:spPr bwMode="auto">
              <a:xfrm>
                <a:off x="4849678" y="4119078"/>
                <a:ext cx="146218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30" name="Retângulo 60">
                <a:extLst>
                  <a:ext uri="{FF2B5EF4-FFF2-40B4-BE49-F238E27FC236}">
                    <a16:creationId xmlns:a16="http://schemas.microsoft.com/office/drawing/2014/main" id="{7094F7A5-9342-48D3-9725-FDF44E6853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1416" y="3874931"/>
                <a:ext cx="185898" cy="2769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/>
                  <a:t> </a:t>
                </a:r>
                <a:r>
                  <a:rPr lang="pt-BR" altLang="pt-BR" sz="975"/>
                  <a:t>ℓ</a:t>
                </a:r>
                <a:r>
                  <a:rPr lang="pt-BR" altLang="pt-BR" sz="1350"/>
                  <a:t> </a:t>
                </a:r>
              </a:p>
            </p:txBody>
          </p:sp>
        </p:grpSp>
        <p:grpSp>
          <p:nvGrpSpPr>
            <p:cNvPr id="17426" name="Grupo 66">
              <a:extLst>
                <a:ext uri="{FF2B5EF4-FFF2-40B4-BE49-F238E27FC236}">
                  <a16:creationId xmlns:a16="http://schemas.microsoft.com/office/drawing/2014/main" id="{0E4CAEAA-3699-4A18-BD4B-D1DD8A0CBE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26314" y="4136919"/>
              <a:ext cx="185898" cy="460147"/>
              <a:chOff x="4831416" y="3874931"/>
              <a:chExt cx="185898" cy="460147"/>
            </a:xfrm>
          </p:grpSpPr>
          <p:pic>
            <p:nvPicPr>
              <p:cNvPr id="17427" name="Picture 12" descr="l-2.png">
                <a:extLst>
                  <a:ext uri="{FF2B5EF4-FFF2-40B4-BE49-F238E27FC236}">
                    <a16:creationId xmlns:a16="http://schemas.microsoft.com/office/drawing/2014/main" id="{3E833925-05D6-4265-AC2F-F4B801C1BE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1615" r="-3773"/>
              <a:stretch>
                <a:fillRect/>
              </a:stretch>
            </p:blipFill>
            <p:spPr bwMode="auto">
              <a:xfrm>
                <a:off x="4849678" y="4119078"/>
                <a:ext cx="146218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28" name="Retângulo 60">
                <a:extLst>
                  <a:ext uri="{FF2B5EF4-FFF2-40B4-BE49-F238E27FC236}">
                    <a16:creationId xmlns:a16="http://schemas.microsoft.com/office/drawing/2014/main" id="{BC9E79CC-B678-4A34-BFE1-14A4AC5A8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1416" y="3874931"/>
                <a:ext cx="185898" cy="2769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/>
                  <a:t> </a:t>
                </a:r>
                <a:r>
                  <a:rPr lang="pt-BR" altLang="pt-BR" sz="975"/>
                  <a:t>ℓ</a:t>
                </a:r>
                <a:r>
                  <a:rPr lang="pt-BR" altLang="pt-BR" sz="1350"/>
                  <a:t> 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7">
            <a:extLst>
              <a:ext uri="{FF2B5EF4-FFF2-40B4-BE49-F238E27FC236}">
                <a16:creationId xmlns:a16="http://schemas.microsoft.com/office/drawing/2014/main" id="{A5AF3A31-4A7B-4FCA-BC55-8DD59D641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622" y="835819"/>
            <a:ext cx="28194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b="1">
                <a:solidFill>
                  <a:srgbClr val="00A88E"/>
                </a:solidFill>
                <a:latin typeface="Arial" panose="020B0604020202020204" pitchFamily="34" charset="0"/>
                <a:ea typeface="Geneva" charset="-128"/>
              </a:rPr>
              <a:t>Diagonal de um bloco retangular</a:t>
            </a:r>
          </a:p>
        </p:txBody>
      </p:sp>
      <p:sp>
        <p:nvSpPr>
          <p:cNvPr id="26627" name="TextBox 7">
            <a:extLst>
              <a:ext uri="{FF2B5EF4-FFF2-40B4-BE49-F238E27FC236}">
                <a16:creationId xmlns:a16="http://schemas.microsoft.com/office/drawing/2014/main" id="{D63DE340-8D4D-470C-A69A-7DA1DC777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622" y="3249216"/>
            <a:ext cx="2775347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Caso particular: diagonal do cubo</a:t>
            </a:r>
          </a:p>
        </p:txBody>
      </p:sp>
      <p:sp>
        <p:nvSpPr>
          <p:cNvPr id="26628" name="TextBox 7">
            <a:extLst>
              <a:ext uri="{FF2B5EF4-FFF2-40B4-BE49-F238E27FC236}">
                <a16:creationId xmlns:a16="http://schemas.microsoft.com/office/drawing/2014/main" id="{2ADC0CF0-36AA-46BD-A846-6BAD4F99E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623" y="1117997"/>
            <a:ext cx="605075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Consideremos um bloco retangular cujas arestas medem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a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,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b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,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c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, a diagonal de uma face mede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d 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e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 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a diagonal do bloco mede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D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.</a:t>
            </a:r>
          </a:p>
        </p:txBody>
      </p:sp>
      <p:sp>
        <p:nvSpPr>
          <p:cNvPr id="26629" name="TextBox 7">
            <a:extLst>
              <a:ext uri="{FF2B5EF4-FFF2-40B4-BE49-F238E27FC236}">
                <a16:creationId xmlns:a16="http://schemas.microsoft.com/office/drawing/2014/main" id="{02AE3864-A390-4229-9822-E3C712FB5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623" y="1591866"/>
            <a:ext cx="605075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O triângulo BEH é retângulo em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E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e sua hipotenusa mede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D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, mas para </a:t>
            </a:r>
            <a:br>
              <a:rPr lang="pt-BR" altLang="pt-BR" sz="1350">
                <a:latin typeface="Arial" panose="020B0604020202020204" pitchFamily="34" charset="0"/>
                <a:ea typeface="Geneva" charset="-128"/>
              </a:rPr>
            </a:b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calculá-la precisamos encontrar o valor de </a:t>
            </a:r>
            <a:r>
              <a:rPr lang="pt-BR" altLang="pt-BR" sz="1350" b="1">
                <a:latin typeface="Arial" panose="020B0604020202020204" pitchFamily="34" charset="0"/>
                <a:ea typeface="Geneva" charset="-128"/>
              </a:rPr>
              <a:t>d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.</a:t>
            </a:r>
          </a:p>
        </p:txBody>
      </p:sp>
      <p:sp>
        <p:nvSpPr>
          <p:cNvPr id="26630" name="TextBox 7">
            <a:extLst>
              <a:ext uri="{FF2B5EF4-FFF2-40B4-BE49-F238E27FC236}">
                <a16:creationId xmlns:a16="http://schemas.microsoft.com/office/drawing/2014/main" id="{3FDD515C-2BDB-41B6-8C62-DB1CD21E4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623" y="2082404"/>
            <a:ext cx="338375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Aplicando o teorema de Pitágoras:</a:t>
            </a:r>
          </a:p>
        </p:txBody>
      </p:sp>
      <p:grpSp>
        <p:nvGrpSpPr>
          <p:cNvPr id="2" name="Grupo 2">
            <a:extLst>
              <a:ext uri="{FF2B5EF4-FFF2-40B4-BE49-F238E27FC236}">
                <a16:creationId xmlns:a16="http://schemas.microsoft.com/office/drawing/2014/main" id="{556D1C16-94F8-478B-B85D-3218253B9196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2452687"/>
            <a:ext cx="1045369" cy="841206"/>
            <a:chOff x="539750" y="3270250"/>
            <a:chExt cx="1393825" cy="1121607"/>
          </a:xfrm>
        </p:grpSpPr>
        <p:sp>
          <p:nvSpPr>
            <p:cNvPr id="18493" name="TextBox 7">
              <a:extLst>
                <a:ext uri="{FF2B5EF4-FFF2-40B4-BE49-F238E27FC236}">
                  <a16:creationId xmlns:a16="http://schemas.microsoft.com/office/drawing/2014/main" id="{5085D5D5-4445-4540-951F-1C357B6B9F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450" y="3270250"/>
              <a:ext cx="1381125" cy="6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d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= a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+ b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</a:t>
              </a:r>
            </a:p>
          </p:txBody>
        </p:sp>
        <p:sp>
          <p:nvSpPr>
            <p:cNvPr id="18494" name="TextBox 7">
              <a:extLst>
                <a:ext uri="{FF2B5EF4-FFF2-40B4-BE49-F238E27FC236}">
                  <a16:creationId xmlns:a16="http://schemas.microsoft.com/office/drawing/2014/main" id="{40B79A61-30B5-4FA4-8D89-0E9F5D1C5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750" y="3714750"/>
              <a:ext cx="1381125" cy="6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D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= d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+ c</a:t>
              </a:r>
              <a:r>
                <a:rPr lang="pt-BR" altLang="pt-BR" sz="1350" baseline="30000">
                  <a:latin typeface="Arial" panose="020B0604020202020204" pitchFamily="34" charset="0"/>
                  <a:ea typeface="Geneva" charset="-128"/>
                </a:rPr>
                <a:t>2</a:t>
              </a: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 </a:t>
              </a:r>
            </a:p>
          </p:txBody>
        </p:sp>
      </p:grpSp>
      <p:sp>
        <p:nvSpPr>
          <p:cNvPr id="10" name="Chave direita 9">
            <a:extLst>
              <a:ext uri="{FF2B5EF4-FFF2-40B4-BE49-F238E27FC236}">
                <a16:creationId xmlns:a16="http://schemas.microsoft.com/office/drawing/2014/main" id="{675DB92E-1548-4043-8568-42E3B494A103}"/>
              </a:ext>
            </a:extLst>
          </p:cNvPr>
          <p:cNvSpPr>
            <a:spLocks/>
          </p:cNvSpPr>
          <p:nvPr/>
        </p:nvSpPr>
        <p:spPr bwMode="auto">
          <a:xfrm>
            <a:off x="2536032" y="2439591"/>
            <a:ext cx="107156" cy="615553"/>
          </a:xfrm>
          <a:prstGeom prst="rightBrace">
            <a:avLst>
              <a:gd name="adj1" fmla="val 19414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350"/>
          </a:p>
        </p:txBody>
      </p:sp>
      <p:sp>
        <p:nvSpPr>
          <p:cNvPr id="26634" name="TextBox 7">
            <a:extLst>
              <a:ext uri="{FF2B5EF4-FFF2-40B4-BE49-F238E27FC236}">
                <a16:creationId xmlns:a16="http://schemas.microsoft.com/office/drawing/2014/main" id="{13D1D0F8-A066-4177-853F-ED1891D11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75" y="2439591"/>
            <a:ext cx="145851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D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= a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+ b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+ c</a:t>
            </a:r>
            <a:r>
              <a:rPr lang="pt-BR" altLang="pt-BR" sz="1350" baseline="30000">
                <a:latin typeface="Arial" panose="020B0604020202020204" pitchFamily="34" charset="0"/>
                <a:ea typeface="Geneva" charset="-128"/>
              </a:rPr>
              <a:t>2</a:t>
            </a: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 </a:t>
            </a:r>
          </a:p>
        </p:txBody>
      </p:sp>
      <p:sp>
        <p:nvSpPr>
          <p:cNvPr id="26635" name="TextBox 7">
            <a:extLst>
              <a:ext uri="{FF2B5EF4-FFF2-40B4-BE49-F238E27FC236}">
                <a16:creationId xmlns:a16="http://schemas.microsoft.com/office/drawing/2014/main" id="{5CDB7554-4516-4A1C-81E0-40720E857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623" y="3619500"/>
            <a:ext cx="338256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latin typeface="Arial" panose="020B0604020202020204" pitchFamily="34" charset="0"/>
                <a:ea typeface="Geneva" charset="-128"/>
              </a:rPr>
              <a:t>O cubo é um caso particular do bloco retangular em que a = b = c = ℓ; assim: </a:t>
            </a:r>
          </a:p>
        </p:txBody>
      </p:sp>
      <p:grpSp>
        <p:nvGrpSpPr>
          <p:cNvPr id="3" name="Grupo 1">
            <a:extLst>
              <a:ext uri="{FF2B5EF4-FFF2-40B4-BE49-F238E27FC236}">
                <a16:creationId xmlns:a16="http://schemas.microsoft.com/office/drawing/2014/main" id="{9F76E577-3966-4AEF-B568-E721396CC85E}"/>
              </a:ext>
            </a:extLst>
          </p:cNvPr>
          <p:cNvGrpSpPr>
            <a:grpSpLocks/>
          </p:cNvGrpSpPr>
          <p:nvPr/>
        </p:nvGrpSpPr>
        <p:grpSpPr bwMode="auto">
          <a:xfrm>
            <a:off x="5094686" y="1955008"/>
            <a:ext cx="2071175" cy="1282981"/>
            <a:chOff x="5268913" y="2606675"/>
            <a:chExt cx="2761565" cy="1710640"/>
          </a:xfrm>
        </p:grpSpPr>
        <p:pic>
          <p:nvPicPr>
            <p:cNvPr id="18479" name="Picture 1" descr="p221a.png">
              <a:extLst>
                <a:ext uri="{FF2B5EF4-FFF2-40B4-BE49-F238E27FC236}">
                  <a16:creationId xmlns:a16="http://schemas.microsoft.com/office/drawing/2014/main" id="{C75EC157-A34D-4FC3-9960-3106900B4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4825" y="2898775"/>
              <a:ext cx="2155825" cy="1163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80" name="Rectangle 3">
              <a:extLst>
                <a:ext uri="{FF2B5EF4-FFF2-40B4-BE49-F238E27FC236}">
                  <a16:creationId xmlns:a16="http://schemas.microsoft.com/office/drawing/2014/main" id="{7F21F7EC-9A03-4052-8959-CCE609990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8913" y="3070226"/>
              <a:ext cx="342403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A</a:t>
              </a:r>
              <a:endParaRPr lang="en-US" altLang="pt-BR" sz="975"/>
            </a:p>
          </p:txBody>
        </p:sp>
        <p:sp>
          <p:nvSpPr>
            <p:cNvPr id="18481" name="Rectangle 18">
              <a:extLst>
                <a:ext uri="{FF2B5EF4-FFF2-40B4-BE49-F238E27FC236}">
                  <a16:creationId xmlns:a16="http://schemas.microsoft.com/office/drawing/2014/main" id="{7F7C7F6F-7194-4FD8-8C16-D913EC30BF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2625" y="2643188"/>
              <a:ext cx="3359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B</a:t>
              </a:r>
              <a:endParaRPr lang="en-US" altLang="pt-BR" sz="975"/>
            </a:p>
          </p:txBody>
        </p:sp>
        <p:sp>
          <p:nvSpPr>
            <p:cNvPr id="18482" name="Rectangle 19">
              <a:extLst>
                <a:ext uri="{FF2B5EF4-FFF2-40B4-BE49-F238E27FC236}">
                  <a16:creationId xmlns:a16="http://schemas.microsoft.com/office/drawing/2014/main" id="{A1C52604-9810-4AE2-8003-5F892C467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0800" y="2606675"/>
              <a:ext cx="33598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C</a:t>
              </a:r>
              <a:endParaRPr lang="en-US" altLang="pt-BR" sz="975"/>
            </a:p>
          </p:txBody>
        </p:sp>
        <p:sp>
          <p:nvSpPr>
            <p:cNvPr id="18483" name="Rectangle 21">
              <a:extLst>
                <a:ext uri="{FF2B5EF4-FFF2-40B4-BE49-F238E27FC236}">
                  <a16:creationId xmlns:a16="http://schemas.microsoft.com/office/drawing/2014/main" id="{6216BED8-05F5-4E17-8586-9F0EBA55E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6775" y="2979738"/>
              <a:ext cx="28896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I</a:t>
              </a:r>
              <a:endParaRPr lang="en-US" altLang="pt-BR" sz="975"/>
            </a:p>
          </p:txBody>
        </p:sp>
        <p:sp>
          <p:nvSpPr>
            <p:cNvPr id="18484" name="Rectangle 22">
              <a:extLst>
                <a:ext uri="{FF2B5EF4-FFF2-40B4-BE49-F238E27FC236}">
                  <a16:creationId xmlns:a16="http://schemas.microsoft.com/office/drawing/2014/main" id="{DCD9E5D6-6675-4AE4-ABA2-82DFEE692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8650" y="3498849"/>
              <a:ext cx="32744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E</a:t>
              </a:r>
              <a:endParaRPr lang="en-US" altLang="pt-BR" sz="975"/>
            </a:p>
          </p:txBody>
        </p:sp>
        <p:sp>
          <p:nvSpPr>
            <p:cNvPr id="18485" name="Rectangle 23">
              <a:extLst>
                <a:ext uri="{FF2B5EF4-FFF2-40B4-BE49-F238E27FC236}">
                  <a16:creationId xmlns:a16="http://schemas.microsoft.com/office/drawing/2014/main" id="{7EB9BC39-C470-4827-989B-52C6D6956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7313" y="3540125"/>
              <a:ext cx="32316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F</a:t>
              </a:r>
              <a:endParaRPr lang="en-US" altLang="pt-BR" sz="975"/>
            </a:p>
          </p:txBody>
        </p:sp>
        <p:sp>
          <p:nvSpPr>
            <p:cNvPr id="18486" name="Rectangle 24">
              <a:extLst>
                <a:ext uri="{FF2B5EF4-FFF2-40B4-BE49-F238E27FC236}">
                  <a16:creationId xmlns:a16="http://schemas.microsoft.com/office/drawing/2014/main" id="{BAF54E14-5B31-4F99-973B-723339A9B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8850" y="3973513"/>
              <a:ext cx="35095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H</a:t>
              </a:r>
              <a:endParaRPr lang="en-US" altLang="pt-BR" sz="975"/>
            </a:p>
          </p:txBody>
        </p:sp>
        <p:sp>
          <p:nvSpPr>
            <p:cNvPr id="18487" name="Rectangle 25">
              <a:extLst>
                <a:ext uri="{FF2B5EF4-FFF2-40B4-BE49-F238E27FC236}">
                  <a16:creationId xmlns:a16="http://schemas.microsoft.com/office/drawing/2014/main" id="{417739C5-5A47-4F32-AA8B-71C04EA4E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1788" y="3994150"/>
              <a:ext cx="35095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H</a:t>
              </a:r>
              <a:endParaRPr lang="en-US" altLang="pt-BR" sz="975"/>
            </a:p>
          </p:txBody>
        </p:sp>
        <p:sp>
          <p:nvSpPr>
            <p:cNvPr id="18488" name="Rectangle 26">
              <a:extLst>
                <a:ext uri="{FF2B5EF4-FFF2-40B4-BE49-F238E27FC236}">
                  <a16:creationId xmlns:a16="http://schemas.microsoft.com/office/drawing/2014/main" id="{6D3D16A0-CDD4-46C4-BEDA-11B59D7D35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4475" y="3249613"/>
              <a:ext cx="348813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D</a:t>
              </a:r>
              <a:endParaRPr lang="en-US" altLang="pt-BR" sz="975"/>
            </a:p>
          </p:txBody>
        </p:sp>
        <p:sp>
          <p:nvSpPr>
            <p:cNvPr id="18489" name="Rectangle 27">
              <a:extLst>
                <a:ext uri="{FF2B5EF4-FFF2-40B4-BE49-F238E27FC236}">
                  <a16:creationId xmlns:a16="http://schemas.microsoft.com/office/drawing/2014/main" id="{0A17F353-D2D1-4D1D-880E-5CF3D9F33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7924" y="3763963"/>
              <a:ext cx="333853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d</a:t>
              </a:r>
              <a:endParaRPr lang="en-US" altLang="pt-BR" sz="975"/>
            </a:p>
          </p:txBody>
        </p:sp>
        <p:sp>
          <p:nvSpPr>
            <p:cNvPr id="18490" name="Rectangle 28">
              <a:extLst>
                <a:ext uri="{FF2B5EF4-FFF2-40B4-BE49-F238E27FC236}">
                  <a16:creationId xmlns:a16="http://schemas.microsoft.com/office/drawing/2014/main" id="{CB66AD3E-1FBD-4970-AA8E-D6EB75864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3963" y="3989389"/>
              <a:ext cx="32530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a</a:t>
              </a:r>
              <a:endParaRPr lang="en-US" altLang="pt-BR" sz="975"/>
            </a:p>
          </p:txBody>
        </p:sp>
        <p:sp>
          <p:nvSpPr>
            <p:cNvPr id="18491" name="Rectangle 29">
              <a:extLst>
                <a:ext uri="{FF2B5EF4-FFF2-40B4-BE49-F238E27FC236}">
                  <a16:creationId xmlns:a16="http://schemas.microsoft.com/office/drawing/2014/main" id="{4BEE16E6-6609-41F9-8631-05A8800B28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7764" y="3805238"/>
              <a:ext cx="333853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b</a:t>
              </a:r>
              <a:endParaRPr lang="en-US" altLang="pt-BR" sz="975"/>
            </a:p>
          </p:txBody>
        </p:sp>
        <p:sp>
          <p:nvSpPr>
            <p:cNvPr id="18492" name="Rectangle 30">
              <a:extLst>
                <a:ext uri="{FF2B5EF4-FFF2-40B4-BE49-F238E27FC236}">
                  <a16:creationId xmlns:a16="http://schemas.microsoft.com/office/drawing/2014/main" id="{9E8FEA2A-DE2C-4970-9379-F0E29DA7B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1438" y="3148013"/>
              <a:ext cx="316754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c</a:t>
              </a:r>
              <a:endParaRPr lang="en-US" altLang="pt-BR" sz="975"/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C2B21902-F9DC-43D3-B312-DC5B6AB9FFC9}"/>
              </a:ext>
            </a:extLst>
          </p:cNvPr>
          <p:cNvGrpSpPr>
            <a:grpSpLocks/>
          </p:cNvGrpSpPr>
          <p:nvPr/>
        </p:nvGrpSpPr>
        <p:grpSpPr bwMode="auto">
          <a:xfrm>
            <a:off x="2828925" y="2718197"/>
            <a:ext cx="1370410" cy="507831"/>
            <a:chOff x="2247900" y="3624263"/>
            <a:chExt cx="1827213" cy="677109"/>
          </a:xfrm>
        </p:grpSpPr>
        <p:pic>
          <p:nvPicPr>
            <p:cNvPr id="18477" name="Picture 4" descr="ra2+b2+c2.png">
              <a:extLst>
                <a:ext uri="{FF2B5EF4-FFF2-40B4-BE49-F238E27FC236}">
                  <a16:creationId xmlns:a16="http://schemas.microsoft.com/office/drawing/2014/main" id="{10140D81-5B4F-4A6F-B861-C8F8128D5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9550" y="3635375"/>
              <a:ext cx="1325563" cy="347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78" name="TextBox 7">
              <a:extLst>
                <a:ext uri="{FF2B5EF4-FFF2-40B4-BE49-F238E27FC236}">
                  <a16:creationId xmlns:a16="http://schemas.microsoft.com/office/drawing/2014/main" id="{6C772C62-2F90-4D71-91F5-BA783F549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7900" y="3624263"/>
              <a:ext cx="587375" cy="67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>
                  <a:latin typeface="Arial" panose="020B0604020202020204" pitchFamily="34" charset="0"/>
                  <a:ea typeface="Geneva" charset="-128"/>
                </a:rPr>
                <a:t>D =</a:t>
              </a:r>
            </a:p>
          </p:txBody>
        </p:sp>
      </p:grpSp>
      <p:sp>
        <p:nvSpPr>
          <p:cNvPr id="18445" name="Slide Number Placeholder 3">
            <a:extLst>
              <a:ext uri="{FF2B5EF4-FFF2-40B4-BE49-F238E27FC236}">
                <a16:creationId xmlns:a16="http://schemas.microsoft.com/office/drawing/2014/main" id="{9F200BE2-7C9E-4BCC-AC57-667C131E26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C223F0-AF16-4F20-A90F-1CD0E95C5036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grpSp>
        <p:nvGrpSpPr>
          <p:cNvPr id="5" name="Grupo 8">
            <a:extLst>
              <a:ext uri="{FF2B5EF4-FFF2-40B4-BE49-F238E27FC236}">
                <a16:creationId xmlns:a16="http://schemas.microsoft.com/office/drawing/2014/main" id="{240ACB2C-E592-4B81-8DB9-492976A251E4}"/>
              </a:ext>
            </a:extLst>
          </p:cNvPr>
          <p:cNvGrpSpPr>
            <a:grpSpLocks/>
          </p:cNvGrpSpPr>
          <p:nvPr/>
        </p:nvGrpSpPr>
        <p:grpSpPr bwMode="auto">
          <a:xfrm>
            <a:off x="5319714" y="3287318"/>
            <a:ext cx="1529441" cy="1445440"/>
            <a:chOff x="5568950" y="4383090"/>
            <a:chExt cx="2039253" cy="1927253"/>
          </a:xfrm>
        </p:grpSpPr>
        <p:grpSp>
          <p:nvGrpSpPr>
            <p:cNvPr id="18462" name="Grupo 4">
              <a:extLst>
                <a:ext uri="{FF2B5EF4-FFF2-40B4-BE49-F238E27FC236}">
                  <a16:creationId xmlns:a16="http://schemas.microsoft.com/office/drawing/2014/main" id="{1B6C4A5B-2A08-482C-8EFD-CE3174AD3A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68950" y="4383090"/>
              <a:ext cx="2039253" cy="1910422"/>
              <a:chOff x="5568950" y="4383088"/>
              <a:chExt cx="2039253" cy="1910714"/>
            </a:xfrm>
          </p:grpSpPr>
          <p:pic>
            <p:nvPicPr>
              <p:cNvPr id="18466" name="Picture 2" descr="p221b.png">
                <a:extLst>
                  <a:ext uri="{FF2B5EF4-FFF2-40B4-BE49-F238E27FC236}">
                    <a16:creationId xmlns:a16="http://schemas.microsoft.com/office/drawing/2014/main" id="{7E9E6748-C77F-490F-B3A9-EF58E293A3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1525" y="4645025"/>
                <a:ext cx="1479550" cy="144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467" name="Rectangle 31">
                <a:extLst>
                  <a:ext uri="{FF2B5EF4-FFF2-40B4-BE49-F238E27FC236}">
                    <a16:creationId xmlns:a16="http://schemas.microsoft.com/office/drawing/2014/main" id="{617480EA-3035-450B-82F2-43C0E499DE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8950" y="4840287"/>
                <a:ext cx="342403" cy="323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A</a:t>
                </a:r>
                <a:endParaRPr lang="en-US" altLang="pt-BR" sz="975"/>
              </a:p>
            </p:txBody>
          </p:sp>
          <p:sp>
            <p:nvSpPr>
              <p:cNvPr id="18468" name="Rectangle 32">
                <a:extLst>
                  <a:ext uri="{FF2B5EF4-FFF2-40B4-BE49-F238E27FC236}">
                    <a16:creationId xmlns:a16="http://schemas.microsoft.com/office/drawing/2014/main" id="{265BB695-1DCC-4A85-9845-751F824AB0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7750" y="4383088"/>
                <a:ext cx="335989" cy="323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B</a:t>
                </a:r>
                <a:endParaRPr lang="en-US" altLang="pt-BR" sz="975"/>
              </a:p>
            </p:txBody>
          </p:sp>
          <p:sp>
            <p:nvSpPr>
              <p:cNvPr id="18469" name="Rectangle 33">
                <a:extLst>
                  <a:ext uri="{FF2B5EF4-FFF2-40B4-BE49-F238E27FC236}">
                    <a16:creationId xmlns:a16="http://schemas.microsoft.com/office/drawing/2014/main" id="{12A0A9A0-C97D-4344-A22D-45A9679C8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0749" y="4419600"/>
                <a:ext cx="335989" cy="323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C</a:t>
                </a:r>
                <a:endParaRPr lang="en-US" altLang="pt-BR" sz="975"/>
              </a:p>
            </p:txBody>
          </p:sp>
          <p:sp>
            <p:nvSpPr>
              <p:cNvPr id="18470" name="Rectangle 34">
                <a:extLst>
                  <a:ext uri="{FF2B5EF4-FFF2-40B4-BE49-F238E27FC236}">
                    <a16:creationId xmlns:a16="http://schemas.microsoft.com/office/drawing/2014/main" id="{1300DAFE-27EE-44FF-A0CC-4A4EEB87A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8749" y="5118101"/>
                <a:ext cx="348813" cy="323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D</a:t>
                </a:r>
                <a:endParaRPr lang="en-US" altLang="pt-BR" sz="975"/>
              </a:p>
            </p:txBody>
          </p:sp>
          <p:sp>
            <p:nvSpPr>
              <p:cNvPr id="18471" name="Rectangle 35">
                <a:extLst>
                  <a:ext uri="{FF2B5EF4-FFF2-40B4-BE49-F238E27FC236}">
                    <a16:creationId xmlns:a16="http://schemas.microsoft.com/office/drawing/2014/main" id="{AF8164B1-652B-4E19-A174-7900593092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6713" y="4791075"/>
                <a:ext cx="288968" cy="323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I</a:t>
                </a:r>
                <a:endParaRPr lang="en-US" altLang="pt-BR" sz="975"/>
              </a:p>
            </p:txBody>
          </p:sp>
          <p:sp>
            <p:nvSpPr>
              <p:cNvPr id="18472" name="Rectangle 36">
                <a:extLst>
                  <a:ext uri="{FF2B5EF4-FFF2-40B4-BE49-F238E27FC236}">
                    <a16:creationId xmlns:a16="http://schemas.microsoft.com/office/drawing/2014/main" id="{4F8860A7-3F5D-4229-89DF-69005C331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5038" y="5522913"/>
                <a:ext cx="323165" cy="323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F</a:t>
                </a:r>
                <a:endParaRPr lang="en-US" altLang="pt-BR" sz="975"/>
              </a:p>
            </p:txBody>
          </p:sp>
          <p:sp>
            <p:nvSpPr>
              <p:cNvPr id="18473" name="Rectangle 37">
                <a:extLst>
                  <a:ext uri="{FF2B5EF4-FFF2-40B4-BE49-F238E27FC236}">
                    <a16:creationId xmlns:a16="http://schemas.microsoft.com/office/drawing/2014/main" id="{22A779AB-5B1F-4B72-A3F6-E928A2DFBD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16725" y="5964238"/>
                <a:ext cx="350952" cy="323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H</a:t>
                </a:r>
                <a:endParaRPr lang="en-US" altLang="pt-BR" sz="975"/>
              </a:p>
            </p:txBody>
          </p:sp>
          <p:sp>
            <p:nvSpPr>
              <p:cNvPr id="18474" name="Rectangle 38">
                <a:extLst>
                  <a:ext uri="{FF2B5EF4-FFF2-40B4-BE49-F238E27FC236}">
                    <a16:creationId xmlns:a16="http://schemas.microsoft.com/office/drawing/2014/main" id="{93FF1B54-030E-4E0F-BB85-221EF8C191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6101" y="5970587"/>
                <a:ext cx="350952" cy="323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G</a:t>
                </a:r>
                <a:endParaRPr lang="en-US" altLang="pt-BR" sz="975"/>
              </a:p>
            </p:txBody>
          </p:sp>
          <p:sp>
            <p:nvSpPr>
              <p:cNvPr id="18475" name="Rectangle 39">
                <a:extLst>
                  <a:ext uri="{FF2B5EF4-FFF2-40B4-BE49-F238E27FC236}">
                    <a16:creationId xmlns:a16="http://schemas.microsoft.com/office/drawing/2014/main" id="{315BE2D8-1388-4889-9EA0-8BFB026F04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59488" y="5432425"/>
                <a:ext cx="327440" cy="323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E</a:t>
                </a:r>
                <a:endParaRPr lang="en-US" altLang="pt-BR" sz="975"/>
              </a:p>
            </p:txBody>
          </p:sp>
          <p:sp>
            <p:nvSpPr>
              <p:cNvPr id="18476" name="Rectangle 40">
                <a:extLst>
                  <a:ext uri="{FF2B5EF4-FFF2-40B4-BE49-F238E27FC236}">
                    <a16:creationId xmlns:a16="http://schemas.microsoft.com/office/drawing/2014/main" id="{CF156F8B-1225-4F06-B15D-BEF391F40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5075" y="5753100"/>
                <a:ext cx="333853" cy="323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75"/>
                  <a:t>d</a:t>
                </a:r>
                <a:endParaRPr lang="en-US" altLang="pt-BR" sz="975"/>
              </a:p>
            </p:txBody>
          </p:sp>
        </p:grpSp>
        <p:sp>
          <p:nvSpPr>
            <p:cNvPr id="18463" name="Retângulo 50">
              <a:extLst>
                <a:ext uri="{FF2B5EF4-FFF2-40B4-BE49-F238E27FC236}">
                  <a16:creationId xmlns:a16="http://schemas.microsoft.com/office/drawing/2014/main" id="{305B3BFD-F644-4803-92C6-6F5F58D7A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3637" y="6110288"/>
              <a:ext cx="160301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 ℓ </a:t>
              </a:r>
            </a:p>
          </p:txBody>
        </p:sp>
        <p:sp>
          <p:nvSpPr>
            <p:cNvPr id="18464" name="Retângulo 50">
              <a:extLst>
                <a:ext uri="{FF2B5EF4-FFF2-40B4-BE49-F238E27FC236}">
                  <a16:creationId xmlns:a16="http://schemas.microsoft.com/office/drawing/2014/main" id="{CE516375-CF68-4533-9E66-18BCE611F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0099" y="5853112"/>
              <a:ext cx="160301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 ℓ </a:t>
              </a:r>
            </a:p>
          </p:txBody>
        </p:sp>
        <p:sp>
          <p:nvSpPr>
            <p:cNvPr id="18465" name="Retângulo 50">
              <a:extLst>
                <a:ext uri="{FF2B5EF4-FFF2-40B4-BE49-F238E27FC236}">
                  <a16:creationId xmlns:a16="http://schemas.microsoft.com/office/drawing/2014/main" id="{7A8FDCCC-1178-4069-8175-F1A56BCEBE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8225" y="5032375"/>
              <a:ext cx="160301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75"/>
                <a:t> ℓ </a:t>
              </a:r>
            </a:p>
          </p:txBody>
        </p:sp>
      </p:grpSp>
      <p:grpSp>
        <p:nvGrpSpPr>
          <p:cNvPr id="7" name="Grupo 7">
            <a:extLst>
              <a:ext uri="{FF2B5EF4-FFF2-40B4-BE49-F238E27FC236}">
                <a16:creationId xmlns:a16="http://schemas.microsoft.com/office/drawing/2014/main" id="{25B6111A-2DF7-4116-BE53-CBD39C410756}"/>
              </a:ext>
            </a:extLst>
          </p:cNvPr>
          <p:cNvGrpSpPr>
            <a:grpSpLocks/>
          </p:cNvGrpSpPr>
          <p:nvPr/>
        </p:nvGrpSpPr>
        <p:grpSpPr bwMode="auto">
          <a:xfrm>
            <a:off x="1770460" y="4220756"/>
            <a:ext cx="2595563" cy="300773"/>
            <a:chOff x="836613" y="5628355"/>
            <a:chExt cx="3460750" cy="400312"/>
          </a:xfrm>
        </p:grpSpPr>
        <p:grpSp>
          <p:nvGrpSpPr>
            <p:cNvPr id="18448" name="Grupo 2">
              <a:extLst>
                <a:ext uri="{FF2B5EF4-FFF2-40B4-BE49-F238E27FC236}">
                  <a16:creationId xmlns:a16="http://schemas.microsoft.com/office/drawing/2014/main" id="{28BBE0D1-F340-4F09-A8D7-880F1A35B1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6613" y="5629274"/>
              <a:ext cx="3460750" cy="399393"/>
              <a:chOff x="836613" y="5629098"/>
              <a:chExt cx="3460750" cy="399392"/>
            </a:xfrm>
          </p:grpSpPr>
          <p:pic>
            <p:nvPicPr>
              <p:cNvPr id="18450" name="Picture 7" descr="r3l.png">
                <a:extLst>
                  <a:ext uri="{FF2B5EF4-FFF2-40B4-BE49-F238E27FC236}">
                    <a16:creationId xmlns:a16="http://schemas.microsoft.com/office/drawing/2014/main" id="{3E7C6C7E-954F-44A6-98CE-7A07B8CD6C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938" y="5694185"/>
                <a:ext cx="555625" cy="285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451" name="TextBox 7">
                <a:extLst>
                  <a:ext uri="{FF2B5EF4-FFF2-40B4-BE49-F238E27FC236}">
                    <a16:creationId xmlns:a16="http://schemas.microsoft.com/office/drawing/2014/main" id="{19EDF3EC-1C92-48E6-A588-1DA2BB7652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9063" y="5629098"/>
                <a:ext cx="279400" cy="399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=</a:t>
                </a:r>
              </a:p>
            </p:txBody>
          </p:sp>
          <p:sp>
            <p:nvSpPr>
              <p:cNvPr id="18452" name="TextBox 7">
                <a:extLst>
                  <a:ext uri="{FF2B5EF4-FFF2-40B4-BE49-F238E27FC236}">
                    <a16:creationId xmlns:a16="http://schemas.microsoft.com/office/drawing/2014/main" id="{9605A890-7EAC-496E-A960-6B2A984EBA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67100" y="5629098"/>
                <a:ext cx="830263" cy="399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>
                    <a:latin typeface="Arial" panose="020B0604020202020204" pitchFamily="34" charset="0"/>
                    <a:ea typeface="Geneva" charset="-128"/>
                  </a:rPr>
                  <a:t>=</a:t>
                </a:r>
              </a:p>
            </p:txBody>
          </p:sp>
          <p:pic>
            <p:nvPicPr>
              <p:cNvPr id="18453" name="Picture 10" descr="r3.png">
                <a:extLst>
                  <a:ext uri="{FF2B5EF4-FFF2-40B4-BE49-F238E27FC236}">
                    <a16:creationId xmlns:a16="http://schemas.microsoft.com/office/drawing/2014/main" id="{22CAF821-89EE-42DE-9A77-3E949DCA11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92550" y="5698948"/>
                <a:ext cx="347663" cy="280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8454" name="Grupo 1">
                <a:extLst>
                  <a:ext uri="{FF2B5EF4-FFF2-40B4-BE49-F238E27FC236}">
                    <a16:creationId xmlns:a16="http://schemas.microsoft.com/office/drawing/2014/main" id="{60F7D04D-E34D-44F6-A2CF-81CA3DDA4B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6613" y="5629098"/>
                <a:ext cx="1944687" cy="399392"/>
                <a:chOff x="836613" y="5741988"/>
                <a:chExt cx="1944687" cy="399392"/>
              </a:xfrm>
            </p:grpSpPr>
            <p:pic>
              <p:nvPicPr>
                <p:cNvPr id="18456" name="Picture 6" descr="rll.png">
                  <a:extLst>
                    <a:ext uri="{FF2B5EF4-FFF2-40B4-BE49-F238E27FC236}">
                      <a16:creationId xmlns:a16="http://schemas.microsoft.com/office/drawing/2014/main" id="{FB5F75EC-F304-43E6-9EE5-433D3B417A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8263" y="5821363"/>
                  <a:ext cx="1325562" cy="2095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457" name="TextBox 7">
                  <a:extLst>
                    <a:ext uri="{FF2B5EF4-FFF2-40B4-BE49-F238E27FC236}">
                      <a16:creationId xmlns:a16="http://schemas.microsoft.com/office/drawing/2014/main" id="{F11B83CA-51B8-4A99-A919-55D98DC2FD7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36613" y="5741988"/>
                  <a:ext cx="1944687" cy="399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350">
                      <a:latin typeface="Arial" panose="020B0604020202020204" pitchFamily="34" charset="0"/>
                      <a:ea typeface="Geneva" charset="-128"/>
                    </a:rPr>
                    <a:t>D =</a:t>
                  </a:r>
                </a:p>
              </p:txBody>
            </p:sp>
            <p:sp>
              <p:nvSpPr>
                <p:cNvPr id="18458" name="Retângulo 44">
                  <a:extLst>
                    <a:ext uri="{FF2B5EF4-FFF2-40B4-BE49-F238E27FC236}">
                      <a16:creationId xmlns:a16="http://schemas.microsoft.com/office/drawing/2014/main" id="{D8CD5C8B-A8EA-4409-872B-2BF7FF2BE1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96469" y="5801594"/>
                  <a:ext cx="218008" cy="2765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350"/>
                    <a:t> ℓ </a:t>
                  </a:r>
                </a:p>
              </p:txBody>
            </p:sp>
            <p:sp>
              <p:nvSpPr>
                <p:cNvPr id="18459" name="Retângulo 45">
                  <a:extLst>
                    <a:ext uri="{FF2B5EF4-FFF2-40B4-BE49-F238E27FC236}">
                      <a16:creationId xmlns:a16="http://schemas.microsoft.com/office/drawing/2014/main" id="{C5A167E3-9ABC-4948-91EA-52E4247C15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570" y="5804533"/>
                  <a:ext cx="752342" cy="2765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350" baseline="30000"/>
                    <a:t>2 </a:t>
                  </a:r>
                  <a:r>
                    <a:rPr lang="pt-BR" altLang="pt-BR" sz="1350"/>
                    <a:t>+  </a:t>
                  </a:r>
                  <a:r>
                    <a:rPr lang="pt-BR" altLang="pt-BR" sz="1350" baseline="30000"/>
                    <a:t>2</a:t>
                  </a:r>
                  <a:r>
                    <a:rPr lang="pt-BR" altLang="pt-BR" sz="1350"/>
                    <a:t> +  </a:t>
                  </a:r>
                  <a:r>
                    <a:rPr lang="pt-BR" altLang="pt-BR" sz="1350" baseline="30000"/>
                    <a:t>2</a:t>
                  </a:r>
                  <a:endParaRPr lang="pt-BR" altLang="pt-BR" sz="1350"/>
                </a:p>
              </p:txBody>
            </p:sp>
            <p:sp>
              <p:nvSpPr>
                <p:cNvPr id="18460" name="Retângulo 47">
                  <a:extLst>
                    <a:ext uri="{FF2B5EF4-FFF2-40B4-BE49-F238E27FC236}">
                      <a16:creationId xmlns:a16="http://schemas.microsoft.com/office/drawing/2014/main" id="{9C9903C9-532E-4B1A-BE6D-DE0B4F7766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7640" y="5801594"/>
                  <a:ext cx="218008" cy="2765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350"/>
                    <a:t> ℓ </a:t>
                  </a:r>
                </a:p>
              </p:txBody>
            </p:sp>
            <p:sp>
              <p:nvSpPr>
                <p:cNvPr id="18461" name="Retângulo 48">
                  <a:extLst>
                    <a:ext uri="{FF2B5EF4-FFF2-40B4-BE49-F238E27FC236}">
                      <a16:creationId xmlns:a16="http://schemas.microsoft.com/office/drawing/2014/main" id="{6FD3098C-AE95-4BB7-B048-F9EF007718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0883" y="5801594"/>
                  <a:ext cx="218008" cy="2765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350"/>
                    <a:t> ℓ </a:t>
                  </a:r>
                </a:p>
              </p:txBody>
            </p:sp>
          </p:grpSp>
          <p:sp>
            <p:nvSpPr>
              <p:cNvPr id="18455" name="Retângulo 50">
                <a:extLst>
                  <a:ext uri="{FF2B5EF4-FFF2-40B4-BE49-F238E27FC236}">
                    <a16:creationId xmlns:a16="http://schemas.microsoft.com/office/drawing/2014/main" id="{63E2B22C-453F-4706-BA28-D0577FFAC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3284" y="5675541"/>
                <a:ext cx="218008" cy="276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350"/>
                  <a:t> ℓ </a:t>
                </a:r>
              </a:p>
            </p:txBody>
          </p:sp>
        </p:grpSp>
        <p:sp>
          <p:nvSpPr>
            <p:cNvPr id="18449" name="Retângulo 6">
              <a:extLst>
                <a:ext uri="{FF2B5EF4-FFF2-40B4-BE49-F238E27FC236}">
                  <a16:creationId xmlns:a16="http://schemas.microsoft.com/office/drawing/2014/main" id="{C073C6A1-B9C7-4E88-BCAA-19D41B691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403" y="5628355"/>
              <a:ext cx="438581" cy="39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350"/>
                <a:t>ℓ</a:t>
              </a:r>
              <a:r>
                <a:rPr lang="pt-BR" altLang="pt-BR" sz="1350" baseline="30000"/>
                <a:t>2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/>
      <p:bldP spid="26629" grpId="0"/>
      <p:bldP spid="26630" grpId="0"/>
      <p:bldP spid="10" grpId="0" animBg="1"/>
      <p:bldP spid="26634" grpId="0"/>
      <p:bldP spid="266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>
            <a:extLst>
              <a:ext uri="{FF2B5EF4-FFF2-40B4-BE49-F238E27FC236}">
                <a16:creationId xmlns:a16="http://schemas.microsoft.com/office/drawing/2014/main" id="{2BA39FE2-13EF-48C7-A47B-70FBA0C9B95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3911203"/>
            <a:ext cx="1485900" cy="346472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1350" dirty="0" err="1">
                <a:latin typeface="Nunito" pitchFamily="2" charset="0"/>
              </a:rPr>
              <a:t>sen</a:t>
            </a:r>
            <a:r>
              <a:rPr lang="pt-BR" altLang="pt-BR" sz="1350" dirty="0">
                <a:latin typeface="Nunito" pitchFamily="2" charset="0"/>
              </a:rPr>
              <a:t>    =</a:t>
            </a:r>
          </a:p>
        </p:txBody>
      </p:sp>
      <p:graphicFrame>
        <p:nvGraphicFramePr>
          <p:cNvPr id="28677" name="Object 5">
            <a:extLst>
              <a:ext uri="{FF2B5EF4-FFF2-40B4-BE49-F238E27FC236}">
                <a16:creationId xmlns:a16="http://schemas.microsoft.com/office/drawing/2014/main" id="{5D3E4DE4-D289-4891-B349-2888D08E7E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570399"/>
              </p:ext>
            </p:extLst>
          </p:nvPr>
        </p:nvGraphicFramePr>
        <p:xfrm>
          <a:off x="1826815" y="3823670"/>
          <a:ext cx="789385" cy="394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457200" progId="Equation.DSMT4">
                  <p:embed/>
                </p:oleObj>
              </mc:Choice>
              <mc:Fallback>
                <p:oleObj name="Equation" r:id="rId2" imgW="914400" imgH="457200" progId="Equation.DSMT4">
                  <p:embed/>
                  <p:pic>
                    <p:nvPicPr>
                      <p:cNvPr id="28677" name="Object 5">
                        <a:extLst>
                          <a:ext uri="{FF2B5EF4-FFF2-40B4-BE49-F238E27FC236}">
                            <a16:creationId xmlns:a16="http://schemas.microsoft.com/office/drawing/2014/main" id="{5D3E4DE4-D289-4891-B349-2888D08E7E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6815" y="3823670"/>
                        <a:ext cx="789385" cy="3940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9">
            <a:extLst>
              <a:ext uri="{FF2B5EF4-FFF2-40B4-BE49-F238E27FC236}">
                <a16:creationId xmlns:a16="http://schemas.microsoft.com/office/drawing/2014/main" id="{FF0BCACB-8624-4CB3-8B9C-7B15A83896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1744266"/>
          <a:ext cx="76200" cy="11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12" imgH="152268" progId="Equation.DSMT4">
                  <p:embed/>
                </p:oleObj>
              </mc:Choice>
              <mc:Fallback>
                <p:oleObj name="Equation" r:id="rId4" imgW="101512" imgH="152268" progId="Equation.DSMT4">
                  <p:embed/>
                  <p:pic>
                    <p:nvPicPr>
                      <p:cNvPr id="3" name="Object 19">
                        <a:extLst>
                          <a:ext uri="{FF2B5EF4-FFF2-40B4-BE49-F238E27FC236}">
                            <a16:creationId xmlns:a16="http://schemas.microsoft.com/office/drawing/2014/main" id="{FF0BCACB-8624-4CB3-8B9C-7B15A83896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744266"/>
                        <a:ext cx="76200" cy="11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78" name="Picture 23" descr="C:\Users\a42742\Desktop\SDA\MAT\9o ano\Imagens\pagina243_pos1.png">
            <a:extLst>
              <a:ext uri="{FF2B5EF4-FFF2-40B4-BE49-F238E27FC236}">
                <a16:creationId xmlns:a16="http://schemas.microsoft.com/office/drawing/2014/main" id="{658D8948-9BF5-4A69-84E6-FF02AB3BB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322785"/>
            <a:ext cx="309681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24" descr="C:\Users\a42742\Desktop\SDA\MAT\9o ano\Imagens\pagina243_pos2.png">
            <a:extLst>
              <a:ext uri="{FF2B5EF4-FFF2-40B4-BE49-F238E27FC236}">
                <a16:creationId xmlns:a16="http://schemas.microsoft.com/office/drawing/2014/main" id="{1EE7524F-BC2D-408E-831B-D6742554D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322785"/>
            <a:ext cx="309681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25" descr="C:\Users\a42742\Desktop\SDA\MAT\9o ano\Imagens\pagina243_pos3.png">
            <a:extLst>
              <a:ext uri="{FF2B5EF4-FFF2-40B4-BE49-F238E27FC236}">
                <a16:creationId xmlns:a16="http://schemas.microsoft.com/office/drawing/2014/main" id="{54A2B91B-9C02-4AD7-AA53-B204C9392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314450"/>
            <a:ext cx="309681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26" descr="C:\Users\a42742\Desktop\SDA\MAT\9o ano\Imagens\pagina243_pos4.png">
            <a:extLst>
              <a:ext uri="{FF2B5EF4-FFF2-40B4-BE49-F238E27FC236}">
                <a16:creationId xmlns:a16="http://schemas.microsoft.com/office/drawing/2014/main" id="{188841A4-6D51-4725-85ED-ECACFCEDE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694" y="1322785"/>
            <a:ext cx="309800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27" descr="C:\Users\a42742\Desktop\SDA\MAT\9o ano\Imagens\pagina243_pos5.png">
            <a:extLst>
              <a:ext uri="{FF2B5EF4-FFF2-40B4-BE49-F238E27FC236}">
                <a16:creationId xmlns:a16="http://schemas.microsoft.com/office/drawing/2014/main" id="{2C2D3799-BA4E-460E-8BDA-D9AB1ABC2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504" y="1322785"/>
            <a:ext cx="309800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4F8ACAD4-5E27-4461-B9EF-BDA606440D8A}"/>
              </a:ext>
            </a:extLst>
          </p:cNvPr>
          <p:cNvSpPr txBox="1">
            <a:spLocks noChangeArrowheads="1"/>
          </p:cNvSpPr>
          <p:nvPr/>
        </p:nvSpPr>
        <p:spPr bwMode="auto">
          <a:xfrm rot="19837252">
            <a:off x="3557588" y="2214176"/>
            <a:ext cx="10584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percurso</a:t>
            </a:r>
            <a:endParaRPr lang="pt-BR" altLang="pt-BR" sz="120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50EFF67-13C1-4239-BEE8-B34185995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6480" y="2515792"/>
            <a:ext cx="6381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altura</a:t>
            </a:r>
          </a:p>
        </p:txBody>
      </p:sp>
      <p:sp>
        <p:nvSpPr>
          <p:cNvPr id="28685" name="Rectangle 2">
            <a:extLst>
              <a:ext uri="{FF2B5EF4-FFF2-40B4-BE49-F238E27FC236}">
                <a16:creationId xmlns:a16="http://schemas.microsoft.com/office/drawing/2014/main" id="{64515C5E-4130-40F9-8B12-13196F42E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9238" y="835819"/>
            <a:ext cx="6172200" cy="37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500" b="1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A ideia de seno</a:t>
            </a:r>
          </a:p>
        </p:txBody>
      </p:sp>
      <p:pic>
        <p:nvPicPr>
          <p:cNvPr id="15" name="Picture 15" descr="Z:\Didaticos_AT\Sequência de Aulas\FINALIZADOS\MAT-9\Imagens\alpha.png">
            <a:extLst>
              <a:ext uri="{FF2B5EF4-FFF2-40B4-BE49-F238E27FC236}">
                <a16:creationId xmlns:a16="http://schemas.microsoft.com/office/drawing/2014/main" id="{A1589428-8794-43DE-8FD4-660E53442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585" y="3847483"/>
            <a:ext cx="325040" cy="3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73ACA497-6F67-4765-AEEF-A320E895FF50}"/>
              </a:ext>
            </a:extLst>
          </p:cNvPr>
          <p:cNvSpPr txBox="1">
            <a:spLocks noChangeArrowheads="1"/>
          </p:cNvSpPr>
          <p:nvPr/>
        </p:nvSpPr>
        <p:spPr>
          <a:xfrm>
            <a:off x="122635" y="406003"/>
            <a:ext cx="5731669" cy="372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pt-BR" altLang="pt-BR" sz="1500" b="1">
                <a:latin typeface="Nunito" pitchFamily="2" charset="0"/>
              </a:rPr>
              <a:t>A Relações trigonométricas</a:t>
            </a:r>
            <a:endParaRPr lang="pt-BR" altLang="pt-BR" sz="1500" b="1" dirty="0">
              <a:latin typeface="Nunito" pitchFamily="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  <p:bldP spid="25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>
            <a:extLst>
              <a:ext uri="{FF2B5EF4-FFF2-40B4-BE49-F238E27FC236}">
                <a16:creationId xmlns:a16="http://schemas.microsoft.com/office/drawing/2014/main" id="{740E26A9-13B7-41C4-95BB-E84221A172C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3844529"/>
            <a:ext cx="1721644" cy="330994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1350" dirty="0">
                <a:latin typeface="Nunito" pitchFamily="2" charset="0"/>
              </a:rPr>
              <a:t>cos    =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7127F89-ADBD-4DF9-95A3-A975025F374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835819"/>
            <a:ext cx="6172200" cy="372666"/>
          </a:xfrm>
        </p:spPr>
        <p:txBody>
          <a:bodyPr/>
          <a:lstStyle/>
          <a:p>
            <a:pPr algn="l" eaLnBrk="1" hangingPunct="1"/>
            <a:r>
              <a:rPr lang="pt-BR" altLang="pt-BR" sz="1500" b="1" dirty="0">
                <a:latin typeface="Nunito" pitchFamily="2" charset="0"/>
              </a:rPr>
              <a:t>A ideia de cosseno</a:t>
            </a:r>
          </a:p>
        </p:txBody>
      </p:sp>
      <p:graphicFrame>
        <p:nvGraphicFramePr>
          <p:cNvPr id="29701" name="Object 5">
            <a:extLst>
              <a:ext uri="{FF2B5EF4-FFF2-40B4-BE49-F238E27FC236}">
                <a16:creationId xmlns:a16="http://schemas.microsoft.com/office/drawing/2014/main" id="{AE9320A6-6D9F-4F52-8746-7E24BDDA82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7909977"/>
              </p:ext>
            </p:extLst>
          </p:nvPr>
        </p:nvGraphicFramePr>
        <p:xfrm>
          <a:off x="1817247" y="3820585"/>
          <a:ext cx="10763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57300" imgH="457200" progId="Equation.DSMT4">
                  <p:embed/>
                </p:oleObj>
              </mc:Choice>
              <mc:Fallback>
                <p:oleObj name="Equation" r:id="rId2" imgW="1257300" imgH="457200" progId="Equation.DSMT4">
                  <p:embed/>
                  <p:pic>
                    <p:nvPicPr>
                      <p:cNvPr id="29701" name="Object 5">
                        <a:extLst>
                          <a:ext uri="{FF2B5EF4-FFF2-40B4-BE49-F238E27FC236}">
                            <a16:creationId xmlns:a16="http://schemas.microsoft.com/office/drawing/2014/main" id="{AE9320A6-6D9F-4F52-8746-7E24BDDA82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7247" y="3820585"/>
                        <a:ext cx="107632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19">
            <a:extLst>
              <a:ext uri="{FF2B5EF4-FFF2-40B4-BE49-F238E27FC236}">
                <a16:creationId xmlns:a16="http://schemas.microsoft.com/office/drawing/2014/main" id="{67400111-B3DA-413B-81E8-261CC6DDAB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1744266"/>
          <a:ext cx="76200" cy="11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12" imgH="152268" progId="Equation.DSMT4">
                  <p:embed/>
                </p:oleObj>
              </mc:Choice>
              <mc:Fallback>
                <p:oleObj name="Equation" r:id="rId4" imgW="101512" imgH="152268" progId="Equation.DSMT4">
                  <p:embed/>
                  <p:pic>
                    <p:nvPicPr>
                      <p:cNvPr id="29702" name="Object 19">
                        <a:extLst>
                          <a:ext uri="{FF2B5EF4-FFF2-40B4-BE49-F238E27FC236}">
                            <a16:creationId xmlns:a16="http://schemas.microsoft.com/office/drawing/2014/main" id="{67400111-B3DA-413B-81E8-261CC6DDAB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744266"/>
                        <a:ext cx="76200" cy="11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3" name="Picture 23" descr="C:\Users\a42742\Desktop\SDA\MAT\9o ano\Imagens\pagina243_pos1.png">
            <a:extLst>
              <a:ext uri="{FF2B5EF4-FFF2-40B4-BE49-F238E27FC236}">
                <a16:creationId xmlns:a16="http://schemas.microsoft.com/office/drawing/2014/main" id="{D51DB818-1138-4B00-B100-69F782EDA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322785"/>
            <a:ext cx="309681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24" descr="C:\Users\a42742\Desktop\SDA\MAT\9o ano\Imagens\pagina243_pos2.png">
            <a:extLst>
              <a:ext uri="{FF2B5EF4-FFF2-40B4-BE49-F238E27FC236}">
                <a16:creationId xmlns:a16="http://schemas.microsoft.com/office/drawing/2014/main" id="{45D38265-180A-4290-93CA-AE715C6C1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322785"/>
            <a:ext cx="309681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25" descr="C:\Users\a42742\Desktop\SDA\MAT\9o ano\Imagens\pagina243_pos3.png">
            <a:extLst>
              <a:ext uri="{FF2B5EF4-FFF2-40B4-BE49-F238E27FC236}">
                <a16:creationId xmlns:a16="http://schemas.microsoft.com/office/drawing/2014/main" id="{C9AAB565-69AD-482F-BB51-3FABB77AE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314450"/>
            <a:ext cx="309681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26" descr="C:\Users\a42742\Desktop\SDA\MAT\9o ano\Imagens\pagina243_pos4.png">
            <a:extLst>
              <a:ext uri="{FF2B5EF4-FFF2-40B4-BE49-F238E27FC236}">
                <a16:creationId xmlns:a16="http://schemas.microsoft.com/office/drawing/2014/main" id="{A40D851B-3A46-48B6-A84B-43DDE24FC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694" y="1322785"/>
            <a:ext cx="309800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27" descr="C:\Users\a42742\Desktop\SDA\MAT\9o ano\Imagens\pagina243_pos5.png">
            <a:extLst>
              <a:ext uri="{FF2B5EF4-FFF2-40B4-BE49-F238E27FC236}">
                <a16:creationId xmlns:a16="http://schemas.microsoft.com/office/drawing/2014/main" id="{302E70AF-5C47-4CAA-B6A2-05F8770AB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504" y="1322785"/>
            <a:ext cx="309800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2085EFF2-7C0D-476F-984E-3BD7C47E4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448" y="3486151"/>
            <a:ext cx="10882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afastamento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4190818-2679-4AD7-9962-6D9F90E06F2B}"/>
              </a:ext>
            </a:extLst>
          </p:cNvPr>
          <p:cNvSpPr txBox="1">
            <a:spLocks noChangeArrowheads="1"/>
          </p:cNvSpPr>
          <p:nvPr/>
        </p:nvSpPr>
        <p:spPr bwMode="auto">
          <a:xfrm rot="19837252">
            <a:off x="3557588" y="2214176"/>
            <a:ext cx="10584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percurso</a:t>
            </a:r>
            <a:endParaRPr lang="pt-BR" altLang="pt-BR" sz="120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16" name="Picture 15" descr="Z:\Didaticos_AT\Sequência de Aulas\FINALIZADOS\MAT-9\Imagens\alpha.png">
            <a:extLst>
              <a:ext uri="{FF2B5EF4-FFF2-40B4-BE49-F238E27FC236}">
                <a16:creationId xmlns:a16="http://schemas.microsoft.com/office/drawing/2014/main" id="{2EA42C14-8878-4219-9C8E-BD480CD50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140" y="3797017"/>
            <a:ext cx="325040" cy="3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F581E489-FF0D-4FB0-BEB4-20D91F2F2278}"/>
              </a:ext>
            </a:extLst>
          </p:cNvPr>
          <p:cNvSpPr txBox="1">
            <a:spLocks noChangeArrowheads="1"/>
          </p:cNvSpPr>
          <p:nvPr/>
        </p:nvSpPr>
        <p:spPr>
          <a:xfrm>
            <a:off x="117718" y="331671"/>
            <a:ext cx="5731669" cy="372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pt-BR" altLang="pt-BR" sz="1500" b="1">
                <a:latin typeface="Nunito" pitchFamily="2" charset="0"/>
              </a:rPr>
              <a:t>A Relações trigonométricas</a:t>
            </a:r>
            <a:endParaRPr lang="pt-BR" altLang="pt-BR" sz="1500" b="1" dirty="0">
              <a:latin typeface="Nunito" pitchFamily="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D0E53452-B50E-4B18-B575-6BD8BC840F6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43495" y="1014898"/>
            <a:ext cx="5731669" cy="372666"/>
          </a:xfrm>
        </p:spPr>
        <p:txBody>
          <a:bodyPr vert="horz" lIns="0" tIns="0" rIns="0" bIns="0" rtlCol="0" anchor="ctr">
            <a:normAutofit/>
          </a:bodyPr>
          <a:lstStyle/>
          <a:p>
            <a:pPr algn="l" eaLnBrk="1" hangingPunct="1"/>
            <a:r>
              <a:rPr lang="pt-BR" altLang="pt-BR" sz="1500" b="1" dirty="0">
                <a:latin typeface="Nunito" pitchFamily="2" charset="0"/>
              </a:rPr>
              <a:t>A Relações trigonométricas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40E20FA-BCCD-4E84-84CB-5566A674CD68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43000" y="3998119"/>
            <a:ext cx="3415904" cy="465535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1350" dirty="0">
                <a:latin typeface="Nunito" pitchFamily="2" charset="0"/>
              </a:rPr>
              <a:t> </a:t>
            </a:r>
            <a:r>
              <a:rPr lang="pt-BR" altLang="pt-BR" sz="1350" dirty="0" err="1">
                <a:latin typeface="Nunito" pitchFamily="2" charset="0"/>
              </a:rPr>
              <a:t>tg</a:t>
            </a:r>
            <a:r>
              <a:rPr lang="pt-BR" altLang="pt-BR" sz="1350" dirty="0">
                <a:latin typeface="Nunito" pitchFamily="2" charset="0"/>
              </a:rPr>
              <a:t>    =                          = índice de subida</a:t>
            </a:r>
          </a:p>
        </p:txBody>
      </p:sp>
      <p:graphicFrame>
        <p:nvGraphicFramePr>
          <p:cNvPr id="26629" name="Object 19">
            <a:extLst>
              <a:ext uri="{FF2B5EF4-FFF2-40B4-BE49-F238E27FC236}">
                <a16:creationId xmlns:a16="http://schemas.microsoft.com/office/drawing/2014/main" id="{FCC3F031-B99D-4E67-9BE7-E727D9FC21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1820466"/>
          <a:ext cx="76200" cy="11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1512" imgH="152268" progId="Equation.DSMT4">
                  <p:embed/>
                </p:oleObj>
              </mc:Choice>
              <mc:Fallback>
                <p:oleObj name="Equation" r:id="rId3" imgW="101512" imgH="152268" progId="Equation.DSMT4">
                  <p:embed/>
                  <p:pic>
                    <p:nvPicPr>
                      <p:cNvPr id="26629" name="Object 19">
                        <a:extLst>
                          <a:ext uri="{FF2B5EF4-FFF2-40B4-BE49-F238E27FC236}">
                            <a16:creationId xmlns:a16="http://schemas.microsoft.com/office/drawing/2014/main" id="{FCC3F031-B99D-4E67-9BE7-E727D9FC21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820466"/>
                        <a:ext cx="76200" cy="11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41" name="Object 21">
            <a:extLst>
              <a:ext uri="{FF2B5EF4-FFF2-40B4-BE49-F238E27FC236}">
                <a16:creationId xmlns:a16="http://schemas.microsoft.com/office/drawing/2014/main" id="{CE4DA8A0-0E30-452E-8868-C64062F67C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900718"/>
              </p:ext>
            </p:extLst>
          </p:nvPr>
        </p:nvGraphicFramePr>
        <p:xfrm>
          <a:off x="1763911" y="3898563"/>
          <a:ext cx="1087041" cy="372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57300" imgH="431800" progId="Equation.DSMT4">
                  <p:embed/>
                </p:oleObj>
              </mc:Choice>
              <mc:Fallback>
                <p:oleObj name="Equation" r:id="rId5" imgW="1257300" imgH="431800" progId="Equation.DSMT4">
                  <p:embed/>
                  <p:pic>
                    <p:nvPicPr>
                      <p:cNvPr id="5141" name="Object 21">
                        <a:extLst>
                          <a:ext uri="{FF2B5EF4-FFF2-40B4-BE49-F238E27FC236}">
                            <a16:creationId xmlns:a16="http://schemas.microsoft.com/office/drawing/2014/main" id="{CE4DA8A0-0E30-452E-8868-C64062F67C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911" y="3898563"/>
                        <a:ext cx="1087041" cy="372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43" name="Picture 23" descr="C:\Users\a42742\Desktop\SDA\MAT\9o ano\Imagens\pagina243_pos1.png">
            <a:extLst>
              <a:ext uri="{FF2B5EF4-FFF2-40B4-BE49-F238E27FC236}">
                <a16:creationId xmlns:a16="http://schemas.microsoft.com/office/drawing/2014/main" id="{DE3D95DB-6996-4557-8219-52951D45A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398985"/>
            <a:ext cx="309681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4" name="Picture 24" descr="C:\Users\a42742\Desktop\SDA\MAT\9o ano\Imagens\pagina243_pos2.png">
            <a:extLst>
              <a:ext uri="{FF2B5EF4-FFF2-40B4-BE49-F238E27FC236}">
                <a16:creationId xmlns:a16="http://schemas.microsoft.com/office/drawing/2014/main" id="{DF365BCE-82CD-4EF2-B2D6-99E7AE74B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398985"/>
            <a:ext cx="309681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5" name="Picture 25" descr="C:\Users\a42742\Desktop\SDA\MAT\9o ano\Imagens\pagina243_pos3.png">
            <a:extLst>
              <a:ext uri="{FF2B5EF4-FFF2-40B4-BE49-F238E27FC236}">
                <a16:creationId xmlns:a16="http://schemas.microsoft.com/office/drawing/2014/main" id="{76FDFA7B-ED32-46A8-9899-C4B015B54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398985"/>
            <a:ext cx="309681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6" name="Picture 26" descr="C:\Users\a42742\Desktop\SDA\MAT\9o ano\Imagens\pagina243_pos4.png">
            <a:extLst>
              <a:ext uri="{FF2B5EF4-FFF2-40B4-BE49-F238E27FC236}">
                <a16:creationId xmlns:a16="http://schemas.microsoft.com/office/drawing/2014/main" id="{09CB4A43-1DC2-4C1D-BB5F-F38CAE2D7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694" y="1398985"/>
            <a:ext cx="3098006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7" name="Picture 27" descr="C:\Users\a42742\Desktop\SDA\MAT\9o ano\Imagens\pagina243_pos5.png">
            <a:extLst>
              <a:ext uri="{FF2B5EF4-FFF2-40B4-BE49-F238E27FC236}">
                <a16:creationId xmlns:a16="http://schemas.microsoft.com/office/drawing/2014/main" id="{AB0EE5F0-B627-4E15-BF2E-7E6930C5E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217" y="1398985"/>
            <a:ext cx="3096815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F989210-152E-44D6-89F6-A5775E35FB84}"/>
              </a:ext>
            </a:extLst>
          </p:cNvPr>
          <p:cNvSpPr txBox="1">
            <a:spLocks noChangeArrowheads="1"/>
          </p:cNvSpPr>
          <p:nvPr/>
        </p:nvSpPr>
        <p:spPr bwMode="auto">
          <a:xfrm rot="19837252">
            <a:off x="3477816" y="2312938"/>
            <a:ext cx="776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percurso</a:t>
            </a:r>
            <a:endParaRPr lang="pt-BR" altLang="pt-BR" sz="120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BBE0553-66AC-4430-88ED-526F36C95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115" y="3562351"/>
            <a:ext cx="10870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afastamento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ED916BD-8025-4F37-9A76-167D07F87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5191" y="2591992"/>
            <a:ext cx="5191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altura</a:t>
            </a:r>
          </a:p>
        </p:txBody>
      </p:sp>
      <p:pic>
        <p:nvPicPr>
          <p:cNvPr id="25615" name="Picture 15" descr="Z:\Didaticos_AT\Sequência de Aulas\FINALIZADOS\MAT-9\Imagens\alpha.png">
            <a:extLst>
              <a:ext uri="{FF2B5EF4-FFF2-40B4-BE49-F238E27FC236}">
                <a16:creationId xmlns:a16="http://schemas.microsoft.com/office/drawing/2014/main" id="{A013657C-FA03-49B1-B2E4-22E1553F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690" y="3943459"/>
            <a:ext cx="325040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77684FF7-431A-4857-AD5A-54AF1001F446}"/>
              </a:ext>
            </a:extLst>
          </p:cNvPr>
          <p:cNvSpPr txBox="1">
            <a:spLocks noChangeArrowheads="1"/>
          </p:cNvSpPr>
          <p:nvPr/>
        </p:nvSpPr>
        <p:spPr>
          <a:xfrm>
            <a:off x="337421" y="1748433"/>
            <a:ext cx="2123127" cy="372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pt-BR" altLang="pt-BR" sz="1500" b="1">
                <a:latin typeface="Nunito" pitchFamily="2" charset="0"/>
              </a:rPr>
              <a:t>A ideia de tangente</a:t>
            </a:r>
            <a:endParaRPr lang="pt-BR" altLang="pt-BR" sz="1500" b="1" dirty="0">
              <a:latin typeface="Nunito" pitchFamily="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2" grpId="0"/>
      <p:bldP spid="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3" name="Picture 19" descr="C:\Users\a42742\Desktop\SDA\MAT\9o ano\Imagens\pagina244_pos1.png">
            <a:extLst>
              <a:ext uri="{FF2B5EF4-FFF2-40B4-BE49-F238E27FC236}">
                <a16:creationId xmlns:a16="http://schemas.microsoft.com/office/drawing/2014/main" id="{DB2E552E-842F-408B-89FC-7619DD995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172" y="1075135"/>
            <a:ext cx="3443288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Picture 20" descr="C:\Users\a42742\Desktop\SDA\MAT\9o ano\Imagens\pagina244_pos2.png">
            <a:extLst>
              <a:ext uri="{FF2B5EF4-FFF2-40B4-BE49-F238E27FC236}">
                <a16:creationId xmlns:a16="http://schemas.microsoft.com/office/drawing/2014/main" id="{6786DB0B-C537-4D2A-9FD8-9BD9FEE6F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172" y="1075135"/>
            <a:ext cx="3443288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5" name="Picture 21" descr="C:\Users\a42742\Desktop\SDA\MAT\9o ano\Imagens\pagina244_pos3.png">
            <a:extLst>
              <a:ext uri="{FF2B5EF4-FFF2-40B4-BE49-F238E27FC236}">
                <a16:creationId xmlns:a16="http://schemas.microsoft.com/office/drawing/2014/main" id="{95168103-FB4C-47D3-82ED-FCA79826E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172" y="1075135"/>
            <a:ext cx="3443288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6" name="Picture 22" descr="C:\Users\a42742\Desktop\SDA\MAT\9o ano\Imagens\pagina244_pos4.png">
            <a:extLst>
              <a:ext uri="{FF2B5EF4-FFF2-40B4-BE49-F238E27FC236}">
                <a16:creationId xmlns:a16="http://schemas.microsoft.com/office/drawing/2014/main" id="{1646DEBE-76F1-46B6-9C2B-C1EE8AD80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172" y="1075135"/>
            <a:ext cx="3443288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3">
            <a:extLst>
              <a:ext uri="{FF2B5EF4-FFF2-40B4-BE49-F238E27FC236}">
                <a16:creationId xmlns:a16="http://schemas.microsoft.com/office/drawing/2014/main" id="{62DEF79A-65EA-4518-BA0B-886C52735D52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416278" y="3253979"/>
            <a:ext cx="1584722" cy="316706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1350" dirty="0" err="1">
                <a:latin typeface="Nunito" pitchFamily="2" charset="0"/>
              </a:rPr>
              <a:t>sen</a:t>
            </a:r>
            <a:r>
              <a:rPr lang="pt-BR" altLang="pt-BR" sz="1350" dirty="0">
                <a:latin typeface="Nunito" pitchFamily="2" charset="0"/>
              </a:rPr>
              <a:t> </a:t>
            </a:r>
            <a:r>
              <a:rPr lang="el-GR" altLang="pt-BR" sz="1350" dirty="0">
                <a:latin typeface="Nunito" pitchFamily="2" charset="0"/>
              </a:rPr>
              <a:t>θ</a:t>
            </a:r>
            <a:r>
              <a:rPr lang="pt-BR" altLang="pt-BR" sz="1350" dirty="0">
                <a:latin typeface="Nunito" pitchFamily="2" charset="0"/>
              </a:rPr>
              <a:t>(0º &lt; </a:t>
            </a:r>
            <a:r>
              <a:rPr lang="el-GR" altLang="pt-BR" sz="1350" dirty="0">
                <a:latin typeface="Nunito" pitchFamily="2" charset="0"/>
              </a:rPr>
              <a:t>θ</a:t>
            </a:r>
            <a:r>
              <a:rPr lang="pt-BR" altLang="pt-BR" sz="1350" dirty="0">
                <a:latin typeface="Nunito" pitchFamily="2" charset="0"/>
              </a:rPr>
              <a:t> &lt; 90º)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t-BR" altLang="pt-BR" sz="1200" dirty="0">
              <a:latin typeface="Nunito" pitchFamily="2" charset="0"/>
            </a:endParaRPr>
          </a:p>
        </p:txBody>
      </p:sp>
      <p:sp>
        <p:nvSpPr>
          <p:cNvPr id="30727" name="Slide Number Placeholder 1">
            <a:extLst>
              <a:ext uri="{FF2B5EF4-FFF2-40B4-BE49-F238E27FC236}">
                <a16:creationId xmlns:a16="http://schemas.microsoft.com/office/drawing/2014/main" id="{CB604581-A38C-4AF9-B297-8D5B05D8252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AB8DEF-1400-4401-B8BD-7EF1935C9C36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graphicFrame>
        <p:nvGraphicFramePr>
          <p:cNvPr id="11274" name="Object 10">
            <a:extLst>
              <a:ext uri="{FF2B5EF4-FFF2-40B4-BE49-F238E27FC236}">
                <a16:creationId xmlns:a16="http://schemas.microsoft.com/office/drawing/2014/main" id="{A3196B2E-399B-4C5A-8698-E0B50ED1D6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1813" y="3771900"/>
          <a:ext cx="14478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30400" imgH="431800" progId="Equation.DSMT4">
                  <p:embed/>
                </p:oleObj>
              </mc:Choice>
              <mc:Fallback>
                <p:oleObj name="Equation" r:id="rId6" imgW="1930400" imgH="431800" progId="Equation.DSMT4">
                  <p:embed/>
                  <p:pic>
                    <p:nvPicPr>
                      <p:cNvPr id="11274" name="Object 10">
                        <a:extLst>
                          <a:ext uri="{FF2B5EF4-FFF2-40B4-BE49-F238E27FC236}">
                            <a16:creationId xmlns:a16="http://schemas.microsoft.com/office/drawing/2014/main" id="{A3196B2E-399B-4C5A-8698-E0B50ED1D6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3771900"/>
                        <a:ext cx="14478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5" name="Object 11">
            <a:extLst>
              <a:ext uri="{FF2B5EF4-FFF2-40B4-BE49-F238E27FC236}">
                <a16:creationId xmlns:a16="http://schemas.microsoft.com/office/drawing/2014/main" id="{3C7D6C5E-3289-4FC2-A78C-0503C43847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65860" y="3244454"/>
          <a:ext cx="14478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30400" imgH="431800" progId="Equation.DSMT4">
                  <p:embed/>
                </p:oleObj>
              </mc:Choice>
              <mc:Fallback>
                <p:oleObj name="Equation" r:id="rId8" imgW="1930400" imgH="431800" progId="Equation.DSMT4">
                  <p:embed/>
                  <p:pic>
                    <p:nvPicPr>
                      <p:cNvPr id="11275" name="Object 11">
                        <a:extLst>
                          <a:ext uri="{FF2B5EF4-FFF2-40B4-BE49-F238E27FC236}">
                            <a16:creationId xmlns:a16="http://schemas.microsoft.com/office/drawing/2014/main" id="{3C7D6C5E-3289-4FC2-A78C-0503C43847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5860" y="3244454"/>
                        <a:ext cx="14478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7" name="Object 13">
            <a:extLst>
              <a:ext uri="{FF2B5EF4-FFF2-40B4-BE49-F238E27FC236}">
                <a16:creationId xmlns:a16="http://schemas.microsoft.com/office/drawing/2014/main" id="{9A9DC633-BC1B-4353-94A8-F00D75891B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83719" y="4283869"/>
          <a:ext cx="14287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0" imgH="431800" progId="Equation.DSMT4">
                  <p:embed/>
                </p:oleObj>
              </mc:Choice>
              <mc:Fallback>
                <p:oleObj name="Equation" r:id="rId10" imgW="1905000" imgH="431800" progId="Equation.DSMT4">
                  <p:embed/>
                  <p:pic>
                    <p:nvPicPr>
                      <p:cNvPr id="11277" name="Object 13">
                        <a:extLst>
                          <a:ext uri="{FF2B5EF4-FFF2-40B4-BE49-F238E27FC236}">
                            <a16:creationId xmlns:a16="http://schemas.microsoft.com/office/drawing/2014/main" id="{9A9DC633-BC1B-4353-94A8-F00D75891B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3719" y="4283869"/>
                        <a:ext cx="142875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6207565C-AE3F-4F8E-BA10-BB066BB3D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2222" y="3771900"/>
            <a:ext cx="166092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cos </a:t>
            </a:r>
            <a:r>
              <a:rPr lang="el-G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θ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(0º &lt; </a:t>
            </a:r>
            <a:r>
              <a:rPr lang="el-G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θ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&lt; 90º)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0399EFE-CD58-4FE8-ABFD-E4E8D3265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279" y="4281488"/>
            <a:ext cx="150614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tg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</a:t>
            </a:r>
            <a:r>
              <a:rPr lang="el-G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θ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(0º &lt; </a:t>
            </a:r>
            <a:r>
              <a:rPr lang="el-G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θ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&lt; 90º)</a:t>
            </a: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sp>
        <p:nvSpPr>
          <p:cNvPr id="30733" name="Rectangle 2">
            <a:extLst>
              <a:ext uri="{FF2B5EF4-FFF2-40B4-BE49-F238E27FC236}">
                <a16:creationId xmlns:a16="http://schemas.microsoft.com/office/drawing/2014/main" id="{E739D14E-AD2F-44A2-A8F3-E539FFAA7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7807" y="835819"/>
            <a:ext cx="6051947" cy="37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500" b="1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Definição de seno, cosseno e tangente por semelhança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80" name="Picture 24" descr="\\abfsabredu01\programacoes$\Projetos Especiais\Sequencia de aulas\FINALIZADOS\MAT-9\Imagens\pagina246_pos1.png">
            <a:extLst>
              <a:ext uri="{FF2B5EF4-FFF2-40B4-BE49-F238E27FC236}">
                <a16:creationId xmlns:a16="http://schemas.microsoft.com/office/drawing/2014/main" id="{D9EF2C30-287F-4403-A019-6BD81CA88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352550"/>
            <a:ext cx="2830116" cy="231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>
            <a:extLst>
              <a:ext uri="{FF2B5EF4-FFF2-40B4-BE49-F238E27FC236}">
                <a16:creationId xmlns:a16="http://schemas.microsoft.com/office/drawing/2014/main" id="{F5B54DFA-A8C2-42E0-8CD6-802CAB08811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66104" y="1686014"/>
            <a:ext cx="4246960" cy="251222"/>
          </a:xfrm>
        </p:spPr>
        <p:txBody>
          <a:bodyPr rtlCol="0">
            <a:normAutofit lnSpcReduction="10000"/>
          </a:bodyPr>
          <a:lstStyle/>
          <a:p>
            <a:pPr>
              <a:buNone/>
              <a:defRPr/>
            </a:pPr>
            <a:r>
              <a:rPr lang="pt-BR" sz="1350" b="1" dirty="0">
                <a:solidFill>
                  <a:srgbClr val="00A88E"/>
                </a:solidFill>
                <a:latin typeface="Nunito" pitchFamily="2" charset="0"/>
              </a:rPr>
              <a:t>Relação fundamental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F25B38E-37F1-46AB-B6F6-01F86E3AA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1513" y="3965972"/>
            <a:ext cx="28336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solidFill>
                  <a:srgbClr val="000000"/>
                </a:solidFill>
                <a:latin typeface="Arial" panose="020B0604020202020204" pitchFamily="34" charset="0"/>
                <a:ea typeface="Geneva" charset="-128"/>
              </a:rPr>
              <a:t>+ 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6E218FA-AAB2-4C21-ADB6-3962697E3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1582" y="3965972"/>
            <a:ext cx="28456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solidFill>
                  <a:srgbClr val="000000"/>
                </a:solidFill>
                <a:latin typeface="Arial" panose="020B0604020202020204" pitchFamily="34" charset="0"/>
                <a:ea typeface="Geneva" charset="-128"/>
              </a:rPr>
              <a:t>= 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7EE4C41-1D1A-4B1B-B130-A69481375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3965972"/>
            <a:ext cx="28456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solidFill>
                  <a:srgbClr val="000000"/>
                </a:solidFill>
                <a:latin typeface="Arial" panose="020B0604020202020204" pitchFamily="34" charset="0"/>
                <a:ea typeface="Geneva" charset="-128"/>
              </a:rPr>
              <a:t>=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0AF5927-308D-48A7-9816-EAE8FFCFC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6025" y="3965972"/>
            <a:ext cx="57983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>
                <a:solidFill>
                  <a:srgbClr val="000000"/>
                </a:solidFill>
                <a:latin typeface="Arial" panose="020B0604020202020204" pitchFamily="34" charset="0"/>
                <a:ea typeface="Geneva" charset="-128"/>
              </a:rPr>
              <a:t>= 1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4573E4F-15F0-4D62-9B96-58E40DEC4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1528" y="3969544"/>
            <a:ext cx="149592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   + cos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   =</a:t>
            </a:r>
            <a:endParaRPr lang="pt-BR" altLang="pt-BR" sz="1200" dirty="0">
              <a:solidFill>
                <a:srgbClr val="000000"/>
              </a:solidFill>
              <a:latin typeface="Nunito" pitchFamily="2" charset="0"/>
              <a:ea typeface="Geneva" charset="-128"/>
            </a:endParaRPr>
          </a:p>
        </p:txBody>
      </p:sp>
      <p:pic>
        <p:nvPicPr>
          <p:cNvPr id="14396" name="Picture 60" descr="C:\Users\a42742\Desktop\SDA\MAT\9o ano\Imagens\pagina246_pos2.png">
            <a:extLst>
              <a:ext uri="{FF2B5EF4-FFF2-40B4-BE49-F238E27FC236}">
                <a16:creationId xmlns:a16="http://schemas.microsoft.com/office/drawing/2014/main" id="{B3D0E5D7-C0AA-4D13-811E-B2DFE61E2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348" y="1334692"/>
            <a:ext cx="2844403" cy="232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97" name="Picture 61" descr="C:\Users\a42742\Desktop\SDA\MAT\9o ano\Imagens\pagina246_pos3.png">
            <a:extLst>
              <a:ext uri="{FF2B5EF4-FFF2-40B4-BE49-F238E27FC236}">
                <a16:creationId xmlns:a16="http://schemas.microsoft.com/office/drawing/2014/main" id="{2F5AB544-6083-42AE-8B39-22603E417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538" y="1338263"/>
            <a:ext cx="2828925" cy="2325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A3F10A8E-7D43-48AF-A621-C661AC0E87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62563" y="3879056"/>
          <a:ext cx="609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12447" imgH="609336" progId="Equation.DSMT4">
                  <p:embed/>
                </p:oleObj>
              </mc:Choice>
              <mc:Fallback>
                <p:oleObj name="Equation" r:id="rId5" imgW="812447" imgH="609336" progId="Equation.DSMT4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A3F10A8E-7D43-48AF-A621-C661AC0E87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2563" y="3879056"/>
                        <a:ext cx="609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CDBC06F0-FCFE-4A21-95A7-3A87C13EBA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53138" y="3913585"/>
          <a:ext cx="2571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42751" imgH="482391" progId="Equation.DSMT4">
                  <p:embed/>
                </p:oleObj>
              </mc:Choice>
              <mc:Fallback>
                <p:oleObj name="Equation" r:id="rId7" imgW="342751" imgH="482391" progId="Equation.DSMT4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CDBC06F0-FCFE-4A21-95A7-3A87C13EBA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3138" y="3913585"/>
                        <a:ext cx="2571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0" name="Rectangle 2">
            <a:extLst>
              <a:ext uri="{FF2B5EF4-FFF2-40B4-BE49-F238E27FC236}">
                <a16:creationId xmlns:a16="http://schemas.microsoft.com/office/drawing/2014/main" id="{ADA5436D-D377-4910-A848-A1E6CAC1B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7806" y="757238"/>
            <a:ext cx="6030516" cy="2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500" b="1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Relações entre seno, cosseno e tangente</a:t>
            </a:r>
          </a:p>
        </p:txBody>
      </p:sp>
      <p:pic>
        <p:nvPicPr>
          <p:cNvPr id="17444" name="Picture 36" descr="C:\Users\a42742\Desktop\Imagem2.png">
            <a:extLst>
              <a:ext uri="{FF2B5EF4-FFF2-40B4-BE49-F238E27FC236}">
                <a16:creationId xmlns:a16="http://schemas.microsoft.com/office/drawing/2014/main" id="{7B8D758B-AE46-494F-BDE8-ED3FABD74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117" y="3837385"/>
            <a:ext cx="392906" cy="47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5" name="Picture 37" descr="C:\Users\a42742\Desktop\Imagem1.png">
            <a:extLst>
              <a:ext uri="{FF2B5EF4-FFF2-40B4-BE49-F238E27FC236}">
                <a16:creationId xmlns:a16="http://schemas.microsoft.com/office/drawing/2014/main" id="{50470AEE-8013-4267-A88E-1F4976B4E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094" y="3862387"/>
            <a:ext cx="388144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5" descr="Z:\Didaticos_AT\Sequência de Aulas\FINALIZADOS\MAT-9\Imagens\alpha.png">
            <a:extLst>
              <a:ext uri="{FF2B5EF4-FFF2-40B4-BE49-F238E27FC236}">
                <a16:creationId xmlns:a16="http://schemas.microsoft.com/office/drawing/2014/main" id="{D43F25E0-5230-432F-B7A4-F93495BDE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619" y="3938588"/>
            <a:ext cx="325041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5" descr="Z:\Didaticos_AT\Sequência de Aulas\FINALIZADOS\MAT-9\Imagens\alpha.png">
            <a:extLst>
              <a:ext uri="{FF2B5EF4-FFF2-40B4-BE49-F238E27FC236}">
                <a16:creationId xmlns:a16="http://schemas.microsoft.com/office/drawing/2014/main" id="{DF5F58E6-38D1-4C99-AABE-0989D126E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131" y="3938588"/>
            <a:ext cx="325041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" descr="Z:\Didaticos_AT\Sequência de Aulas\FINALIZADOS\MAT-9\Imagens\alpha.png">
            <a:extLst>
              <a:ext uri="{FF2B5EF4-FFF2-40B4-BE49-F238E27FC236}">
                <a16:creationId xmlns:a16="http://schemas.microsoft.com/office/drawing/2014/main" id="{14110E40-AC9B-4208-8B4B-5F8EAB140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479" y="3015854"/>
            <a:ext cx="325040" cy="3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1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"/>
                                        <p:tgtEl>
                                          <p:spTgt spid="14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  <p:bldP spid="3" grpId="0"/>
      <p:bldP spid="25" grpId="0"/>
      <p:bldP spid="26" grpId="0"/>
      <p:bldP spid="27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 30">
            <a:extLst>
              <a:ext uri="{FF2B5EF4-FFF2-40B4-BE49-F238E27FC236}">
                <a16:creationId xmlns:a16="http://schemas.microsoft.com/office/drawing/2014/main" id="{AE0AFA6C-9D3B-4284-9144-58E595829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285" y="1181100"/>
            <a:ext cx="149271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b="1" dirty="0">
                <a:solidFill>
                  <a:srgbClr val="00A88E"/>
                </a:solidFill>
                <a:latin typeface="Nunito" pitchFamily="2" charset="0"/>
                <a:ea typeface="Geneva" charset="-128"/>
              </a:rPr>
              <a:t>Outras relações</a:t>
            </a:r>
          </a:p>
        </p:txBody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713510DF-F073-4C09-B7B8-8E88E10E3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3285" y="757238"/>
            <a:ext cx="6030515" cy="2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500" b="1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Relações entre seno, cosseno e tangente</a:t>
            </a:r>
          </a:p>
        </p:txBody>
      </p:sp>
      <p:grpSp>
        <p:nvGrpSpPr>
          <p:cNvPr id="2" name="Grupo 60">
            <a:extLst>
              <a:ext uri="{FF2B5EF4-FFF2-40B4-BE49-F238E27FC236}">
                <a16:creationId xmlns:a16="http://schemas.microsoft.com/office/drawing/2014/main" id="{93BDE503-6C9C-419E-89D7-835AA72C5259}"/>
              </a:ext>
            </a:extLst>
          </p:cNvPr>
          <p:cNvGrpSpPr>
            <a:grpSpLocks/>
          </p:cNvGrpSpPr>
          <p:nvPr/>
        </p:nvGrpSpPr>
        <p:grpSpPr bwMode="auto">
          <a:xfrm>
            <a:off x="1528762" y="2588419"/>
            <a:ext cx="3149204" cy="519113"/>
            <a:chOff x="541338" y="3588606"/>
            <a:chExt cx="4198143" cy="692150"/>
          </a:xfrm>
        </p:grpSpPr>
        <p:graphicFrame>
          <p:nvGraphicFramePr>
            <p:cNvPr id="32802" name="Objeto 34">
              <a:extLst>
                <a:ext uri="{FF2B5EF4-FFF2-40B4-BE49-F238E27FC236}">
                  <a16:creationId xmlns:a16="http://schemas.microsoft.com/office/drawing/2014/main" id="{BC1A6D28-0F66-4239-97BB-C3113F03385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60475" y="3612418"/>
            <a:ext cx="2540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53890" imgH="431613" progId="Equation.DSMT4">
                    <p:embed/>
                  </p:oleObj>
                </mc:Choice>
                <mc:Fallback>
                  <p:oleObj name="Equation" r:id="rId2" imgW="253890" imgH="431613" progId="Equation.DSMT4">
                    <p:embed/>
                    <p:pic>
                      <p:nvPicPr>
                        <p:cNvPr id="32802" name="Objeto 34">
                          <a:extLst>
                            <a:ext uri="{FF2B5EF4-FFF2-40B4-BE49-F238E27FC236}">
                              <a16:creationId xmlns:a16="http://schemas.microsoft.com/office/drawing/2014/main" id="{BC1A6D28-0F66-4239-97BB-C3113F03385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0475" y="3612418"/>
                          <a:ext cx="254000" cy="431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03" name="Objeto 35">
              <a:extLst>
                <a:ext uri="{FF2B5EF4-FFF2-40B4-BE49-F238E27FC236}">
                  <a16:creationId xmlns:a16="http://schemas.microsoft.com/office/drawing/2014/main" id="{8A95EE44-CEDA-4E62-8110-B633B285C4D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839913" y="3633056"/>
            <a:ext cx="342900" cy="647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42751" imgH="647419" progId="Equation.DSMT4">
                    <p:embed/>
                  </p:oleObj>
                </mc:Choice>
                <mc:Fallback>
                  <p:oleObj name="Equation" r:id="rId4" imgW="342751" imgH="647419" progId="Equation.DSMT4">
                    <p:embed/>
                    <p:pic>
                      <p:nvPicPr>
                        <p:cNvPr id="32803" name="Objeto 35">
                          <a:extLst>
                            <a:ext uri="{FF2B5EF4-FFF2-40B4-BE49-F238E27FC236}">
                              <a16:creationId xmlns:a16="http://schemas.microsoft.com/office/drawing/2014/main" id="{8A95EE44-CEDA-4E62-8110-B633B285C4D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9913" y="3633056"/>
                          <a:ext cx="342900" cy="647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04" name="Objeto 36">
              <a:extLst>
                <a:ext uri="{FF2B5EF4-FFF2-40B4-BE49-F238E27FC236}">
                  <a16:creationId xmlns:a16="http://schemas.microsoft.com/office/drawing/2014/main" id="{E9EFB07C-876D-4C69-B932-57727065BB7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55863" y="3637818"/>
            <a:ext cx="4953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95085" imgH="507780" progId="Equation.DSMT4">
                    <p:embed/>
                  </p:oleObj>
                </mc:Choice>
                <mc:Fallback>
                  <p:oleObj name="Equation" r:id="rId6" imgW="495085" imgH="507780" progId="Equation.DSMT4">
                    <p:embed/>
                    <p:pic>
                      <p:nvPicPr>
                        <p:cNvPr id="32804" name="Objeto 36">
                          <a:extLst>
                            <a:ext uri="{FF2B5EF4-FFF2-40B4-BE49-F238E27FC236}">
                              <a16:creationId xmlns:a16="http://schemas.microsoft.com/office/drawing/2014/main" id="{E9EFB07C-876D-4C69-B932-57727065BB7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5863" y="3637818"/>
                          <a:ext cx="495300" cy="508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05" name="Objeto 39">
              <a:extLst>
                <a:ext uri="{FF2B5EF4-FFF2-40B4-BE49-F238E27FC236}">
                  <a16:creationId xmlns:a16="http://schemas.microsoft.com/office/drawing/2014/main" id="{12D6B860-CDC6-4A8B-8588-2E0B73FF840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60700" y="3774343"/>
            <a:ext cx="177800" cy="165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77492" imgH="164814" progId="Equation.DSMT4">
                    <p:embed/>
                  </p:oleObj>
                </mc:Choice>
                <mc:Fallback>
                  <p:oleObj name="Equation" r:id="rId8" imgW="177492" imgH="164814" progId="Equation.DSMT4">
                    <p:embed/>
                    <p:pic>
                      <p:nvPicPr>
                        <p:cNvPr id="32805" name="Objeto 39">
                          <a:extLst>
                            <a:ext uri="{FF2B5EF4-FFF2-40B4-BE49-F238E27FC236}">
                              <a16:creationId xmlns:a16="http://schemas.microsoft.com/office/drawing/2014/main" id="{12D6B860-CDC6-4A8B-8588-2E0B73FF840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0700" y="3774343"/>
                          <a:ext cx="177800" cy="165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06" name="Objeto 40">
              <a:extLst>
                <a:ext uri="{FF2B5EF4-FFF2-40B4-BE49-F238E27FC236}">
                  <a16:creationId xmlns:a16="http://schemas.microsoft.com/office/drawing/2014/main" id="{5334A604-A1A4-495E-896B-08B123A8012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13200" y="3602893"/>
            <a:ext cx="4953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95085" imgH="507780" progId="Equation.DSMT4">
                    <p:embed/>
                  </p:oleObj>
                </mc:Choice>
                <mc:Fallback>
                  <p:oleObj name="Equation" r:id="rId10" imgW="495085" imgH="507780" progId="Equation.DSMT4">
                    <p:embed/>
                    <p:pic>
                      <p:nvPicPr>
                        <p:cNvPr id="32806" name="Objeto 40">
                          <a:extLst>
                            <a:ext uri="{FF2B5EF4-FFF2-40B4-BE49-F238E27FC236}">
                              <a16:creationId xmlns:a16="http://schemas.microsoft.com/office/drawing/2014/main" id="{5334A604-A1A4-495E-896B-08B123A8012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3200" y="3602893"/>
                          <a:ext cx="495300" cy="508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807" name="Picture 15" descr="Z:\Didaticos_AT\Sequência de Aulas\FINALIZADOS\MAT-9\Imagens\alpha.png">
              <a:extLst>
                <a:ext uri="{FF2B5EF4-FFF2-40B4-BE49-F238E27FC236}">
                  <a16:creationId xmlns:a16="http://schemas.microsoft.com/office/drawing/2014/main" id="{E506B685-DA4D-4CA8-B8DE-971E1EC408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3613" y="3588606"/>
              <a:ext cx="433387" cy="493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808" name="Picture 15" descr="Z:\Didaticos_AT\Sequência de Aulas\FINALIZADOS\MAT-9\Imagens\alpha.png">
              <a:extLst>
                <a:ext uri="{FF2B5EF4-FFF2-40B4-BE49-F238E27FC236}">
                  <a16:creationId xmlns:a16="http://schemas.microsoft.com/office/drawing/2014/main" id="{6F8DFBED-FA93-4DD5-9BD3-1B71D04C71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363" y="3588606"/>
              <a:ext cx="433387" cy="493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9" name="Retângulo 56">
              <a:extLst>
                <a:ext uri="{FF2B5EF4-FFF2-40B4-BE49-F238E27FC236}">
                  <a16:creationId xmlns:a16="http://schemas.microsoft.com/office/drawing/2014/main" id="{73E7DB78-83C0-4633-A14E-8EE0813DC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38" y="3660045"/>
              <a:ext cx="419814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pt-BR" altLang="pt-BR" sz="1350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tg    =      =        =                tg    = </a:t>
              </a:r>
              <a:endParaRPr lang="el-GR" altLang="pt-BR" sz="1350">
                <a:solidFill>
                  <a:srgbClr val="000000"/>
                </a:solidFill>
                <a:latin typeface="Arial" panose="020B0604020202020204" pitchFamily="34" charset="0"/>
                <a:ea typeface="Geneva" charset="-128"/>
              </a:endParaRPr>
            </a:p>
          </p:txBody>
        </p:sp>
      </p:grpSp>
      <p:grpSp>
        <p:nvGrpSpPr>
          <p:cNvPr id="3" name="Grupo 61">
            <a:extLst>
              <a:ext uri="{FF2B5EF4-FFF2-40B4-BE49-F238E27FC236}">
                <a16:creationId xmlns:a16="http://schemas.microsoft.com/office/drawing/2014/main" id="{C7EABC00-3E04-4433-9FB8-213A944F51D2}"/>
              </a:ext>
            </a:extLst>
          </p:cNvPr>
          <p:cNvGrpSpPr>
            <a:grpSpLocks/>
          </p:cNvGrpSpPr>
          <p:nvPr/>
        </p:nvGrpSpPr>
        <p:grpSpPr bwMode="auto">
          <a:xfrm>
            <a:off x="1528763" y="3311128"/>
            <a:ext cx="1714500" cy="395288"/>
            <a:chOff x="541338" y="4561412"/>
            <a:chExt cx="2286000" cy="527675"/>
          </a:xfrm>
        </p:grpSpPr>
        <p:graphicFrame>
          <p:nvGraphicFramePr>
            <p:cNvPr id="32799" name="Objeto 37">
              <a:extLst>
                <a:ext uri="{FF2B5EF4-FFF2-40B4-BE49-F238E27FC236}">
                  <a16:creationId xmlns:a16="http://schemas.microsoft.com/office/drawing/2014/main" id="{42B2FABA-2FA5-458C-886A-E20F656E98F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93838" y="4606487"/>
            <a:ext cx="2540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53890" imgH="431613" progId="Equation.DSMT4">
                    <p:embed/>
                  </p:oleObj>
                </mc:Choice>
                <mc:Fallback>
                  <p:oleObj name="Equation" r:id="rId13" imgW="253890" imgH="431613" progId="Equation.DSMT4">
                    <p:embed/>
                    <p:pic>
                      <p:nvPicPr>
                        <p:cNvPr id="32799" name="Objeto 37">
                          <a:extLst>
                            <a:ext uri="{FF2B5EF4-FFF2-40B4-BE49-F238E27FC236}">
                              <a16:creationId xmlns:a16="http://schemas.microsoft.com/office/drawing/2014/main" id="{42B2FABA-2FA5-458C-886A-E20F656E98F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93838" y="4606487"/>
                          <a:ext cx="254000" cy="431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800" name="Picture 15" descr="Z:\Didaticos_AT\Sequência de Aulas\FINALIZADOS\MAT-9\Imagens\alpha.png">
              <a:extLst>
                <a:ext uri="{FF2B5EF4-FFF2-40B4-BE49-F238E27FC236}">
                  <a16:creationId xmlns:a16="http://schemas.microsoft.com/office/drawing/2014/main" id="{51FC2BDA-9D1C-423A-B649-177996EB63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4596962"/>
              <a:ext cx="433388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1" name="Retângulo 57">
              <a:extLst>
                <a:ext uri="{FF2B5EF4-FFF2-40B4-BE49-F238E27FC236}">
                  <a16:creationId xmlns:a16="http://schemas.microsoft.com/office/drawing/2014/main" id="{9B4689A6-A9E9-44A5-B294-B32CFEFDD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38" y="4561412"/>
              <a:ext cx="2286000" cy="487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pt-BR" altLang="pt-BR" sz="1350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sen    =       = cos </a:t>
              </a:r>
              <a:r>
                <a:rPr lang="el-GR" altLang="pt-BR" sz="1350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β</a:t>
              </a:r>
              <a:endParaRPr lang="pt-BR" altLang="pt-BR" sz="1350">
                <a:solidFill>
                  <a:srgbClr val="000000"/>
                </a:solidFill>
                <a:latin typeface="Arial" panose="020B0604020202020204" pitchFamily="34" charset="0"/>
                <a:ea typeface="Geneva" charset="-128"/>
              </a:endParaRPr>
            </a:p>
          </p:txBody>
        </p:sp>
      </p:grpSp>
      <p:grpSp>
        <p:nvGrpSpPr>
          <p:cNvPr id="4" name="Grupo 62">
            <a:extLst>
              <a:ext uri="{FF2B5EF4-FFF2-40B4-BE49-F238E27FC236}">
                <a16:creationId xmlns:a16="http://schemas.microsoft.com/office/drawing/2014/main" id="{451A1D66-023B-402F-8A6C-2967D9B6EA11}"/>
              </a:ext>
            </a:extLst>
          </p:cNvPr>
          <p:cNvGrpSpPr>
            <a:grpSpLocks/>
          </p:cNvGrpSpPr>
          <p:nvPr/>
        </p:nvGrpSpPr>
        <p:grpSpPr bwMode="auto">
          <a:xfrm>
            <a:off x="1522810" y="3956447"/>
            <a:ext cx="1930003" cy="370284"/>
            <a:chOff x="533140" y="5359810"/>
            <a:chExt cx="2573598" cy="493713"/>
          </a:xfrm>
        </p:grpSpPr>
        <p:graphicFrame>
          <p:nvGraphicFramePr>
            <p:cNvPr id="32796" name="Objeto 38">
              <a:extLst>
                <a:ext uri="{FF2B5EF4-FFF2-40B4-BE49-F238E27FC236}">
                  <a16:creationId xmlns:a16="http://schemas.microsoft.com/office/drawing/2014/main" id="{C86C7F21-25D3-4B19-9874-A2C723B337E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65263" y="5405848"/>
            <a:ext cx="2540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53890" imgH="393529" progId="Equation.DSMT4">
                    <p:embed/>
                  </p:oleObj>
                </mc:Choice>
                <mc:Fallback>
                  <p:oleObj name="Equation" r:id="rId15" imgW="253890" imgH="393529" progId="Equation.DSMT4">
                    <p:embed/>
                    <p:pic>
                      <p:nvPicPr>
                        <p:cNvPr id="32796" name="Objeto 38">
                          <a:extLst>
                            <a:ext uri="{FF2B5EF4-FFF2-40B4-BE49-F238E27FC236}">
                              <a16:creationId xmlns:a16="http://schemas.microsoft.com/office/drawing/2014/main" id="{C86C7F21-25D3-4B19-9874-A2C723B337E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5263" y="5405848"/>
                          <a:ext cx="254000" cy="393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797" name="Picture 15" descr="Z:\Didaticos_AT\Sequência de Aulas\FINALIZADOS\MAT-9\Imagens\alpha.png">
              <a:extLst>
                <a:ext uri="{FF2B5EF4-FFF2-40B4-BE49-F238E27FC236}">
                  <a16:creationId xmlns:a16="http://schemas.microsoft.com/office/drawing/2014/main" id="{CBE27666-3692-4040-8A24-357F84FFF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463" y="5359810"/>
              <a:ext cx="433387" cy="49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98" name="Retângulo 58">
              <a:extLst>
                <a:ext uri="{FF2B5EF4-FFF2-40B4-BE49-F238E27FC236}">
                  <a16:creationId xmlns:a16="http://schemas.microsoft.com/office/drawing/2014/main" id="{6768E122-34FB-4A1D-AB50-D072B63E0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140" y="5423310"/>
              <a:ext cx="25735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pt-BR" altLang="pt-BR" sz="1350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cos    =       = sen </a:t>
              </a:r>
              <a:r>
                <a:rPr lang="el-GR" altLang="pt-BR" sz="1350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β</a:t>
              </a:r>
              <a:endParaRPr lang="pt-BR" altLang="pt-BR" sz="1200">
                <a:solidFill>
                  <a:srgbClr val="000000"/>
                </a:solidFill>
                <a:latin typeface="Arial" panose="020B0604020202020204" pitchFamily="34" charset="0"/>
                <a:ea typeface="Geneva" charset="-128"/>
              </a:endParaRPr>
            </a:p>
          </p:txBody>
        </p:sp>
      </p:grpSp>
      <p:grpSp>
        <p:nvGrpSpPr>
          <p:cNvPr id="5" name="Grupo 5">
            <a:extLst>
              <a:ext uri="{FF2B5EF4-FFF2-40B4-BE49-F238E27FC236}">
                <a16:creationId xmlns:a16="http://schemas.microsoft.com/office/drawing/2014/main" id="{6BC334B4-CBD6-400A-917B-C281F5161F63}"/>
              </a:ext>
            </a:extLst>
          </p:cNvPr>
          <p:cNvGrpSpPr>
            <a:grpSpLocks/>
          </p:cNvGrpSpPr>
          <p:nvPr/>
        </p:nvGrpSpPr>
        <p:grpSpPr bwMode="auto">
          <a:xfrm>
            <a:off x="1528763" y="1647825"/>
            <a:ext cx="4722019" cy="700088"/>
            <a:chOff x="457200" y="2197711"/>
            <a:chExt cx="6295292" cy="933450"/>
          </a:xfrm>
        </p:grpSpPr>
        <p:sp>
          <p:nvSpPr>
            <p:cNvPr id="32780" name="CaixaDeTexto 28">
              <a:extLst>
                <a:ext uri="{FF2B5EF4-FFF2-40B4-BE49-F238E27FC236}">
                  <a16:creationId xmlns:a16="http://schemas.microsoft.com/office/drawing/2014/main" id="{E70410D5-EE96-4C9C-8DFE-23C5EAFB6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2439011"/>
              <a:ext cx="6295292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pt-BR" altLang="pt-BR" sz="1350" dirty="0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           =        =      :      =     </a:t>
              </a:r>
              <a:r>
                <a:rPr lang="pt-BR" altLang="pt-BR" sz="1350" dirty="0">
                  <a:solidFill>
                    <a:srgbClr val="000000"/>
                  </a:solidFill>
                  <a:latin typeface="Nunito" pitchFamily="2" charset="0"/>
                  <a:ea typeface="Geneva" charset="-128"/>
                  <a:sym typeface="Symbol" panose="05050102010706020507" pitchFamily="18" charset="2"/>
                </a:rPr>
                <a:t> </a:t>
              </a:r>
              <a:r>
                <a:rPr lang="pt-BR" altLang="pt-BR" sz="1350" b="1" baseline="30000" dirty="0">
                  <a:solidFill>
                    <a:srgbClr val="000000"/>
                  </a:solidFill>
                  <a:latin typeface="Nunito" pitchFamily="2" charset="0"/>
                  <a:ea typeface="Geneva" charset="-128"/>
                  <a:sym typeface="Symbol" panose="05050102010706020507" pitchFamily="18" charset="2"/>
                </a:rPr>
                <a:t>.        </a:t>
              </a:r>
              <a:r>
                <a:rPr lang="pt-BR" altLang="pt-BR" sz="1350" dirty="0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 =      = </a:t>
              </a:r>
              <a:r>
                <a:rPr lang="pt-BR" altLang="pt-BR" sz="1350" dirty="0" err="1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tg</a:t>
              </a:r>
              <a:r>
                <a:rPr lang="pt-BR" altLang="pt-BR" sz="1350" dirty="0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                  = </a:t>
              </a:r>
              <a:r>
                <a:rPr lang="pt-BR" altLang="pt-BR" sz="1350" dirty="0" err="1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tg</a:t>
              </a:r>
              <a:r>
                <a:rPr lang="pt-BR" altLang="pt-BR" sz="1350" dirty="0">
                  <a:solidFill>
                    <a:srgbClr val="000000"/>
                  </a:solidFill>
                  <a:latin typeface="Arial" panose="020B0604020202020204" pitchFamily="34" charset="0"/>
                  <a:ea typeface="Geneva" charset="-128"/>
                </a:rPr>
                <a:t>  </a:t>
              </a:r>
            </a:p>
          </p:txBody>
        </p:sp>
        <p:graphicFrame>
          <p:nvGraphicFramePr>
            <p:cNvPr id="32781" name="Objeto 41">
              <a:extLst>
                <a:ext uri="{FF2B5EF4-FFF2-40B4-BE49-F238E27FC236}">
                  <a16:creationId xmlns:a16="http://schemas.microsoft.com/office/drawing/2014/main" id="{7024BE86-A8C2-4CCB-956A-CDB53D403C3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21365" y="2540000"/>
            <a:ext cx="177800" cy="165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77492" imgH="164814" progId="Equation.DSMT4">
                    <p:embed/>
                  </p:oleObj>
                </mc:Choice>
                <mc:Fallback>
                  <p:oleObj name="Equation" r:id="rId17" imgW="177492" imgH="164814" progId="Equation.DSMT4">
                    <p:embed/>
                    <p:pic>
                      <p:nvPicPr>
                        <p:cNvPr id="32781" name="Objeto 41">
                          <a:extLst>
                            <a:ext uri="{FF2B5EF4-FFF2-40B4-BE49-F238E27FC236}">
                              <a16:creationId xmlns:a16="http://schemas.microsoft.com/office/drawing/2014/main" id="{7024BE86-A8C2-4CCB-956A-CDB53D403C3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1365" y="2540000"/>
                          <a:ext cx="177800" cy="165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782" name="Picture 68" descr="C:\Users\a42742\Desktop\SDA\MAT\9o ano\Imagens\SENCOAS.png">
              <a:extLst>
                <a:ext uri="{FF2B5EF4-FFF2-40B4-BE49-F238E27FC236}">
                  <a16:creationId xmlns:a16="http://schemas.microsoft.com/office/drawing/2014/main" id="{D45CDE6C-2EDB-4CC7-BDF9-98DE392CBC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100" y="2427288"/>
              <a:ext cx="655637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3" name="Picture 68" descr="C:\Users\a42742\Desktop\SDA\MAT\9o ano\Imagens\SENCOAS.png">
              <a:extLst>
                <a:ext uri="{FF2B5EF4-FFF2-40B4-BE49-F238E27FC236}">
                  <a16:creationId xmlns:a16="http://schemas.microsoft.com/office/drawing/2014/main" id="{3A947775-30FB-4C4B-808D-1FC037AE05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1553" y="2405063"/>
              <a:ext cx="6572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4" name="Picture 15" descr="Z:\Didaticos_AT\Sequência de Aulas\FINALIZADOS\MAT-9\Imagens\alpha.png">
              <a:extLst>
                <a:ext uri="{FF2B5EF4-FFF2-40B4-BE49-F238E27FC236}">
                  <a16:creationId xmlns:a16="http://schemas.microsoft.com/office/drawing/2014/main" id="{58107EAF-1248-4B42-9CB1-3A7C2671C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12" y="2298700"/>
              <a:ext cx="433388" cy="49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5" name="Picture 15" descr="Z:\Didaticos_AT\Sequência de Aulas\FINALIZADOS\MAT-9\Imagens\alpha.png">
              <a:extLst>
                <a:ext uri="{FF2B5EF4-FFF2-40B4-BE49-F238E27FC236}">
                  <a16:creationId xmlns:a16="http://schemas.microsoft.com/office/drawing/2014/main" id="{A6DD6D38-6AE4-489C-A58D-85AC4509CC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962" y="2501900"/>
              <a:ext cx="433388" cy="49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6" name="Picture 15" descr="Z:\Didaticos_AT\Sequência de Aulas\FINALIZADOS\MAT-9\Imagens\alpha.png">
              <a:extLst>
                <a:ext uri="{FF2B5EF4-FFF2-40B4-BE49-F238E27FC236}">
                  <a16:creationId xmlns:a16="http://schemas.microsoft.com/office/drawing/2014/main" id="{EC1FA688-70EC-4666-96AE-C6627E6315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6828" y="2287588"/>
              <a:ext cx="433387" cy="493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7" name="Picture 15" descr="Z:\Didaticos_AT\Sequência de Aulas\FINALIZADOS\MAT-9\Imagens\alpha.png">
              <a:extLst>
                <a:ext uri="{FF2B5EF4-FFF2-40B4-BE49-F238E27FC236}">
                  <a16:creationId xmlns:a16="http://schemas.microsoft.com/office/drawing/2014/main" id="{E94246B0-B889-4B68-AB40-4A94CE8907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2201" y="2482240"/>
              <a:ext cx="433387" cy="493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8" name="Picture 15" descr="Z:\Didaticos_AT\Sequência de Aulas\FINALIZADOS\MAT-9\Imagens\alpha.png">
              <a:extLst>
                <a:ext uri="{FF2B5EF4-FFF2-40B4-BE49-F238E27FC236}">
                  <a16:creationId xmlns:a16="http://schemas.microsoft.com/office/drawing/2014/main" id="{CF09219A-D917-4DDC-A699-6F90BBF6DF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9791" y="2384425"/>
              <a:ext cx="433388" cy="49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9" name="Picture 15" descr="Z:\Didaticos_AT\Sequência de Aulas\FINALIZADOS\MAT-9\Imagens\alpha.png">
              <a:extLst>
                <a:ext uri="{FF2B5EF4-FFF2-40B4-BE49-F238E27FC236}">
                  <a16:creationId xmlns:a16="http://schemas.microsoft.com/office/drawing/2014/main" id="{E8B186C9-5B47-432D-8F4E-A0DB3A3E7C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0134" y="2390775"/>
              <a:ext cx="433387" cy="49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0" name="Picture 47" descr="\\abfsabredu01\programacoes$\Projetos Especiais\Sequencia de aulas\FINALIZADOS\MAT-9\Imagens\eqn_c.png">
              <a:extLst>
                <a:ext uri="{FF2B5EF4-FFF2-40B4-BE49-F238E27FC236}">
                  <a16:creationId xmlns:a16="http://schemas.microsoft.com/office/drawing/2014/main" id="{A93052C5-F01D-4735-B53F-D3F36FFB06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7544" y="2405246"/>
              <a:ext cx="250825" cy="515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1" name="Picture 48" descr="\\abfsabredu01\programacoes$\Projetos Especiais\Sequencia de aulas\FINALIZADOS\MAT-9\Imagens\eqn_d.png">
              <a:extLst>
                <a:ext uri="{FF2B5EF4-FFF2-40B4-BE49-F238E27FC236}">
                  <a16:creationId xmlns:a16="http://schemas.microsoft.com/office/drawing/2014/main" id="{F0841EC0-8801-4B1B-8ADF-F16174E76A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7911" y="2406467"/>
              <a:ext cx="250825" cy="515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2" name="Picture 49" descr="\\abfsabredu01\programacoes$\Projetos Especiais\Sequencia de aulas\FINALIZADOS\MAT-9\Imagens\eqn_a.png">
              <a:extLst>
                <a:ext uri="{FF2B5EF4-FFF2-40B4-BE49-F238E27FC236}">
                  <a16:creationId xmlns:a16="http://schemas.microsoft.com/office/drawing/2014/main" id="{4D44E9AC-4AEA-4BDF-823C-FBC3F4FCE2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9449" y="2197711"/>
              <a:ext cx="361950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3" name="Picture 50" descr="\\abfsabredu01\programacoes$\Projetos Especiais\Sequencia de aulas\FINALIZADOS\MAT-9\Imagens\eqn_b.png">
              <a:extLst>
                <a:ext uri="{FF2B5EF4-FFF2-40B4-BE49-F238E27FC236}">
                  <a16:creationId xmlns:a16="http://schemas.microsoft.com/office/drawing/2014/main" id="{2DC03E32-A30E-48D9-9A84-6DA68D6020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1104" y="2406345"/>
              <a:ext cx="250825" cy="515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4" name="Picture 51" descr="\\abfsabredu01\programacoes$\Projetos Especiais\Sequencia de aulas\FINALIZADOS\MAT-9\Imagens\eqn_e.png">
              <a:extLst>
                <a:ext uri="{FF2B5EF4-FFF2-40B4-BE49-F238E27FC236}">
                  <a16:creationId xmlns:a16="http://schemas.microsoft.com/office/drawing/2014/main" id="{9AF6E38C-2372-411D-94E8-80D4991760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7627" y="2406345"/>
              <a:ext cx="250825" cy="515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5" name="Picture 50" descr="\\abfsabredu01\programacoes$\Projetos Especiais\Sequencia de aulas\FINALIZADOS\MAT-9\Imagens\eqn_b.png">
              <a:extLst>
                <a:ext uri="{FF2B5EF4-FFF2-40B4-BE49-F238E27FC236}">
                  <a16:creationId xmlns:a16="http://schemas.microsoft.com/office/drawing/2014/main" id="{0825CDAC-87D0-4019-9F87-746EF3304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769" y="2406467"/>
              <a:ext cx="250825" cy="515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C02A50A8-5135-4D61-A5CD-453D7CC11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1838" y="2486025"/>
            <a:ext cx="28405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pt-BR" sz="1350">
                <a:solidFill>
                  <a:srgbClr val="000000"/>
                </a:solidFill>
                <a:latin typeface="Arial" panose="020B0604020202020204" pitchFamily="34" charset="0"/>
                <a:ea typeface="Geneva" charset="-128"/>
              </a:rPr>
              <a:t>β</a:t>
            </a:r>
            <a:endParaRPr lang="pt-BR" altLang="pt-BR" sz="135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45" name="Picture 15" descr="Z:\Didaticos_AT\Sequência de Aulas\FINALIZADOS\MAT-9\Imagens\alpha.png">
            <a:extLst>
              <a:ext uri="{FF2B5EF4-FFF2-40B4-BE49-F238E27FC236}">
                <a16:creationId xmlns:a16="http://schemas.microsoft.com/office/drawing/2014/main" id="{B2112819-1830-4D1D-B1CF-651BE48EC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519" y="3706416"/>
            <a:ext cx="325041" cy="3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3" name="Picture 53" descr="\\abfsabredu01\programacoes$\Projetos Especiais\Sequencia de aulas\FINALIZADOS\MAT-9\Imagens\pagina247.png">
            <a:extLst>
              <a:ext uri="{FF2B5EF4-FFF2-40B4-BE49-F238E27FC236}">
                <a16:creationId xmlns:a16="http://schemas.microsoft.com/office/drawing/2014/main" id="{7A2D7EFE-C158-4C82-A7D3-CD32FB48B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966" y="1940719"/>
            <a:ext cx="2894409" cy="242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20" name="Group 52">
            <a:extLst>
              <a:ext uri="{FF2B5EF4-FFF2-40B4-BE49-F238E27FC236}">
                <a16:creationId xmlns:a16="http://schemas.microsoft.com/office/drawing/2014/main" id="{510B74FA-5E7B-4250-A189-4FAA23442A77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5267325" y="1963341"/>
          <a:ext cx="2733676" cy="1876426"/>
        </p:xfrm>
        <a:graphic>
          <a:graphicData uri="http://schemas.openxmlformats.org/drawingml/2006/table">
            <a:tbl>
              <a:tblPr/>
              <a:tblGrid>
                <a:gridCol w="683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3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34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34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BE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unito" pitchFamily="2" charset="0"/>
                          <a:ea typeface="Geneva" charset="-128"/>
                        </a:rPr>
                        <a:t>sen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BE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unito" pitchFamily="2" charset="0"/>
                          <a:ea typeface="Geneva" charset="-128"/>
                        </a:rPr>
                        <a:t>cos</a:t>
                      </a: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BE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unito" pitchFamily="2" charset="0"/>
                          <a:ea typeface="Geneva" charset="-128"/>
                        </a:rPr>
                        <a:t>tg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BE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447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unito" pitchFamily="2" charset="0"/>
                          <a:ea typeface="Geneva" charset="-128"/>
                        </a:rPr>
                        <a:t>30°</a:t>
                      </a: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9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9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9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9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394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unito" pitchFamily="2" charset="0"/>
                          <a:ea typeface="Geneva" charset="-128"/>
                        </a:rPr>
                        <a:t>45°</a:t>
                      </a: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922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unito" pitchFamily="2" charset="0"/>
                          <a:ea typeface="Geneva" charset="-128"/>
                        </a:rPr>
                        <a:t>60°</a:t>
                      </a: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9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9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9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unito" pitchFamily="2" charset="0"/>
                        <a:ea typeface="Geneva" charset="-128"/>
                      </a:endParaRPr>
                    </a:p>
                  </a:txBody>
                  <a:tcPr marL="67500" marR="67500" marT="35100" marB="35100" anchor="ctr" horzOverflow="overflow">
                    <a:lnL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9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428" name="Picture 68" descr="C:\Users\a42742\Desktop\SDA\MAT\9o ano\Imagens\pagina248_pos4.png">
            <a:extLst>
              <a:ext uri="{FF2B5EF4-FFF2-40B4-BE49-F238E27FC236}">
                <a16:creationId xmlns:a16="http://schemas.microsoft.com/office/drawing/2014/main" id="{4F86CE27-C44C-47E8-B8CB-AC8A10128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957" y="1151335"/>
            <a:ext cx="1840706" cy="211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29" name="Picture 69" descr="C:\Users\a42742\Desktop\SDA\MAT\9o ano\Imagens\pagina248_pos1.png">
            <a:extLst>
              <a:ext uri="{FF2B5EF4-FFF2-40B4-BE49-F238E27FC236}">
                <a16:creationId xmlns:a16="http://schemas.microsoft.com/office/drawing/2014/main" id="{4966DB18-5B4E-4604-AA5C-A4584C874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957" y="1151335"/>
            <a:ext cx="1840706" cy="211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30" name="Picture 70" descr="C:\Users\a42742\Desktop\SDA\MAT\9o ano\Imagens\pagina248_pos2.png">
            <a:extLst>
              <a:ext uri="{FF2B5EF4-FFF2-40B4-BE49-F238E27FC236}">
                <a16:creationId xmlns:a16="http://schemas.microsoft.com/office/drawing/2014/main" id="{7BCAEEE3-D483-4053-9AF5-74ECA4610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957" y="1151335"/>
            <a:ext cx="1840706" cy="211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31" name="Picture 71" descr="C:\Users\a42742\Desktop\SDA\MAT\9o ano\Imagens\pagina248_pos3.png">
            <a:extLst>
              <a:ext uri="{FF2B5EF4-FFF2-40B4-BE49-F238E27FC236}">
                <a16:creationId xmlns:a16="http://schemas.microsoft.com/office/drawing/2014/main" id="{F6459A49-5164-44AD-A710-2FA82FE7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957" y="1151335"/>
            <a:ext cx="1840706" cy="211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32" name="Picture 72" descr="C:\Users\a42742\Desktop\SDA\MAT\9o ano\Imagens\pagina248_c.png">
            <a:extLst>
              <a:ext uri="{FF2B5EF4-FFF2-40B4-BE49-F238E27FC236}">
                <a16:creationId xmlns:a16="http://schemas.microsoft.com/office/drawing/2014/main" id="{E6AAD645-D94D-48DD-9A2B-6415265F2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92" y="3256581"/>
            <a:ext cx="1718072" cy="176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33" name="Picture 73" descr="C:\Users\a42742\Desktop\SDA\MAT\9o ano\Imagens\pagina248_b.png">
            <a:extLst>
              <a:ext uri="{FF2B5EF4-FFF2-40B4-BE49-F238E27FC236}">
                <a16:creationId xmlns:a16="http://schemas.microsoft.com/office/drawing/2014/main" id="{44A137C6-2CEA-483C-8F1F-320563BCC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90" y="1151335"/>
            <a:ext cx="1214438" cy="187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007257A-8D2C-4EEA-819E-F952E849A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6100" y="2934891"/>
            <a:ext cx="28886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1</a:t>
            </a: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E71B3E57-4802-40A6-BEE5-A02596D230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201309"/>
              </p:ext>
            </p:extLst>
          </p:nvPr>
        </p:nvGraphicFramePr>
        <p:xfrm>
          <a:off x="6249770" y="2396729"/>
          <a:ext cx="190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53890" imgH="457002" progId="Equation.DSMT4">
                  <p:embed/>
                </p:oleObj>
              </mc:Choice>
              <mc:Fallback>
                <p:oleObj name="Equation" r:id="rId8" imgW="253890" imgH="457002" progId="Equation.DSMT4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E71B3E57-4802-40A6-BEE5-A02596D230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770" y="2396729"/>
                        <a:ext cx="1905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D0D33006-8BFD-4612-B3BE-270ECBD391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6713066"/>
              </p:ext>
            </p:extLst>
          </p:nvPr>
        </p:nvGraphicFramePr>
        <p:xfrm>
          <a:off x="6747672" y="2390775"/>
          <a:ext cx="3619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82391" imgH="507780" progId="Equation.DSMT4">
                  <p:embed/>
                </p:oleObj>
              </mc:Choice>
              <mc:Fallback>
                <p:oleObj name="Equation" r:id="rId10" imgW="482391" imgH="507780" progId="Equation.DSMT4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D0D33006-8BFD-4612-B3BE-270ECBD391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7672" y="2390775"/>
                        <a:ext cx="3619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F65F5D5D-AD7F-4BDF-AFA7-8D8C16890C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914721"/>
              </p:ext>
            </p:extLst>
          </p:nvPr>
        </p:nvGraphicFramePr>
        <p:xfrm>
          <a:off x="7441807" y="2399110"/>
          <a:ext cx="3619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82391" imgH="507780" progId="Equation.DSMT4">
                  <p:embed/>
                </p:oleObj>
              </mc:Choice>
              <mc:Fallback>
                <p:oleObj name="Equation" r:id="rId12" imgW="482391" imgH="507780" progId="Equation.DSMT4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F65F5D5D-AD7F-4BDF-AFA7-8D8C16890C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1807" y="2399110"/>
                        <a:ext cx="3619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7504FC55-ACDD-4DD4-A22A-1114B1C393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448385"/>
              </p:ext>
            </p:extLst>
          </p:nvPr>
        </p:nvGraphicFramePr>
        <p:xfrm>
          <a:off x="6759578" y="2886075"/>
          <a:ext cx="3619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82391" imgH="507780" progId="Equation.DSMT4">
                  <p:embed/>
                </p:oleObj>
              </mc:Choice>
              <mc:Fallback>
                <p:oleObj name="Equation" r:id="rId14" imgW="482391" imgH="507780" progId="Equation.DSMT4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7504FC55-ACDD-4DD4-A22A-1114B1C393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9578" y="2886075"/>
                        <a:ext cx="3619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8F410DBD-EC23-4F7E-87A2-FB04C7D4F2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386612"/>
              </p:ext>
            </p:extLst>
          </p:nvPr>
        </p:nvGraphicFramePr>
        <p:xfrm>
          <a:off x="6074969" y="2892029"/>
          <a:ext cx="3619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82391" imgH="507780" progId="Equation.DSMT4">
                  <p:embed/>
                </p:oleObj>
              </mc:Choice>
              <mc:Fallback>
                <p:oleObj name="Equation" r:id="rId16" imgW="482391" imgH="507780" progId="Equation.DSMT4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8F410DBD-EC23-4F7E-87A2-FB04C7D4F2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4969" y="2892029"/>
                        <a:ext cx="3619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D96AD8A8-2F57-41A8-83A0-CC79BC8AD5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877474"/>
              </p:ext>
            </p:extLst>
          </p:nvPr>
        </p:nvGraphicFramePr>
        <p:xfrm>
          <a:off x="6020289" y="3377804"/>
          <a:ext cx="3619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82391" imgH="507780" progId="Equation.DSMT4">
                  <p:embed/>
                </p:oleObj>
              </mc:Choice>
              <mc:Fallback>
                <p:oleObj name="Equation" r:id="rId18" imgW="482391" imgH="507780" progId="Equation.DSMT4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D96AD8A8-2F57-41A8-83A0-CC79BC8AD5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0289" y="3377804"/>
                        <a:ext cx="3619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3A9C5C24-D23E-4476-8F37-FFB47AF9FD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143580"/>
              </p:ext>
            </p:extLst>
          </p:nvPr>
        </p:nvGraphicFramePr>
        <p:xfrm>
          <a:off x="6799575" y="3413522"/>
          <a:ext cx="190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53890" imgH="457002" progId="Equation.DSMT4">
                  <p:embed/>
                </p:oleObj>
              </mc:Choice>
              <mc:Fallback>
                <p:oleObj name="Equation" r:id="rId20" imgW="253890" imgH="457002" progId="Equation.DSMT4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3A9C5C24-D23E-4476-8F37-FFB47AF9FD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9575" y="3413522"/>
                        <a:ext cx="1905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E7881322-9795-4DCB-8D95-09CB53CF8B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420270"/>
              </p:ext>
            </p:extLst>
          </p:nvPr>
        </p:nvGraphicFramePr>
        <p:xfrm>
          <a:off x="7460857" y="3467100"/>
          <a:ext cx="29527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93529" imgH="291973" progId="Equation.DSMT4">
                  <p:embed/>
                </p:oleObj>
              </mc:Choice>
              <mc:Fallback>
                <p:oleObj name="Equation" r:id="rId22" imgW="393529" imgH="291973" progId="Equation.DSMT4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E7881322-9795-4DCB-8D95-09CB53CF8B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0857" y="3467100"/>
                        <a:ext cx="295275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37" name="Rectangle 2">
            <a:extLst>
              <a:ext uri="{FF2B5EF4-FFF2-40B4-BE49-F238E27FC236}">
                <a16:creationId xmlns:a16="http://schemas.microsoft.com/office/drawing/2014/main" id="{23A7BFE6-33C4-497A-A4C8-C0D6B7DB1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49" y="516136"/>
            <a:ext cx="6030515" cy="37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500" b="1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Razões trigonométricas para ângulos de 30º, 45º e 60º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4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4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5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6D95FDE0-EFC4-40A0-A60B-3B4AAEB6329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213623" y="2147888"/>
            <a:ext cx="3787378" cy="32266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1350" dirty="0">
                <a:latin typeface="Nunito" pitchFamily="2" charset="0"/>
                <a:sym typeface="Symbol" panose="05050102010706020507" pitchFamily="18" charset="2"/>
              </a:rPr>
              <a:t>Substituindo </a:t>
            </a:r>
            <a:r>
              <a:rPr lang="pt-BR" altLang="pt-BR" sz="1350" b="1" dirty="0">
                <a:latin typeface="Nunito" pitchFamily="2" charset="0"/>
                <a:sym typeface="Symbol" panose="05050102010706020507" pitchFamily="18" charset="2"/>
              </a:rPr>
              <a:t>h</a:t>
            </a:r>
            <a:r>
              <a:rPr lang="pt-BR" altLang="pt-BR" sz="1350" b="1" baseline="30000" dirty="0">
                <a:latin typeface="Nunito" pitchFamily="2" charset="0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latin typeface="Nunito" pitchFamily="2" charset="0"/>
                <a:sym typeface="Symbol" panose="05050102010706020507" pitchFamily="18" charset="2"/>
              </a:rPr>
              <a:t> de (II) em (I), temos:</a:t>
            </a:r>
          </a:p>
        </p:txBody>
      </p:sp>
      <p:sp>
        <p:nvSpPr>
          <p:cNvPr id="34819" name="Slide Number Placeholder 1">
            <a:extLst>
              <a:ext uri="{FF2B5EF4-FFF2-40B4-BE49-F238E27FC236}">
                <a16:creationId xmlns:a16="http://schemas.microsoft.com/office/drawing/2014/main" id="{806BAD6B-7A8D-4B66-B4EA-3E0220C5FBF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8B3138-7C56-4357-B1B2-1099EEC05768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17423" name="Picture 15" descr="C:\Users\a42742\Desktop\SDA\MAT\9o ano\Imagens\pagina254.png">
            <a:extLst>
              <a:ext uri="{FF2B5EF4-FFF2-40B4-BE49-F238E27FC236}">
                <a16:creationId xmlns:a16="http://schemas.microsoft.com/office/drawing/2014/main" id="{AED227A8-6FFC-47D2-8B8F-0D6A5A09A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31" y="1225153"/>
            <a:ext cx="2038350" cy="148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17" descr="C:\Users\a42742\Desktop\SDA\MAT\9o ano\Imagens\pagina254_C.png">
            <a:extLst>
              <a:ext uri="{FF2B5EF4-FFF2-40B4-BE49-F238E27FC236}">
                <a16:creationId xmlns:a16="http://schemas.microsoft.com/office/drawing/2014/main" id="{D4BC0314-2FFC-4FD6-8169-7F0C37A80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906" y="2826544"/>
            <a:ext cx="895350" cy="13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C:\Users\a42742\Desktop\SDA\MAT\9o ano\Imagens\pagina254.png">
            <a:extLst>
              <a:ext uri="{FF2B5EF4-FFF2-40B4-BE49-F238E27FC236}">
                <a16:creationId xmlns:a16="http://schemas.microsoft.com/office/drawing/2014/main" id="{86E2D7A8-5394-4D85-85C0-C2037F649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623" y="2056210"/>
            <a:ext cx="2040731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92C0E91-9B4A-4EDB-97AC-9DB22EAD7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900" y="1531144"/>
            <a:ext cx="159901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a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= h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+ (b 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–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x)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</a:t>
            </a:r>
            <a:endParaRPr lang="pt-BR" altLang="pt-BR" sz="1350" dirty="0">
              <a:solidFill>
                <a:srgbClr val="000000"/>
              </a:solidFill>
              <a:latin typeface="Nunito" pitchFamily="2" charset="0"/>
              <a:ea typeface="Geneva" charset="-128"/>
              <a:sym typeface="Symbol" panose="05050102010706020507" pitchFamily="18" charset="2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ADEBE45-3E4B-4868-8487-0E5F82C19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61" y="3033691"/>
            <a:ext cx="12882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c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h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x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     </a:t>
            </a:r>
          </a:p>
        </p:txBody>
      </p:sp>
      <p:pic>
        <p:nvPicPr>
          <p:cNvPr id="13" name="Picture 15" descr="C:\Users\a42742\Desktop\SDA\MAT\9o ano\Imagens\pagina254.png">
            <a:extLst>
              <a:ext uri="{FF2B5EF4-FFF2-40B4-BE49-F238E27FC236}">
                <a16:creationId xmlns:a16="http://schemas.microsoft.com/office/drawing/2014/main" id="{BA14CA63-24CA-4588-89D5-92FDB7D4E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31" y="2837260"/>
            <a:ext cx="2038350" cy="148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98DCA28-7768-44F1-B1F9-745D6B1A0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710" y="1531144"/>
            <a:ext cx="209063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a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h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b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– 2bx + x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(I)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55B8702-02DC-42F7-B2BC-BDD201011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376" y="3011091"/>
            <a:ext cx="129554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h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c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– x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(II)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BE44A3F-B11D-41C0-801B-7B29BE6B0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479" y="2453879"/>
            <a:ext cx="34290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a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c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– x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b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– 2bx + x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    a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b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c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– 2bx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9C69C22-43A9-485D-86DA-BF5DFB651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2148" y="3311173"/>
            <a:ext cx="342900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Como x = c 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. 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cos Â, temos: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a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b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c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– 2b 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. 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cos Â    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para ângulos agudos.</a:t>
            </a:r>
          </a:p>
        </p:txBody>
      </p:sp>
      <p:sp>
        <p:nvSpPr>
          <p:cNvPr id="34830" name="Rectangle 2">
            <a:extLst>
              <a:ext uri="{FF2B5EF4-FFF2-40B4-BE49-F238E27FC236}">
                <a16:creationId xmlns:a16="http://schemas.microsoft.com/office/drawing/2014/main" id="{51E35B1A-14EE-42E2-9F7A-D1B1241F6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2569" y="835819"/>
            <a:ext cx="6172200" cy="37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500" b="1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Lei dos cossenos</a:t>
            </a:r>
          </a:p>
        </p:txBody>
      </p:sp>
      <p:pic>
        <p:nvPicPr>
          <p:cNvPr id="19472" name="Picture 16" descr="C:\Users\a42742\Desktop\seta.png">
            <a:extLst>
              <a:ext uri="{FF2B5EF4-FFF2-40B4-BE49-F238E27FC236}">
                <a16:creationId xmlns:a16="http://schemas.microsoft.com/office/drawing/2014/main" id="{D93ED77F-64EE-43E0-A1B4-D14029B80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773" y="1491854"/>
            <a:ext cx="388144" cy="36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6" descr="C:\Users\a42742\Desktop\seta.png">
            <a:extLst>
              <a:ext uri="{FF2B5EF4-FFF2-40B4-BE49-F238E27FC236}">
                <a16:creationId xmlns:a16="http://schemas.microsoft.com/office/drawing/2014/main" id="{565B180A-00F2-43AA-8589-FEA9DA7A1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779" y="2407444"/>
            <a:ext cx="388144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6" descr="C:\Users\a42742\Desktop\seta.png">
            <a:extLst>
              <a:ext uri="{FF2B5EF4-FFF2-40B4-BE49-F238E27FC236}">
                <a16:creationId xmlns:a16="http://schemas.microsoft.com/office/drawing/2014/main" id="{445EEF6B-E4AA-42B8-80ED-0AC7690E9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642" y="2986088"/>
            <a:ext cx="389334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6" descr="C:\Users\a42742\Desktop\seta.png">
            <a:extLst>
              <a:ext uri="{FF2B5EF4-FFF2-40B4-BE49-F238E27FC236}">
                <a16:creationId xmlns:a16="http://schemas.microsoft.com/office/drawing/2014/main" id="{DE29C348-E681-4F10-AC78-7169CBE90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379" y="2615804"/>
            <a:ext cx="388144" cy="3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9" name="fica" descr="\\abfsabredu01\programacoes$\Projetos Especiais\Sequencia de aulas\FINALIZADOS\MAT-9\Imagens\pagina254_b.png">
            <a:extLst>
              <a:ext uri="{FF2B5EF4-FFF2-40B4-BE49-F238E27FC236}">
                <a16:creationId xmlns:a16="http://schemas.microsoft.com/office/drawing/2014/main" id="{4FB0B93D-68D0-4ABA-BE72-B6BE74F9F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1" y="1227535"/>
            <a:ext cx="1393031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5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48148E-6 L 0.07604 -0.0648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2" y="-324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7086E-6 L 0.14462 1.47086E-6 " pathEditMode="relative" rAng="0" ptsTypes="AA">
                                      <p:cBhvr>
                                        <p:cTn id="61" dur="75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82716E-6 L 0.25 -0.25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  <p:bldP spid="2" grpId="0"/>
      <p:bldP spid="2" grpId="1"/>
      <p:bldP spid="2" grpId="2"/>
      <p:bldP spid="3" grpId="0"/>
      <p:bldP spid="3" grpId="1"/>
      <p:bldP spid="3" grpId="2"/>
      <p:bldP spid="5" grpId="0"/>
      <p:bldP spid="5" grpId="1"/>
      <p:bldP spid="6" grpId="0"/>
      <p:bldP spid="6" grpId="1"/>
      <p:bldP spid="6" grpId="2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1">
            <a:extLst>
              <a:ext uri="{FF2B5EF4-FFF2-40B4-BE49-F238E27FC236}">
                <a16:creationId xmlns:a16="http://schemas.microsoft.com/office/drawing/2014/main" id="{BC462D03-7CE3-4925-A604-22AC9E07653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50D448-1CBD-4EDF-93D8-F8DBA38C80A4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18455" name="Picture 23" descr="C:\Users\a42742\Desktop\SDA\MAT\9o ano\Imagens\pagina254_img2_b.png">
            <a:extLst>
              <a:ext uri="{FF2B5EF4-FFF2-40B4-BE49-F238E27FC236}">
                <a16:creationId xmlns:a16="http://schemas.microsoft.com/office/drawing/2014/main" id="{14FD673E-DE2B-4840-ABC0-D28AB2B18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988219"/>
            <a:ext cx="2199085" cy="144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6" name="Picture 24" descr="C:\Users\a42742\Desktop\SDA\MAT\9o ano\Imagens\pagina254_img2.png">
            <a:extLst>
              <a:ext uri="{FF2B5EF4-FFF2-40B4-BE49-F238E27FC236}">
                <a16:creationId xmlns:a16="http://schemas.microsoft.com/office/drawing/2014/main" id="{5EEF4A0D-F68C-46D2-93D3-21ABD5F5C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988219"/>
            <a:ext cx="2199085" cy="144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7" name="Picture 25" descr="C:\Users\a42742\Desktop\SDA\MAT\9o ano\Imagens\pagina254_img2_a.png">
            <a:extLst>
              <a:ext uri="{FF2B5EF4-FFF2-40B4-BE49-F238E27FC236}">
                <a16:creationId xmlns:a16="http://schemas.microsoft.com/office/drawing/2014/main" id="{3552C819-39D4-4D93-A74D-F41A37512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988219"/>
            <a:ext cx="2199085" cy="144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5ACA76D-B7EB-4CC1-A2BF-9F2E530D0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929" y="1159669"/>
            <a:ext cx="175855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a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= h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+ (b + x)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</a:t>
            </a:r>
            <a:endParaRPr lang="pt-BR" altLang="pt-BR" sz="1350" dirty="0">
              <a:solidFill>
                <a:srgbClr val="000000"/>
              </a:solidFill>
              <a:latin typeface="Nunito" pitchFamily="2" charset="0"/>
              <a:ea typeface="Geneva" charset="-128"/>
              <a:sym typeface="Symbol" panose="05050102010706020507" pitchFamily="18" charset="2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3E3C7A3-22CE-4607-8896-A9ACD36FB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598" y="1159669"/>
            <a:ext cx="212109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a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h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b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+ 2bx + x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(I)</a:t>
            </a:r>
          </a:p>
        </p:txBody>
      </p:sp>
      <p:pic>
        <p:nvPicPr>
          <p:cNvPr id="18458" name="Picture 26" descr="C:\Users\a42742\Desktop\SDA\MAT\9o ano\Imagens\pagina254_img2_c.png">
            <a:extLst>
              <a:ext uri="{FF2B5EF4-FFF2-40B4-BE49-F238E27FC236}">
                <a16:creationId xmlns:a16="http://schemas.microsoft.com/office/drawing/2014/main" id="{33FEDBBD-48E8-4A77-9AC2-6D4815884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2487216"/>
            <a:ext cx="2199085" cy="144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9" name="Picture 27" descr="C:\Users\a42742\Desktop\SDA\MAT\9o ano\Imagens\pagina254_img2.png">
            <a:extLst>
              <a:ext uri="{FF2B5EF4-FFF2-40B4-BE49-F238E27FC236}">
                <a16:creationId xmlns:a16="http://schemas.microsoft.com/office/drawing/2014/main" id="{68C746D4-92F6-43FB-A60C-B7D131B20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2487216"/>
            <a:ext cx="2199085" cy="144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BDABAB4-55A2-4D5A-BFED-805F0ABC0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929" y="2631281"/>
            <a:ext cx="108876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c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h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x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53A82DF-B8B9-4F22-BCC6-1B75C1448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1" y="2631281"/>
            <a:ext cx="129554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h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c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– x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(II)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24657FFF-87D2-44BB-80B6-028CFD9AA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1856185"/>
            <a:ext cx="3787379" cy="322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Substituindo </a:t>
            </a:r>
            <a:r>
              <a:rPr lang="pt-BR" altLang="pt-BR" sz="1350" b="1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h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de (II) em (I), temos: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47DB297-4BA3-4A4B-BA48-671163CDF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6681" y="2133601"/>
            <a:ext cx="34290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a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c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– x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b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+ 2bx + x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    a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= b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c</a:t>
            </a:r>
            <a:r>
              <a:rPr lang="pt-BR" altLang="pt-BR" sz="1350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2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+ 2bx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8AF5C60-C89E-445B-A139-20595E3A4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6681" y="2694385"/>
            <a:ext cx="3429000" cy="1223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Como x = c </a:t>
            </a:r>
            <a:r>
              <a:rPr lang="pt-BR" sz="1050" b="1" baseline="3000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. 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cos BÂH e o cosseno de um ângulo é igual ao oposto do cosseno do seu suplemento (cos Â = </a:t>
            </a:r>
            <a:r>
              <a:rPr lang="pt-BR" sz="1050" spc="225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–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cos(180º – Â)), temos:</a:t>
            </a:r>
          </a:p>
          <a:p>
            <a:pPr>
              <a:defRPr/>
            </a:pP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a</a:t>
            </a:r>
            <a:r>
              <a:rPr lang="pt-BR" sz="1050" baseline="3000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2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 = b</a:t>
            </a:r>
            <a:r>
              <a:rPr lang="pt-BR" sz="1050" baseline="3000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2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 + c</a:t>
            </a:r>
            <a:r>
              <a:rPr lang="pt-BR" sz="1050" baseline="3000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2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 + 2b </a:t>
            </a:r>
            <a:r>
              <a:rPr lang="pt-BR" sz="1050" b="1" baseline="3000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. 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c </a:t>
            </a:r>
            <a:r>
              <a:rPr lang="pt-BR" sz="1050" b="1" baseline="3000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. 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cos BÂH</a:t>
            </a:r>
          </a:p>
          <a:p>
            <a:pPr>
              <a:defRPr/>
            </a:pP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ou </a:t>
            </a:r>
          </a:p>
          <a:p>
            <a:pPr>
              <a:defRPr/>
            </a:pP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a</a:t>
            </a:r>
            <a:r>
              <a:rPr lang="pt-BR" sz="1050" baseline="3000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2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 = b</a:t>
            </a:r>
            <a:r>
              <a:rPr lang="pt-BR" sz="1050" baseline="3000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2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 + c</a:t>
            </a:r>
            <a:r>
              <a:rPr lang="pt-BR" sz="1050" baseline="3000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2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 – 2bc </a:t>
            </a:r>
            <a:r>
              <a:rPr lang="pt-BR" sz="1050" b="1" baseline="3000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. </a:t>
            </a: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cos Â</a:t>
            </a:r>
          </a:p>
          <a:p>
            <a:pPr>
              <a:defRPr/>
            </a:pPr>
            <a:r>
              <a:rPr lang="pt-BR" sz="1050" dirty="0">
                <a:solidFill>
                  <a:prstClr val="black"/>
                </a:solidFill>
                <a:latin typeface="Nunito" pitchFamily="2" charset="0"/>
                <a:ea typeface="Geneva" charset="-128"/>
                <a:cs typeface="+mn-cs"/>
                <a:sym typeface="Symbol" pitchFamily="18" charset="0"/>
              </a:rPr>
              <a:t>para ângulos obtusos.</a:t>
            </a:r>
          </a:p>
        </p:txBody>
      </p:sp>
      <p:pic>
        <p:nvPicPr>
          <p:cNvPr id="18465" name="Picture 33" descr="C:\Users\a42742\Desktop\SDA\MAT\9o ano\Imagens\pagina254_img2.png">
            <a:extLst>
              <a:ext uri="{FF2B5EF4-FFF2-40B4-BE49-F238E27FC236}">
                <a16:creationId xmlns:a16="http://schemas.microsoft.com/office/drawing/2014/main" id="{219AAFFC-BFE5-4C36-8A0F-6F5E14DEB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094" y="2106216"/>
            <a:ext cx="2199085" cy="1444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6" name="Rectangle 2">
            <a:extLst>
              <a:ext uri="{FF2B5EF4-FFF2-40B4-BE49-F238E27FC236}">
                <a16:creationId xmlns:a16="http://schemas.microsoft.com/office/drawing/2014/main" id="{D2F8825E-C5B6-4A10-92DF-74B3B4D7A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003" y="767954"/>
            <a:ext cx="6109097" cy="372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500" b="1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Lei dos cossenos</a:t>
            </a:r>
          </a:p>
        </p:txBody>
      </p:sp>
      <p:pic>
        <p:nvPicPr>
          <p:cNvPr id="17" name="Picture 16" descr="C:\Users\a42742\Desktop\seta.png">
            <a:extLst>
              <a:ext uri="{FF2B5EF4-FFF2-40B4-BE49-F238E27FC236}">
                <a16:creationId xmlns:a16="http://schemas.microsoft.com/office/drawing/2014/main" id="{E3B7A3EC-AE81-429F-BDB7-CE2C1A7E9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898" y="1131094"/>
            <a:ext cx="388144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6" descr="C:\Users\a42742\Desktop\seta.png">
            <a:extLst>
              <a:ext uri="{FF2B5EF4-FFF2-40B4-BE49-F238E27FC236}">
                <a16:creationId xmlns:a16="http://schemas.microsoft.com/office/drawing/2014/main" id="{EA88403F-DA03-42DC-85E7-B00FD622E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2087166"/>
            <a:ext cx="388144" cy="3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6" descr="C:\Users\a42742\Desktop\seta.png">
            <a:extLst>
              <a:ext uri="{FF2B5EF4-FFF2-40B4-BE49-F238E27FC236}">
                <a16:creationId xmlns:a16="http://schemas.microsoft.com/office/drawing/2014/main" id="{C087EDB5-EE98-47F2-89E0-8DBF298F8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2599135"/>
            <a:ext cx="388144" cy="3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 descr="C:\Users\a42742\Desktop\seta.png">
            <a:extLst>
              <a:ext uri="{FF2B5EF4-FFF2-40B4-BE49-F238E27FC236}">
                <a16:creationId xmlns:a16="http://schemas.microsoft.com/office/drawing/2014/main" id="{CD4B1143-1DCA-4061-ABAC-4184E8E0C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5" y="2302669"/>
            <a:ext cx="388144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81481E-6 L 0.04775 -0.0071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8" y="-37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15541E-6 L 0.23073 -0.21184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28" y="-1059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  <p:bldP spid="6" grpId="0"/>
      <p:bldP spid="6" grpId="1"/>
      <p:bldP spid="19" grpId="0" build="p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3">
            <a:extLst>
              <a:ext uri="{FF2B5EF4-FFF2-40B4-BE49-F238E27FC236}">
                <a16:creationId xmlns:a16="http://schemas.microsoft.com/office/drawing/2014/main" id="{05DF8C2A-C131-4087-9BE4-2CFF6926B97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43000" y="3286125"/>
            <a:ext cx="950119" cy="265510"/>
          </a:xfrm>
        </p:spPr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pt-BR" sz="1350" dirty="0">
                <a:latin typeface="Nunito" pitchFamily="2" charset="0"/>
              </a:rPr>
              <a:t>Portanto:</a:t>
            </a:r>
          </a:p>
        </p:txBody>
      </p:sp>
      <p:sp>
        <p:nvSpPr>
          <p:cNvPr id="36867" name="Slide Number Placeholder 1">
            <a:extLst>
              <a:ext uri="{FF2B5EF4-FFF2-40B4-BE49-F238E27FC236}">
                <a16:creationId xmlns:a16="http://schemas.microsoft.com/office/drawing/2014/main" id="{4969D210-90A5-4506-98B7-F145CBD647A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41D8A7-9CF5-4243-B1C6-83867E098EE0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10242" name="Picture 62" descr="C:\Users\a42742\Desktop\SDA\MAT\9o ano\Imagens\pagina256-2.png">
            <a:extLst>
              <a:ext uri="{FF2B5EF4-FFF2-40B4-BE49-F238E27FC236}">
                <a16:creationId xmlns:a16="http://schemas.microsoft.com/office/drawing/2014/main" id="{4B37ADD1-2323-40B0-A4D7-B294CCBAD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04" y="3353991"/>
            <a:ext cx="1618059" cy="133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tângulo 5">
            <a:extLst>
              <a:ext uri="{FF2B5EF4-FFF2-40B4-BE49-F238E27FC236}">
                <a16:creationId xmlns:a16="http://schemas.microsoft.com/office/drawing/2014/main" id="{78DC72DD-9428-4305-BB4E-34277180F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4694" y="2607469"/>
            <a:ext cx="128592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    =      ou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59E9824-42DE-4B08-BEBD-36CA35B50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4694" y="1232297"/>
            <a:ext cx="130516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Â =       ou</a:t>
            </a:r>
          </a:p>
        </p:txBody>
      </p:sp>
      <p:pic>
        <p:nvPicPr>
          <p:cNvPr id="10259" name="Picture 62" descr="C:\Users\a42742\Desktop\SDA\MAT\9o ano\Imagens\pagina256-2.png">
            <a:extLst>
              <a:ext uri="{FF2B5EF4-FFF2-40B4-BE49-F238E27FC236}">
                <a16:creationId xmlns:a16="http://schemas.microsoft.com/office/drawing/2014/main" id="{AE43FDA1-8CB4-4C2F-89C2-E1D6151A0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04" y="781050"/>
            <a:ext cx="1618059" cy="133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63" descr="C:\Users\a42742\Desktop\SDA\MAT\9o ano\Imagens\pagina256_b.png">
            <a:extLst>
              <a:ext uri="{FF2B5EF4-FFF2-40B4-BE49-F238E27FC236}">
                <a16:creationId xmlns:a16="http://schemas.microsoft.com/office/drawing/2014/main" id="{4C4C5718-35BB-4095-AF95-EF31608A3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04" y="781050"/>
            <a:ext cx="1618059" cy="133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64" descr="C:\Users\a42742\Desktop\SDA\MAT\9o ano\Imagens\pagina256_c.png">
            <a:extLst>
              <a:ext uri="{FF2B5EF4-FFF2-40B4-BE49-F238E27FC236}">
                <a16:creationId xmlns:a16="http://schemas.microsoft.com/office/drawing/2014/main" id="{E5DB39D5-7FF0-4E8F-B152-8586485B5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04" y="2072879"/>
            <a:ext cx="1618059" cy="133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Picture 65" descr="C:\Users\a42742\Desktop\SDA\MAT\9o ano\Imagens\pagina256-2.png">
            <a:extLst>
              <a:ext uri="{FF2B5EF4-FFF2-40B4-BE49-F238E27FC236}">
                <a16:creationId xmlns:a16="http://schemas.microsoft.com/office/drawing/2014/main" id="{DCC93EBC-23A7-47EB-B439-5517CDEB2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04" y="2072879"/>
            <a:ext cx="1618059" cy="133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3" name="Retângulo 2">
            <a:extLst>
              <a:ext uri="{FF2B5EF4-FFF2-40B4-BE49-F238E27FC236}">
                <a16:creationId xmlns:a16="http://schemas.microsoft.com/office/drawing/2014/main" id="{BFA910F7-7B23-4424-8F5A-22801DCB7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6275" y="1232297"/>
            <a:ext cx="111921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h = c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.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Â</a:t>
            </a:r>
          </a:p>
        </p:txBody>
      </p:sp>
      <p:sp>
        <p:nvSpPr>
          <p:cNvPr id="10264" name="Retângulo 6">
            <a:extLst>
              <a:ext uri="{FF2B5EF4-FFF2-40B4-BE49-F238E27FC236}">
                <a16:creationId xmlns:a16="http://schemas.microsoft.com/office/drawing/2014/main" id="{64CBC404-F0B5-4A22-AEA8-D0EBF7365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129" y="2605087"/>
            <a:ext cx="115768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h = a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.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   </a:t>
            </a: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graphicFrame>
        <p:nvGraphicFramePr>
          <p:cNvPr id="10265" name="Objeto 7">
            <a:extLst>
              <a:ext uri="{FF2B5EF4-FFF2-40B4-BE49-F238E27FC236}">
                <a16:creationId xmlns:a16="http://schemas.microsoft.com/office/drawing/2014/main" id="{77683501-66A4-4651-BFC7-ADA752EBEA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0500" y="1232297"/>
          <a:ext cx="1809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1195" imgH="406224" progId="Equation.DSMT4">
                  <p:embed/>
                </p:oleObj>
              </mc:Choice>
              <mc:Fallback>
                <p:oleObj name="Equation" r:id="rId5" imgW="241195" imgH="406224" progId="Equation.DSMT4">
                  <p:embed/>
                  <p:pic>
                    <p:nvPicPr>
                      <p:cNvPr id="10265" name="Objeto 7">
                        <a:extLst>
                          <a:ext uri="{FF2B5EF4-FFF2-40B4-BE49-F238E27FC236}">
                            <a16:creationId xmlns:a16="http://schemas.microsoft.com/office/drawing/2014/main" id="{77683501-66A4-4651-BFC7-ADA752EBEA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0" y="1232297"/>
                        <a:ext cx="18097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6" name="Objeto 8">
            <a:extLst>
              <a:ext uri="{FF2B5EF4-FFF2-40B4-BE49-F238E27FC236}">
                <a16:creationId xmlns:a16="http://schemas.microsoft.com/office/drawing/2014/main" id="{C9141A3F-1DE4-48FD-A576-1404551F70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75497" y="2586038"/>
          <a:ext cx="1809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1195" imgH="406224" progId="Equation.DSMT4">
                  <p:embed/>
                </p:oleObj>
              </mc:Choice>
              <mc:Fallback>
                <p:oleObj name="Equation" r:id="rId7" imgW="241195" imgH="406224" progId="Equation.DSMT4">
                  <p:embed/>
                  <p:pic>
                    <p:nvPicPr>
                      <p:cNvPr id="10266" name="Objeto 8">
                        <a:extLst>
                          <a:ext uri="{FF2B5EF4-FFF2-40B4-BE49-F238E27FC236}">
                            <a16:creationId xmlns:a16="http://schemas.microsoft.com/office/drawing/2014/main" id="{C9141A3F-1DE4-48FD-A576-1404551F70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497" y="2586038"/>
                        <a:ext cx="18097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7" name="Retângulo 9">
            <a:extLst>
              <a:ext uri="{FF2B5EF4-FFF2-40B4-BE49-F238E27FC236}">
                <a16:creationId xmlns:a16="http://schemas.microsoft.com/office/drawing/2014/main" id="{43786041-9BCA-4C38-BFB5-3C3FF7C36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4694" y="3756423"/>
            <a:ext cx="195024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Então,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c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.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Â = a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.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    </a:t>
            </a:r>
          </a:p>
        </p:txBody>
      </p:sp>
      <p:pic>
        <p:nvPicPr>
          <p:cNvPr id="10286" name="Picture 46" descr="C:\Users\a42742\Desktop\SDA\MAT\9o ano\Imagens\eqn_sen3.png">
            <a:extLst>
              <a:ext uri="{FF2B5EF4-FFF2-40B4-BE49-F238E27FC236}">
                <a16:creationId xmlns:a16="http://schemas.microsoft.com/office/drawing/2014/main" id="{0A226B9D-FDAE-4F99-B127-BBD2CF983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316" y="3203973"/>
            <a:ext cx="1968103" cy="50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7" name="Picture 47" descr="C:\Users\a42742\Desktop\SDA\MAT\9o ano\Imagens\eqn_sen1.png">
            <a:extLst>
              <a:ext uri="{FF2B5EF4-FFF2-40B4-BE49-F238E27FC236}">
                <a16:creationId xmlns:a16="http://schemas.microsoft.com/office/drawing/2014/main" id="{6C570E75-9E26-4CA1-9756-996FDFAFF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685" y="3858817"/>
            <a:ext cx="1302544" cy="50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8" name="Picture 48" descr="C:\Users\a42742\Desktop\SDA\MAT\9o ano\Imagens\eqn_sen2.png">
            <a:extLst>
              <a:ext uri="{FF2B5EF4-FFF2-40B4-BE49-F238E27FC236}">
                <a16:creationId xmlns:a16="http://schemas.microsoft.com/office/drawing/2014/main" id="{41F358FD-BCC1-4965-AE62-1EEC6CCD0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173" y="2231232"/>
            <a:ext cx="1302544" cy="50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8306259-1B9F-491E-AFD4-8C81F897D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350" y="1203723"/>
            <a:ext cx="276701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>
                <a:solidFill>
                  <a:srgbClr val="000000"/>
                </a:solidFill>
                <a:latin typeface="Arial" panose="020B0604020202020204" pitchFamily="34" charset="0"/>
                <a:ea typeface="Geneva" charset="-128"/>
              </a:rPr>
              <a:t>Se traçarmos a altura relativa ao ângulo   , obteremos:</a:t>
            </a:r>
          </a:p>
        </p:txBody>
      </p:sp>
      <p:pic>
        <p:nvPicPr>
          <p:cNvPr id="10289" name="Picture 49" descr="C:\Users\a42742\Desktop\SDA\MAT\9o ano\Imagens\eqn_sen4.png">
            <a:extLst>
              <a:ext uri="{FF2B5EF4-FFF2-40B4-BE49-F238E27FC236}">
                <a16:creationId xmlns:a16="http://schemas.microsoft.com/office/drawing/2014/main" id="{0684890B-336D-4896-92AF-ED6D008BC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410" y="2655094"/>
            <a:ext cx="129778" cy="24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9" descr="C:\Users\a42742\Desktop\SDA\MAT\9o ano\Imagens\eqn_sen4.png">
            <a:extLst>
              <a:ext uri="{FF2B5EF4-FFF2-40B4-BE49-F238E27FC236}">
                <a16:creationId xmlns:a16="http://schemas.microsoft.com/office/drawing/2014/main" id="{99C629F5-FEAA-4240-85CD-A164B45BD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144" y="2657475"/>
            <a:ext cx="129779" cy="24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9" descr="C:\Users\a42742\Desktop\SDA\MAT\9o ano\Imagens\eqn_sen4.png">
            <a:extLst>
              <a:ext uri="{FF2B5EF4-FFF2-40B4-BE49-F238E27FC236}">
                <a16:creationId xmlns:a16="http://schemas.microsoft.com/office/drawing/2014/main" id="{35222060-2A7A-447E-B4F2-8D227DCD9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398" y="4001691"/>
            <a:ext cx="129778" cy="24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9" descr="C:\Users\a42742\Desktop\SDA\MAT\9o ano\Imagens\eqn_sen4.png">
            <a:extLst>
              <a:ext uri="{FF2B5EF4-FFF2-40B4-BE49-F238E27FC236}">
                <a16:creationId xmlns:a16="http://schemas.microsoft.com/office/drawing/2014/main" id="{62A90861-ED08-4127-91FE-B6942EE83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619" y="1450182"/>
            <a:ext cx="129779" cy="24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2" name="Picture 52" descr="C:\Users\a42742\Desktop\SDA\MAT\9o ano\Imagens\pagina256_d.png">
            <a:extLst>
              <a:ext uri="{FF2B5EF4-FFF2-40B4-BE49-F238E27FC236}">
                <a16:creationId xmlns:a16="http://schemas.microsoft.com/office/drawing/2014/main" id="{19C0CA9F-A4E7-4E47-B831-8FB64FDBF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479" y="1840707"/>
            <a:ext cx="1618059" cy="133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89" name="Rectangle 2">
            <a:extLst>
              <a:ext uri="{FF2B5EF4-FFF2-40B4-BE49-F238E27FC236}">
                <a16:creationId xmlns:a16="http://schemas.microsoft.com/office/drawing/2014/main" id="{3334753F-32A0-4708-97AB-76998C79F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835819"/>
            <a:ext cx="6172200" cy="37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500" b="1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Lei dos senos</a:t>
            </a:r>
          </a:p>
        </p:txBody>
      </p:sp>
      <p:pic>
        <p:nvPicPr>
          <p:cNvPr id="26" name="Picture 16" descr="C:\Users\a42742\Desktop\seta.png">
            <a:extLst>
              <a:ext uri="{FF2B5EF4-FFF2-40B4-BE49-F238E27FC236}">
                <a16:creationId xmlns:a16="http://schemas.microsoft.com/office/drawing/2014/main" id="{D35EF2AE-22E7-4AD7-AF2B-8B81A5D4B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979" y="3913585"/>
            <a:ext cx="389334" cy="36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89151E-7 L 0.28108 -0.0677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45" y="-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0851E-6 3.46599E-6 L 0.27218 -0.04003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9" y="-2013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62E-7 8.60713E-7 L 0.27165 -0.0398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4" y="-19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139 L 0.18802 -0.5473 " pathEditMode="relative" rAng="0" ptsTypes="AA">
                                      <p:cBhvr>
                                        <p:cTn id="107" dur="25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40" y="-2743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0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20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20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85185E-6 L 0.41927 -0.0493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55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9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194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build="p"/>
      <p:bldP spid="10243" grpId="0"/>
      <p:bldP spid="10243" grpId="1"/>
      <p:bldP spid="2" grpId="0"/>
      <p:bldP spid="2" grpId="1"/>
      <p:bldP spid="10263" grpId="0"/>
      <p:bldP spid="10263" grpId="1"/>
      <p:bldP spid="10263" grpId="2"/>
      <p:bldP spid="10264" grpId="0"/>
      <p:bldP spid="10264" grpId="1"/>
      <p:bldP spid="10264" grpId="2"/>
      <p:bldP spid="10267" grpId="0"/>
      <p:bldP spid="10267" grpId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FFA8422F-C04F-4747-8D52-97D073B3293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3251598"/>
            <a:ext cx="1683544" cy="254794"/>
          </a:xfrm>
        </p:spPr>
        <p:txBody>
          <a:bodyPr rtlCol="0">
            <a:normAutofit lnSpcReduction="10000"/>
          </a:bodyPr>
          <a:lstStyle/>
          <a:p>
            <a:pPr>
              <a:buNone/>
              <a:defRPr/>
            </a:pPr>
            <a:r>
              <a:rPr lang="pt-BR" sz="1350" dirty="0">
                <a:latin typeface="Nunito" pitchFamily="2" charset="0"/>
              </a:rPr>
              <a:t>Portanto:</a:t>
            </a:r>
          </a:p>
        </p:txBody>
      </p:sp>
      <p:sp>
        <p:nvSpPr>
          <p:cNvPr id="37891" name="Slide Number Placeholder 1">
            <a:extLst>
              <a:ext uri="{FF2B5EF4-FFF2-40B4-BE49-F238E27FC236}">
                <a16:creationId xmlns:a16="http://schemas.microsoft.com/office/drawing/2014/main" id="{3DB9FED3-BB83-4B78-9824-AE278FFF58E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416403" y="4762500"/>
            <a:ext cx="584597" cy="2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87A60A-DD96-4CB7-BC7A-22DBF81DFB1B}" type="slidenum">
              <a:rPr lang="en-US" altLang="pt-BR" sz="900">
                <a:solidFill>
                  <a:srgbClr val="7F7F7F"/>
                </a:solidFill>
                <a:latin typeface="Arial" panose="020B0604020202020204" pitchFamily="34" charset="0"/>
                <a:ea typeface="Geneva" charset="-128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pt-BR" sz="900">
              <a:solidFill>
                <a:srgbClr val="7F7F7F"/>
              </a:solidFill>
              <a:latin typeface="Arial" panose="020B0604020202020204" pitchFamily="34" charset="0"/>
              <a:ea typeface="Geneva" charset="-128"/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464091A-FE8A-4B35-A9BC-2FBB1AA3A8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29213" y="1329929"/>
          <a:ext cx="1809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195" imgH="406224" progId="Equation.DSMT4">
                  <p:embed/>
                </p:oleObj>
              </mc:Choice>
              <mc:Fallback>
                <p:oleObj name="Equation" r:id="rId2" imgW="241195" imgH="406224" progId="Equation.DSMT4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B464091A-FE8A-4B35-A9BC-2FBB1AA3A8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9213" y="1329929"/>
                        <a:ext cx="18097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310" name="Picture 46" descr="C:\Users\a42742\Desktop\SDA\MAT\9o ano\Imagens\pagina256_img2_c.png">
            <a:extLst>
              <a:ext uri="{FF2B5EF4-FFF2-40B4-BE49-F238E27FC236}">
                <a16:creationId xmlns:a16="http://schemas.microsoft.com/office/drawing/2014/main" id="{12B3C210-F181-4174-AE60-77E77C59A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900112"/>
            <a:ext cx="2109788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1" name="Picture 47" descr="C:\Users\a42742\Desktop\SDA\MAT\9o ano\Imagens\pagina256_img2.png">
            <a:extLst>
              <a:ext uri="{FF2B5EF4-FFF2-40B4-BE49-F238E27FC236}">
                <a16:creationId xmlns:a16="http://schemas.microsoft.com/office/drawing/2014/main" id="{BA8E5E52-82B7-4E53-862C-E208FC5B0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900112"/>
            <a:ext cx="2109788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2" name="Picture 48" descr="C:\Users\a42742\Desktop\SDA\MAT\9o ano\Imagens\pagina256_img2_b.png">
            <a:extLst>
              <a:ext uri="{FF2B5EF4-FFF2-40B4-BE49-F238E27FC236}">
                <a16:creationId xmlns:a16="http://schemas.microsoft.com/office/drawing/2014/main" id="{7FFC2C68-1829-46BD-B465-B51734DA0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900112"/>
            <a:ext cx="2109788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F58E921-C9AC-440B-9A22-A0EF12116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6985" y="1344216"/>
            <a:ext cx="128592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   =      ou </a:t>
            </a: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sp>
        <p:nvSpPr>
          <p:cNvPr id="37897" name="Rectangle 2">
            <a:extLst>
              <a:ext uri="{FF2B5EF4-FFF2-40B4-BE49-F238E27FC236}">
                <a16:creationId xmlns:a16="http://schemas.microsoft.com/office/drawing/2014/main" id="{799E027F-E3D1-4E52-BC22-6F24FCA56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835819"/>
            <a:ext cx="6172200" cy="37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500" b="1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Lei dos senos</a:t>
            </a:r>
          </a:p>
        </p:txBody>
      </p:sp>
      <p:pic>
        <p:nvPicPr>
          <p:cNvPr id="32" name="Picture 49" descr="C:\Users\a42742\Desktop\SDA\MAT\9o ano\Imagens\eqn_sen4.png">
            <a:extLst>
              <a:ext uri="{FF2B5EF4-FFF2-40B4-BE49-F238E27FC236}">
                <a16:creationId xmlns:a16="http://schemas.microsoft.com/office/drawing/2014/main" id="{690EEFCE-2A31-495D-9903-822A61D6B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1375172"/>
            <a:ext cx="129779" cy="24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96DCAE99-07A5-4553-A88D-66506ACD2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701" y="1341835"/>
            <a:ext cx="10501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h = a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.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34" name="Picture 49" descr="C:\Users\a42742\Desktop\SDA\MAT\9o ano\Imagens\eqn_sen4.png">
            <a:extLst>
              <a:ext uri="{FF2B5EF4-FFF2-40B4-BE49-F238E27FC236}">
                <a16:creationId xmlns:a16="http://schemas.microsoft.com/office/drawing/2014/main" id="{C22F2EA5-F947-4894-99BA-313400929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529" y="1375172"/>
            <a:ext cx="129778" cy="24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53" name="Picture 89" descr="C:\Users\a42742\Desktop\SDA\MAT\9o ano\Imagens\pagina256_img2_d.png">
            <a:extLst>
              <a:ext uri="{FF2B5EF4-FFF2-40B4-BE49-F238E27FC236}">
                <a16:creationId xmlns:a16="http://schemas.microsoft.com/office/drawing/2014/main" id="{E852950D-4112-4EBD-949E-C0D668A99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038351"/>
            <a:ext cx="2109788" cy="103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54" name="Picture 90" descr="C:\Users\a42742\Desktop\SDA\MAT\9o ano\Imagens\pagina256_img2_b.png">
            <a:extLst>
              <a:ext uri="{FF2B5EF4-FFF2-40B4-BE49-F238E27FC236}">
                <a16:creationId xmlns:a16="http://schemas.microsoft.com/office/drawing/2014/main" id="{F5518736-C7C7-44EE-80EA-A3E4D4F73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038351"/>
            <a:ext cx="2109788" cy="103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4F605F5-0943-4D7A-93A5-D591B164B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122" y="2096691"/>
            <a:ext cx="148309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(180º 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– 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Â) = </a:t>
            </a: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C1C93E1A-9E07-4EF8-B1B2-EEDF721713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83956" y="2082404"/>
          <a:ext cx="1809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41195" imgH="406224" progId="Equation.DSMT4">
                  <p:embed/>
                </p:oleObj>
              </mc:Choice>
              <mc:Fallback>
                <p:oleObj name="Equation" r:id="rId9" imgW="241195" imgH="406224" progId="Equation.DSMT4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C1C93E1A-9E07-4EF8-B1B2-EEDF721713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956" y="2082404"/>
                        <a:ext cx="18097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1C132BDD-B6E6-46AB-B319-82F9F5291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9928" y="2091928"/>
            <a:ext cx="258917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e como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(180º 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–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Â) =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Â,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8C4EF32-62C0-4776-A712-65EEC4B3A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122" y="2426494"/>
            <a:ext cx="168988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então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Â =     ou</a:t>
            </a: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02F98C20-B37F-47A1-9E51-E7C64D29F9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99410" y="2405063"/>
          <a:ext cx="1809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41195" imgH="406224" progId="Equation.DSMT4">
                  <p:embed/>
                </p:oleObj>
              </mc:Choice>
              <mc:Fallback>
                <p:oleObj name="Equation" r:id="rId11" imgW="241195" imgH="406224" progId="Equation.DSMT4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02F98C20-B37F-47A1-9E51-E7C64D29F9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9410" y="2405063"/>
                        <a:ext cx="18097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tângulo 12">
            <a:extLst>
              <a:ext uri="{FF2B5EF4-FFF2-40B4-BE49-F238E27FC236}">
                <a16:creationId xmlns:a16="http://schemas.microsoft.com/office/drawing/2014/main" id="{5E34416E-CC11-4C88-ACD9-60DE046AE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888" y="2426494"/>
            <a:ext cx="111921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h = c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.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Â</a:t>
            </a: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11360" name="Picture 96" descr="C:\Users\a42742\Desktop\SDA\MAT\9o ano\Imagens\pagina256_img2_b.png">
            <a:extLst>
              <a:ext uri="{FF2B5EF4-FFF2-40B4-BE49-F238E27FC236}">
                <a16:creationId xmlns:a16="http://schemas.microsoft.com/office/drawing/2014/main" id="{CC0498E7-A6EA-480F-8B46-9780CFF79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3127772"/>
            <a:ext cx="2109788" cy="103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F13C6F34-39F6-42ED-B755-1408CC646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4282" y="3130154"/>
            <a:ext cx="167521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Então: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a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.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    = c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 </a:t>
            </a:r>
            <a:r>
              <a:rPr lang="pt-BR" altLang="pt-BR" sz="1350" b="1" baseline="3000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. </a:t>
            </a:r>
            <a:r>
              <a:rPr lang="pt-BR" altLang="pt-BR" sz="1350" dirty="0" err="1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sen</a:t>
            </a: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</a:rPr>
              <a:t> Â</a:t>
            </a: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46" name="Picture 49" descr="C:\Users\a42742\Desktop\SDA\MAT\9o ano\Imagens\eqn_sen4.png">
            <a:extLst>
              <a:ext uri="{FF2B5EF4-FFF2-40B4-BE49-F238E27FC236}">
                <a16:creationId xmlns:a16="http://schemas.microsoft.com/office/drawing/2014/main" id="{C2CE0236-A447-4D3D-938E-8227E5035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494" y="3378994"/>
            <a:ext cx="129779" cy="24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 descr="C:\Users\a42742\Desktop\SDA\MAT\9o ano\Imagens\eqn_sen1.png">
            <a:extLst>
              <a:ext uri="{FF2B5EF4-FFF2-40B4-BE49-F238E27FC236}">
                <a16:creationId xmlns:a16="http://schemas.microsoft.com/office/drawing/2014/main" id="{36C3B5FE-DDAC-4D7F-9C46-D46181ED7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275" y="3209926"/>
            <a:ext cx="1302544" cy="50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52DA8CC3-AA32-4F7A-8ABC-1AB21D8BD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906" y="1341835"/>
            <a:ext cx="330090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Considerando a altura relativa ao ângulo</a:t>
            </a:r>
          </a:p>
        </p:txBody>
      </p:sp>
      <p:pic>
        <p:nvPicPr>
          <p:cNvPr id="11361" name="Picture 97" descr="C:\Users\a42742\Desktop\SDA\MAT\9o ano\Imagens\pagina256_img2_e.png">
            <a:extLst>
              <a:ext uri="{FF2B5EF4-FFF2-40B4-BE49-F238E27FC236}">
                <a16:creationId xmlns:a16="http://schemas.microsoft.com/office/drawing/2014/main" id="{D4C71683-EBC1-4E83-B42D-1EF0189B7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826419"/>
            <a:ext cx="2109788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5" name="Picture 101" descr="C:\Users\a42742\Desktop\SDA\MAT\9o ano\Imagens\eqn_sen5.png">
            <a:extLst>
              <a:ext uri="{FF2B5EF4-FFF2-40B4-BE49-F238E27FC236}">
                <a16:creationId xmlns:a16="http://schemas.microsoft.com/office/drawing/2014/main" id="{05C70359-A16E-47B3-8EF6-09036E02E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929" y="1941910"/>
            <a:ext cx="14001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3EF4F3A7-ED9F-4F6F-9C11-852C2A119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2135" y="2045494"/>
            <a:ext cx="117532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solidFill>
                  <a:srgbClr val="000000"/>
                </a:solidFill>
                <a:latin typeface="Nunito" pitchFamily="2" charset="0"/>
                <a:ea typeface="Geneva" charset="-128"/>
                <a:sym typeface="Symbol" panose="05050102010706020507" pitchFamily="18" charset="2"/>
              </a:rPr>
              <a:t>chegamos a:</a:t>
            </a:r>
            <a:endParaRPr lang="pt-BR" altLang="pt-BR" sz="1350" dirty="0">
              <a:solidFill>
                <a:srgbClr val="000000"/>
              </a:solidFill>
              <a:latin typeface="Arial" panose="020B0604020202020204" pitchFamily="34" charset="0"/>
              <a:ea typeface="Geneva" charset="-128"/>
            </a:endParaRPr>
          </a:p>
        </p:txBody>
      </p:sp>
      <p:pic>
        <p:nvPicPr>
          <p:cNvPr id="53" name="Picture 46" descr="C:\Users\a42742\Desktop\SDA\MAT\9o ano\Imagens\eqn_sen3.png">
            <a:extLst>
              <a:ext uri="{FF2B5EF4-FFF2-40B4-BE49-F238E27FC236}">
                <a16:creationId xmlns:a16="http://schemas.microsoft.com/office/drawing/2014/main" id="{207ADC72-A3D0-4B12-8BAC-571F8803F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712" y="3161110"/>
            <a:ext cx="1968104" cy="50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6" descr="C:\Users\a42742\Desktop\seta.png">
            <a:extLst>
              <a:ext uri="{FF2B5EF4-FFF2-40B4-BE49-F238E27FC236}">
                <a16:creationId xmlns:a16="http://schemas.microsoft.com/office/drawing/2014/main" id="{8BE86DCD-E213-4532-AE4F-F8265F4C1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3299223"/>
            <a:ext cx="388144" cy="36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6901E-6 L 0.12778 -0.02822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9" y="-141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0.12621 -0.0287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2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3876E-7 L 0.18195 0.00046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9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1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12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29325E-6 L 0.10174 -0.41328 " pathEditMode="relative" rAng="0" ptsTypes="AA">
                                      <p:cBhvr>
                                        <p:cTn id="132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-20675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1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1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1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 nodeType="clickPar">
                      <p:stCondLst>
                        <p:cond delay="indefinite"/>
                      </p:stCondLst>
                      <p:childTnLst>
                        <p:par>
                          <p:cTn id="1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1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 nodeType="clickPar">
                      <p:stCondLst>
                        <p:cond delay="indefinite"/>
                      </p:stCondLst>
                      <p:childTnLst>
                        <p:par>
                          <p:cTn id="2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" dur="2000" fill="hold"/>
                                        <p:tgtEl>
                                          <p:spTgt spid="113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215" dur="2000" fill="hold"/>
                                        <p:tgtEl>
                                          <p:spTgt spid="113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113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04811E-7 L 0.21476 0.00069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11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 nodeType="clickPar">
                      <p:stCondLst>
                        <p:cond delay="indefinite"/>
                      </p:stCondLst>
                      <p:childTnLst>
                        <p:par>
                          <p:cTn id="2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BF1DD"/>
                                      </p:to>
                                    </p:animClr>
                                    <p:set>
                                      <p:cBhvr>
                                        <p:cTn id="23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  <p:bldP spid="3" grpId="0"/>
      <p:bldP spid="3" grpId="1"/>
      <p:bldP spid="6" grpId="0"/>
      <p:bldP spid="6" grpId="1"/>
      <p:bldP spid="6" grpId="2"/>
      <p:bldP spid="8" grpId="0"/>
      <p:bldP spid="8" grpId="1"/>
      <p:bldP spid="10" grpId="0"/>
      <p:bldP spid="10" grpId="1"/>
      <p:bldP spid="11" grpId="0"/>
      <p:bldP spid="11" grpId="1"/>
      <p:bldP spid="13" grpId="0"/>
      <p:bldP spid="13" grpId="1"/>
      <p:bldP spid="13" grpId="2"/>
      <p:bldP spid="14" grpId="0"/>
      <p:bldP spid="14" grpId="1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CaixaDeTexto 3">
            <a:extLst>
              <a:ext uri="{FF2B5EF4-FFF2-40B4-BE49-F238E27FC236}">
                <a16:creationId xmlns:a16="http://schemas.microsoft.com/office/drawing/2014/main" id="{77FBFB44-78F8-40A4-849C-1BEBCB402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1383506"/>
            <a:ext cx="3618309" cy="2711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altLang="pt-BR" sz="1650"/>
              <a:t>Para determinar a altura de um edifício, um observador coloca-se a 30 m de distância e assim o observa, segundo um ângulo de 30°, conforme a figura.</a:t>
            </a:r>
          </a:p>
          <a:p>
            <a:pPr algn="just" eaLnBrk="1" hangingPunct="1">
              <a:lnSpc>
                <a:spcPct val="150000"/>
              </a:lnSpc>
            </a:pPr>
            <a:r>
              <a:rPr lang="pt-BR" altLang="pt-BR" sz="1650">
                <a:solidFill>
                  <a:srgbClr val="002060"/>
                </a:solidFill>
              </a:rPr>
              <a:t>Calcule a altura do edifício, medida a partir do solo.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DDD61B4-BFE2-44AA-BDDF-463582CE9196}"/>
              </a:ext>
            </a:extLst>
          </p:cNvPr>
          <p:cNvSpPr/>
          <p:nvPr/>
        </p:nvSpPr>
        <p:spPr>
          <a:xfrm>
            <a:off x="3509376" y="843558"/>
            <a:ext cx="2092239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2250" b="1" dirty="0">
                <a:ln w="900" cmpd="sng">
                  <a:solidFill>
                    <a:schemeClr val="accent6">
                      <a:lumMod val="60000"/>
                      <a:lumOff val="4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charset="0"/>
                <a:cs typeface="Arial" charset="0"/>
              </a:rPr>
              <a:t>SITUAÇÃO 13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0F74A18-E32D-400B-974D-456C30FC6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3" y="4407694"/>
            <a:ext cx="79220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050" i="1">
                <a:solidFill>
                  <a:srgbClr val="00B050"/>
                </a:solidFill>
              </a:rPr>
              <a:t>Resposta:</a:t>
            </a:r>
          </a:p>
        </p:txBody>
      </p:sp>
      <p:graphicFrame>
        <p:nvGraphicFramePr>
          <p:cNvPr id="10" name="Object 30">
            <a:extLst>
              <a:ext uri="{FF2B5EF4-FFF2-40B4-BE49-F238E27FC236}">
                <a16:creationId xmlns:a16="http://schemas.microsoft.com/office/drawing/2014/main" id="{C9C4C9C2-C120-49F7-8714-CD6C936932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6563" y="4677966"/>
          <a:ext cx="10572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787400" imgH="241300" progId="Equation.3">
                  <p:embed/>
                </p:oleObj>
              </mc:Choice>
              <mc:Fallback>
                <p:oleObj name="Equação" r:id="rId3" imgW="787400" imgH="241300" progId="Equation.3">
                  <p:embed/>
                  <p:pic>
                    <p:nvPicPr>
                      <p:cNvPr id="10" name="Object 30">
                        <a:extLst>
                          <a:ext uri="{FF2B5EF4-FFF2-40B4-BE49-F238E27FC236}">
                            <a16:creationId xmlns:a16="http://schemas.microsoft.com/office/drawing/2014/main" id="{C9C4C9C2-C120-49F7-8714-CD6C936932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6563" y="4677966"/>
                        <a:ext cx="10572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tângulo 11">
            <a:extLst>
              <a:ext uri="{FF2B5EF4-FFF2-40B4-BE49-F238E27FC236}">
                <a16:creationId xmlns:a16="http://schemas.microsoft.com/office/drawing/2014/main" id="{D1935C15-05F3-4F84-B0C3-12CC7C3C4A57}"/>
              </a:ext>
            </a:extLst>
          </p:cNvPr>
          <p:cNvSpPr/>
          <p:nvPr/>
        </p:nvSpPr>
        <p:spPr>
          <a:xfrm>
            <a:off x="5374482" y="4021931"/>
            <a:ext cx="169069" cy="1190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14345" name="CaixaDeTexto 12">
            <a:extLst>
              <a:ext uri="{FF2B5EF4-FFF2-40B4-BE49-F238E27FC236}">
                <a16:creationId xmlns:a16="http://schemas.microsoft.com/office/drawing/2014/main" id="{E2BB4914-52F4-49CF-93A6-649A69DCACFA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398293" y="3584220"/>
            <a:ext cx="92204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050"/>
              <a:t>Reprodução</a:t>
            </a:r>
          </a:p>
        </p:txBody>
      </p:sp>
      <p:sp>
        <p:nvSpPr>
          <p:cNvPr id="14346" name="CaixaDeTexto 13">
            <a:extLst>
              <a:ext uri="{FF2B5EF4-FFF2-40B4-BE49-F238E27FC236}">
                <a16:creationId xmlns:a16="http://schemas.microsoft.com/office/drawing/2014/main" id="{EAAED502-D930-4E7F-A67D-E30406DDB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4266" y="1466850"/>
            <a:ext cx="75604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050"/>
              <a:t>Dados</a:t>
            </a:r>
          </a:p>
          <a:p>
            <a:pPr eaLnBrk="1" hangingPunct="1"/>
            <a:endParaRPr lang="pt-BR" altLang="pt-BR" sz="1050"/>
          </a:p>
        </p:txBody>
      </p:sp>
      <p:grpSp>
        <p:nvGrpSpPr>
          <p:cNvPr id="14347" name="Grupo 14">
            <a:extLst>
              <a:ext uri="{FF2B5EF4-FFF2-40B4-BE49-F238E27FC236}">
                <a16:creationId xmlns:a16="http://schemas.microsoft.com/office/drawing/2014/main" id="{AEB216EC-4E3D-446C-83ED-4B6CA6BB8860}"/>
              </a:ext>
            </a:extLst>
          </p:cNvPr>
          <p:cNvGrpSpPr>
            <a:grpSpLocks/>
          </p:cNvGrpSpPr>
          <p:nvPr/>
        </p:nvGrpSpPr>
        <p:grpSpPr bwMode="auto">
          <a:xfrm>
            <a:off x="6446044" y="1166813"/>
            <a:ext cx="1258491" cy="1085850"/>
            <a:chOff x="9411299" y="2491155"/>
            <a:chExt cx="1929453" cy="1665251"/>
          </a:xfrm>
        </p:grpSpPr>
        <p:grpSp>
          <p:nvGrpSpPr>
            <p:cNvPr id="14379" name="Grupo 15">
              <a:extLst>
                <a:ext uri="{FF2B5EF4-FFF2-40B4-BE49-F238E27FC236}">
                  <a16:creationId xmlns:a16="http://schemas.microsoft.com/office/drawing/2014/main" id="{F5A0DE16-B02F-4148-AC01-D74F955CFC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04052" y="2537174"/>
              <a:ext cx="1536700" cy="1573212"/>
              <a:chOff x="9674550" y="2490788"/>
              <a:chExt cx="1536700" cy="1573212"/>
            </a:xfrm>
          </p:grpSpPr>
          <p:graphicFrame>
            <p:nvGraphicFramePr>
              <p:cNvPr id="14339" name="Object 31">
                <a:extLst>
                  <a:ext uri="{FF2B5EF4-FFF2-40B4-BE49-F238E27FC236}">
                    <a16:creationId xmlns:a16="http://schemas.microsoft.com/office/drawing/2014/main" id="{B094D270-D7E7-457B-9B6E-5FA911880F5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674550" y="2490788"/>
              <a:ext cx="1327150" cy="722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ção" r:id="rId5" imgW="723586" imgH="393529" progId="Equation.3">
                      <p:embed/>
                    </p:oleObj>
                  </mc:Choice>
                  <mc:Fallback>
                    <p:oleObj name="Equação" r:id="rId5" imgW="723586" imgH="393529" progId="Equation.3">
                      <p:embed/>
                      <p:pic>
                        <p:nvPicPr>
                          <p:cNvPr id="14339" name="Object 31">
                            <a:extLst>
                              <a:ext uri="{FF2B5EF4-FFF2-40B4-BE49-F238E27FC236}">
                                <a16:creationId xmlns:a16="http://schemas.microsoft.com/office/drawing/2014/main" id="{B094D270-D7E7-457B-9B6E-5FA911880F5C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674550" y="2490788"/>
                            <a:ext cx="1327150" cy="7223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340" name="Object 32">
                <a:extLst>
                  <a:ext uri="{FF2B5EF4-FFF2-40B4-BE49-F238E27FC236}">
                    <a16:creationId xmlns:a16="http://schemas.microsoft.com/office/drawing/2014/main" id="{35D1D867-FB48-43F7-932C-84B408A8CE9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674550" y="3271838"/>
              <a:ext cx="1536700" cy="7921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ção" r:id="rId7" imgW="837836" imgH="431613" progId="Equation.3">
                      <p:embed/>
                    </p:oleObj>
                  </mc:Choice>
                  <mc:Fallback>
                    <p:oleObj name="Equação" r:id="rId7" imgW="837836" imgH="431613" progId="Equation.3">
                      <p:embed/>
                      <p:pic>
                        <p:nvPicPr>
                          <p:cNvPr id="14340" name="Object 32">
                            <a:extLst>
                              <a:ext uri="{FF2B5EF4-FFF2-40B4-BE49-F238E27FC236}">
                                <a16:creationId xmlns:a16="http://schemas.microsoft.com/office/drawing/2014/main" id="{35D1D867-FB48-43F7-932C-84B408A8CE9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674550" y="3271838"/>
                            <a:ext cx="1536700" cy="7921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7" name="Chave direita 16">
              <a:extLst>
                <a:ext uri="{FF2B5EF4-FFF2-40B4-BE49-F238E27FC236}">
                  <a16:creationId xmlns:a16="http://schemas.microsoft.com/office/drawing/2014/main" id="{D4F81144-ABC9-408E-8CF1-BD5B81FFCF98}"/>
                </a:ext>
              </a:extLst>
            </p:cNvPr>
            <p:cNvSpPr/>
            <p:nvPr/>
          </p:nvSpPr>
          <p:spPr>
            <a:xfrm flipH="1">
              <a:off x="9411299" y="2491155"/>
              <a:ext cx="326748" cy="1665251"/>
            </a:xfrm>
            <a:prstGeom prst="rightBrace">
              <a:avLst>
                <a:gd name="adj1" fmla="val 63807"/>
                <a:gd name="adj2" fmla="val 522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050"/>
            </a:p>
          </p:txBody>
        </p:sp>
      </p:grpSp>
      <p:sp>
        <p:nvSpPr>
          <p:cNvPr id="14348" name="CaixaDeTexto 19">
            <a:extLst>
              <a:ext uri="{FF2B5EF4-FFF2-40B4-BE49-F238E27FC236}">
                <a16:creationId xmlns:a16="http://schemas.microsoft.com/office/drawing/2014/main" id="{29D1AB64-8558-4BD7-8992-8441629B8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416" y="3268266"/>
            <a:ext cx="3774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200"/>
              <a:t>30°</a:t>
            </a:r>
          </a:p>
          <a:p>
            <a:pPr eaLnBrk="1" hangingPunct="1"/>
            <a:endParaRPr lang="pt-BR" altLang="pt-BR" sz="1200"/>
          </a:p>
        </p:txBody>
      </p:sp>
      <p:sp>
        <p:nvSpPr>
          <p:cNvPr id="14349" name="CaixaDeTexto 20">
            <a:extLst>
              <a:ext uri="{FF2B5EF4-FFF2-40B4-BE49-F238E27FC236}">
                <a16:creationId xmlns:a16="http://schemas.microsoft.com/office/drawing/2014/main" id="{31CD8C34-E777-4AC0-BB2B-BF9A01F25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635" y="3609975"/>
            <a:ext cx="43219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050"/>
              <a:t>3m</a:t>
            </a:r>
          </a:p>
          <a:p>
            <a:pPr eaLnBrk="1" hangingPunct="1"/>
            <a:endParaRPr lang="pt-BR" altLang="pt-BR" sz="1050"/>
          </a:p>
        </p:txBody>
      </p:sp>
      <p:sp>
        <p:nvSpPr>
          <p:cNvPr id="14350" name="CaixaDeTexto 21">
            <a:extLst>
              <a:ext uri="{FF2B5EF4-FFF2-40B4-BE49-F238E27FC236}">
                <a16:creationId xmlns:a16="http://schemas.microsoft.com/office/drawing/2014/main" id="{A4AADF14-93F5-4FC4-8C44-65C736B20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81" y="4085035"/>
            <a:ext cx="69056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050"/>
              <a:t>30m</a:t>
            </a:r>
          </a:p>
          <a:p>
            <a:pPr eaLnBrk="1" hangingPunct="1"/>
            <a:endParaRPr lang="pt-BR" altLang="pt-BR" sz="1050"/>
          </a:p>
        </p:txBody>
      </p:sp>
      <p:sp>
        <p:nvSpPr>
          <p:cNvPr id="23" name="Triângulo retângulo 22">
            <a:extLst>
              <a:ext uri="{FF2B5EF4-FFF2-40B4-BE49-F238E27FC236}">
                <a16:creationId xmlns:a16="http://schemas.microsoft.com/office/drawing/2014/main" id="{47BD0205-4416-4574-80A2-CE1ECEBF2B54}"/>
              </a:ext>
            </a:extLst>
          </p:cNvPr>
          <p:cNvSpPr/>
          <p:nvPr/>
        </p:nvSpPr>
        <p:spPr>
          <a:xfrm flipH="1">
            <a:off x="5589985" y="2591991"/>
            <a:ext cx="1596628" cy="946547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24" name="Retângulo de cantos arredondados 23">
            <a:extLst>
              <a:ext uri="{FF2B5EF4-FFF2-40B4-BE49-F238E27FC236}">
                <a16:creationId xmlns:a16="http://schemas.microsoft.com/office/drawing/2014/main" id="{E9BC3081-8937-4761-8BE3-BC9CD13DAFC5}"/>
              </a:ext>
            </a:extLst>
          </p:cNvPr>
          <p:cNvSpPr/>
          <p:nvPr/>
        </p:nvSpPr>
        <p:spPr>
          <a:xfrm>
            <a:off x="7177088" y="2537222"/>
            <a:ext cx="601266" cy="15859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pic>
        <p:nvPicPr>
          <p:cNvPr id="14353" name="Picture 14" descr="File:Kea0005 person und gegenueber2.PNG">
            <a:extLst>
              <a:ext uri="{FF2B5EF4-FFF2-40B4-BE49-F238E27FC236}">
                <a16:creationId xmlns:a16="http://schemas.microsoft.com/office/drawing/2014/main" id="{1C3727FD-9227-488B-9A7D-E51BE0622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7" r="45464" b="8952"/>
          <a:stretch>
            <a:fillRect/>
          </a:stretch>
        </p:blipFill>
        <p:spPr bwMode="auto">
          <a:xfrm>
            <a:off x="5398294" y="3434954"/>
            <a:ext cx="169069" cy="59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Arco 25">
            <a:extLst>
              <a:ext uri="{FF2B5EF4-FFF2-40B4-BE49-F238E27FC236}">
                <a16:creationId xmlns:a16="http://schemas.microsoft.com/office/drawing/2014/main" id="{C7DCF0DB-FC2C-4542-B554-3F1278D52403}"/>
              </a:ext>
            </a:extLst>
          </p:cNvPr>
          <p:cNvSpPr/>
          <p:nvPr/>
        </p:nvSpPr>
        <p:spPr>
          <a:xfrm>
            <a:off x="5482828" y="3337322"/>
            <a:ext cx="395288" cy="395288"/>
          </a:xfrm>
          <a:prstGeom prst="arc">
            <a:avLst>
              <a:gd name="adj1" fmla="val 19160681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D75F0891-2038-49AD-A43F-30C4A29D1ABE}"/>
              </a:ext>
            </a:extLst>
          </p:cNvPr>
          <p:cNvCxnSpPr/>
          <p:nvPr/>
        </p:nvCxnSpPr>
        <p:spPr>
          <a:xfrm>
            <a:off x="6181725" y="3534967"/>
            <a:ext cx="0" cy="48696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ABCE3C16-35C3-4B76-BCC7-DC2CA05387C8}"/>
              </a:ext>
            </a:extLst>
          </p:cNvPr>
          <p:cNvCxnSpPr/>
          <p:nvPr/>
        </p:nvCxnSpPr>
        <p:spPr>
          <a:xfrm>
            <a:off x="5398294" y="4140994"/>
            <a:ext cx="177879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ângulo 28">
            <a:extLst>
              <a:ext uri="{FF2B5EF4-FFF2-40B4-BE49-F238E27FC236}">
                <a16:creationId xmlns:a16="http://schemas.microsoft.com/office/drawing/2014/main" id="{C9A0FABC-8221-4AC4-B06C-4864FF78B3CB}"/>
              </a:ext>
            </a:extLst>
          </p:cNvPr>
          <p:cNvSpPr/>
          <p:nvPr/>
        </p:nvSpPr>
        <p:spPr>
          <a:xfrm>
            <a:off x="7380312" y="3801815"/>
            <a:ext cx="184457" cy="31109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30" name="Retângulo de cantos arredondados 29">
            <a:extLst>
              <a:ext uri="{FF2B5EF4-FFF2-40B4-BE49-F238E27FC236}">
                <a16:creationId xmlns:a16="http://schemas.microsoft.com/office/drawing/2014/main" id="{3A5C9B78-0FCC-45EB-88D2-D2BD257B08C9}"/>
              </a:ext>
            </a:extLst>
          </p:cNvPr>
          <p:cNvSpPr/>
          <p:nvPr/>
        </p:nvSpPr>
        <p:spPr>
          <a:xfrm>
            <a:off x="7192567" y="2591991"/>
            <a:ext cx="163115" cy="16192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31" name="Retângulo de cantos arredondados 30">
            <a:extLst>
              <a:ext uri="{FF2B5EF4-FFF2-40B4-BE49-F238E27FC236}">
                <a16:creationId xmlns:a16="http://schemas.microsoft.com/office/drawing/2014/main" id="{CD5977CD-4C74-4507-A71B-EFAF6CC596C7}"/>
              </a:ext>
            </a:extLst>
          </p:cNvPr>
          <p:cNvSpPr/>
          <p:nvPr/>
        </p:nvSpPr>
        <p:spPr>
          <a:xfrm>
            <a:off x="7391400" y="2591991"/>
            <a:ext cx="161925" cy="16192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32" name="Retângulo de cantos arredondados 31">
            <a:extLst>
              <a:ext uri="{FF2B5EF4-FFF2-40B4-BE49-F238E27FC236}">
                <a16:creationId xmlns:a16="http://schemas.microsoft.com/office/drawing/2014/main" id="{68523BCE-37F8-423D-9C4C-A4F61B015579}"/>
              </a:ext>
            </a:extLst>
          </p:cNvPr>
          <p:cNvSpPr/>
          <p:nvPr/>
        </p:nvSpPr>
        <p:spPr>
          <a:xfrm>
            <a:off x="7580710" y="2591991"/>
            <a:ext cx="163115" cy="16192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33" name="Retângulo de cantos arredondados 32">
            <a:extLst>
              <a:ext uri="{FF2B5EF4-FFF2-40B4-BE49-F238E27FC236}">
                <a16:creationId xmlns:a16="http://schemas.microsoft.com/office/drawing/2014/main" id="{9F59A85A-FCFB-42CB-A966-790790028925}"/>
              </a:ext>
            </a:extLst>
          </p:cNvPr>
          <p:cNvSpPr/>
          <p:nvPr/>
        </p:nvSpPr>
        <p:spPr>
          <a:xfrm>
            <a:off x="7192567" y="2842022"/>
            <a:ext cx="163115" cy="16192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34" name="Retângulo de cantos arredondados 33">
            <a:extLst>
              <a:ext uri="{FF2B5EF4-FFF2-40B4-BE49-F238E27FC236}">
                <a16:creationId xmlns:a16="http://schemas.microsoft.com/office/drawing/2014/main" id="{95D2BEC4-0D91-4343-AA6A-0EA2887E515A}"/>
              </a:ext>
            </a:extLst>
          </p:cNvPr>
          <p:cNvSpPr/>
          <p:nvPr/>
        </p:nvSpPr>
        <p:spPr>
          <a:xfrm>
            <a:off x="7391400" y="2842022"/>
            <a:ext cx="161925" cy="16192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35" name="Retângulo de cantos arredondados 34">
            <a:extLst>
              <a:ext uri="{FF2B5EF4-FFF2-40B4-BE49-F238E27FC236}">
                <a16:creationId xmlns:a16="http://schemas.microsoft.com/office/drawing/2014/main" id="{D5462497-B6AB-43EC-8E02-BAE38A0D7E29}"/>
              </a:ext>
            </a:extLst>
          </p:cNvPr>
          <p:cNvSpPr/>
          <p:nvPr/>
        </p:nvSpPr>
        <p:spPr>
          <a:xfrm>
            <a:off x="7580710" y="2842022"/>
            <a:ext cx="163115" cy="16192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36" name="Retângulo de cantos arredondados 35">
            <a:extLst>
              <a:ext uri="{FF2B5EF4-FFF2-40B4-BE49-F238E27FC236}">
                <a16:creationId xmlns:a16="http://schemas.microsoft.com/office/drawing/2014/main" id="{5DED58D8-AAAC-4DE4-BF8D-DF8D661C4B5D}"/>
              </a:ext>
            </a:extLst>
          </p:cNvPr>
          <p:cNvSpPr/>
          <p:nvPr/>
        </p:nvSpPr>
        <p:spPr>
          <a:xfrm>
            <a:off x="7192567" y="3064669"/>
            <a:ext cx="163115" cy="163116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37" name="Retângulo de cantos arredondados 36">
            <a:extLst>
              <a:ext uri="{FF2B5EF4-FFF2-40B4-BE49-F238E27FC236}">
                <a16:creationId xmlns:a16="http://schemas.microsoft.com/office/drawing/2014/main" id="{8C1AB911-92E4-4424-93B8-0C86C696F094}"/>
              </a:ext>
            </a:extLst>
          </p:cNvPr>
          <p:cNvSpPr/>
          <p:nvPr/>
        </p:nvSpPr>
        <p:spPr>
          <a:xfrm>
            <a:off x="7391400" y="3064669"/>
            <a:ext cx="161925" cy="163116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38" name="Retângulo de cantos arredondados 37">
            <a:extLst>
              <a:ext uri="{FF2B5EF4-FFF2-40B4-BE49-F238E27FC236}">
                <a16:creationId xmlns:a16="http://schemas.microsoft.com/office/drawing/2014/main" id="{72B5F7BC-554B-47F4-832E-5DF794A227F8}"/>
              </a:ext>
            </a:extLst>
          </p:cNvPr>
          <p:cNvSpPr/>
          <p:nvPr/>
        </p:nvSpPr>
        <p:spPr>
          <a:xfrm>
            <a:off x="7580710" y="3064669"/>
            <a:ext cx="163115" cy="163116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39" name="Retângulo de cantos arredondados 38">
            <a:extLst>
              <a:ext uri="{FF2B5EF4-FFF2-40B4-BE49-F238E27FC236}">
                <a16:creationId xmlns:a16="http://schemas.microsoft.com/office/drawing/2014/main" id="{3519E569-629D-401A-A628-B9E8EFC87F9C}"/>
              </a:ext>
            </a:extLst>
          </p:cNvPr>
          <p:cNvSpPr/>
          <p:nvPr/>
        </p:nvSpPr>
        <p:spPr>
          <a:xfrm>
            <a:off x="7192567" y="3276600"/>
            <a:ext cx="163115" cy="163116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40" name="Retângulo de cantos arredondados 39">
            <a:extLst>
              <a:ext uri="{FF2B5EF4-FFF2-40B4-BE49-F238E27FC236}">
                <a16:creationId xmlns:a16="http://schemas.microsoft.com/office/drawing/2014/main" id="{EA0469EB-F218-47FD-9E2D-8FE9FD0FD09F}"/>
              </a:ext>
            </a:extLst>
          </p:cNvPr>
          <p:cNvSpPr/>
          <p:nvPr/>
        </p:nvSpPr>
        <p:spPr>
          <a:xfrm>
            <a:off x="7391400" y="3276600"/>
            <a:ext cx="161925" cy="163116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41" name="Retângulo de cantos arredondados 40">
            <a:extLst>
              <a:ext uri="{FF2B5EF4-FFF2-40B4-BE49-F238E27FC236}">
                <a16:creationId xmlns:a16="http://schemas.microsoft.com/office/drawing/2014/main" id="{5DB94F67-C6FC-416D-BD4A-2A32709B99E4}"/>
              </a:ext>
            </a:extLst>
          </p:cNvPr>
          <p:cNvSpPr/>
          <p:nvPr/>
        </p:nvSpPr>
        <p:spPr>
          <a:xfrm>
            <a:off x="7580710" y="3276600"/>
            <a:ext cx="163115" cy="163116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42" name="Retângulo de cantos arredondados 41">
            <a:extLst>
              <a:ext uri="{FF2B5EF4-FFF2-40B4-BE49-F238E27FC236}">
                <a16:creationId xmlns:a16="http://schemas.microsoft.com/office/drawing/2014/main" id="{FDB467B1-E510-4FAE-AA02-D3DD4B42E308}"/>
              </a:ext>
            </a:extLst>
          </p:cNvPr>
          <p:cNvSpPr/>
          <p:nvPr/>
        </p:nvSpPr>
        <p:spPr>
          <a:xfrm>
            <a:off x="7192567" y="3492104"/>
            <a:ext cx="163115" cy="16311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43" name="Retângulo de cantos arredondados 42">
            <a:extLst>
              <a:ext uri="{FF2B5EF4-FFF2-40B4-BE49-F238E27FC236}">
                <a16:creationId xmlns:a16="http://schemas.microsoft.com/office/drawing/2014/main" id="{0DEE8DA1-4BC2-4D62-82DD-D7BEA3A69C39}"/>
              </a:ext>
            </a:extLst>
          </p:cNvPr>
          <p:cNvSpPr/>
          <p:nvPr/>
        </p:nvSpPr>
        <p:spPr>
          <a:xfrm>
            <a:off x="7391400" y="3492104"/>
            <a:ext cx="161925" cy="16311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44" name="Retângulo de cantos arredondados 43">
            <a:extLst>
              <a:ext uri="{FF2B5EF4-FFF2-40B4-BE49-F238E27FC236}">
                <a16:creationId xmlns:a16="http://schemas.microsoft.com/office/drawing/2014/main" id="{0681DADB-5C22-484B-BC07-01D7BC216D0F}"/>
              </a:ext>
            </a:extLst>
          </p:cNvPr>
          <p:cNvSpPr/>
          <p:nvPr/>
        </p:nvSpPr>
        <p:spPr>
          <a:xfrm>
            <a:off x="7580710" y="3492104"/>
            <a:ext cx="163115" cy="16311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45" name="Retângulo de cantos arredondados 44">
            <a:extLst>
              <a:ext uri="{FF2B5EF4-FFF2-40B4-BE49-F238E27FC236}">
                <a16:creationId xmlns:a16="http://schemas.microsoft.com/office/drawing/2014/main" id="{D1F0DB07-C6A5-49F0-BE33-DA5603087F77}"/>
              </a:ext>
            </a:extLst>
          </p:cNvPr>
          <p:cNvSpPr/>
          <p:nvPr/>
        </p:nvSpPr>
        <p:spPr>
          <a:xfrm>
            <a:off x="7192567" y="3699272"/>
            <a:ext cx="163115" cy="16192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46" name="Retângulo de cantos arredondados 45">
            <a:extLst>
              <a:ext uri="{FF2B5EF4-FFF2-40B4-BE49-F238E27FC236}">
                <a16:creationId xmlns:a16="http://schemas.microsoft.com/office/drawing/2014/main" id="{3CEC9E31-3C42-46AC-AED5-484EFE802BC8}"/>
              </a:ext>
            </a:extLst>
          </p:cNvPr>
          <p:cNvSpPr/>
          <p:nvPr/>
        </p:nvSpPr>
        <p:spPr>
          <a:xfrm>
            <a:off x="7580710" y="3699272"/>
            <a:ext cx="163115" cy="16192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47" name="Corda 46">
            <a:extLst>
              <a:ext uri="{FF2B5EF4-FFF2-40B4-BE49-F238E27FC236}">
                <a16:creationId xmlns:a16="http://schemas.microsoft.com/office/drawing/2014/main" id="{CC5A090E-6C06-42D2-A09B-80056BB8BCE4}"/>
              </a:ext>
            </a:extLst>
          </p:cNvPr>
          <p:cNvSpPr/>
          <p:nvPr/>
        </p:nvSpPr>
        <p:spPr>
          <a:xfrm rot="5400000">
            <a:off x="7403902" y="3733205"/>
            <a:ext cx="138113" cy="136922"/>
          </a:xfrm>
          <a:prstGeom prst="chord">
            <a:avLst>
              <a:gd name="adj1" fmla="val 5498351"/>
              <a:gd name="adj2" fmla="val 16290145"/>
            </a:avLst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14378" name="CaixaDeTexto 47">
            <a:extLst>
              <a:ext uri="{FF2B5EF4-FFF2-40B4-BE49-F238E27FC236}">
                <a16:creationId xmlns:a16="http://schemas.microsoft.com/office/drawing/2014/main" id="{60237D5A-D013-4911-9BB3-2AD900B5F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0669" y="4293394"/>
            <a:ext cx="2591991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750"/>
              <a:t>Imagem: Ccupload /  Homem /  Public Domain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5AAF1D4-D9B4-4FC8-9C77-578642204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391" y="1329929"/>
            <a:ext cx="5994797" cy="324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1500" dirty="0">
                <a:latin typeface="Arial" charset="0"/>
                <a:cs typeface="Arial" charset="0"/>
              </a:rPr>
              <a:t>Do alto de uma torre de 25 metros, instalada numa colina de 300 metros de altura, um guarda florestal avista um foco de incêndio, sob um ângulo de 18° com a horizontal. A distância F, distância aproximada do foco de incêndio à base da colina em que está o guarda florestal, é de:</a:t>
            </a:r>
          </a:p>
          <a:p>
            <a:pPr marL="342900" indent="-342900" algn="just">
              <a:lnSpc>
                <a:spcPct val="150000"/>
              </a:lnSpc>
              <a:buFontTx/>
              <a:buAutoNum type="alphaLcParenR"/>
              <a:defRPr/>
            </a:pPr>
            <a:r>
              <a:rPr lang="pt-BR" sz="1050" dirty="0">
                <a:solidFill>
                  <a:srgbClr val="002060"/>
                </a:solidFill>
                <a:latin typeface="Arial" charset="0"/>
                <a:cs typeface="Arial" charset="0"/>
              </a:rPr>
              <a:t>10 000 m</a:t>
            </a:r>
          </a:p>
          <a:p>
            <a:pPr marL="342900" indent="-342900" algn="just">
              <a:lnSpc>
                <a:spcPct val="150000"/>
              </a:lnSpc>
              <a:buFontTx/>
              <a:buAutoNum type="alphaLcParenR"/>
              <a:defRPr/>
            </a:pPr>
            <a:r>
              <a:rPr lang="pt-BR" sz="1050" dirty="0">
                <a:solidFill>
                  <a:srgbClr val="002060"/>
                </a:solidFill>
                <a:latin typeface="Arial" charset="0"/>
                <a:cs typeface="Arial" charset="0"/>
              </a:rPr>
              <a:t>1 083 m       </a:t>
            </a:r>
          </a:p>
          <a:p>
            <a:pPr marL="342900" indent="-342900" algn="just">
              <a:lnSpc>
                <a:spcPct val="150000"/>
              </a:lnSpc>
              <a:buFontTx/>
              <a:buAutoNum type="alphaLcParenR"/>
              <a:defRPr/>
            </a:pPr>
            <a:r>
              <a:rPr lang="pt-BR" sz="1050" dirty="0">
                <a:solidFill>
                  <a:srgbClr val="002060"/>
                </a:solidFill>
                <a:latin typeface="Arial" charset="0"/>
                <a:cs typeface="Arial" charset="0"/>
              </a:rPr>
              <a:t>105,6 m   </a:t>
            </a:r>
          </a:p>
          <a:p>
            <a:pPr marL="342900" indent="-342900" algn="just">
              <a:lnSpc>
                <a:spcPct val="150000"/>
              </a:lnSpc>
              <a:buFontTx/>
              <a:buAutoNum type="alphaLcParenR" startAt="4"/>
              <a:defRPr/>
            </a:pPr>
            <a:r>
              <a:rPr lang="pt-BR" sz="1050" dirty="0">
                <a:solidFill>
                  <a:srgbClr val="002060"/>
                </a:solidFill>
                <a:latin typeface="Arial" charset="0"/>
                <a:cs typeface="Arial" charset="0"/>
              </a:rPr>
              <a:t>1 km</a:t>
            </a:r>
          </a:p>
          <a:p>
            <a:pPr marL="342900" indent="-342900" algn="just">
              <a:lnSpc>
                <a:spcPct val="150000"/>
              </a:lnSpc>
              <a:buFontTx/>
              <a:buAutoNum type="alphaLcParenR" startAt="4"/>
              <a:defRPr/>
            </a:pPr>
            <a:r>
              <a:rPr lang="pt-BR" sz="1050" dirty="0">
                <a:solidFill>
                  <a:srgbClr val="002060"/>
                </a:solidFill>
                <a:latin typeface="Arial" charset="0"/>
                <a:cs typeface="Arial" charset="0"/>
              </a:rPr>
              <a:t>13 km</a:t>
            </a:r>
          </a:p>
          <a:p>
            <a:pPr marL="342900" indent="-342900" algn="just">
              <a:lnSpc>
                <a:spcPct val="150000"/>
              </a:lnSpc>
              <a:defRPr/>
            </a:pPr>
            <a:r>
              <a:rPr lang="pt-BR" sz="105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092760C-A13F-42DD-9989-30B7AD43FD3D}"/>
              </a:ext>
            </a:extLst>
          </p:cNvPr>
          <p:cNvSpPr/>
          <p:nvPr/>
        </p:nvSpPr>
        <p:spPr>
          <a:xfrm>
            <a:off x="3509377" y="843558"/>
            <a:ext cx="2092239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2250" b="1" dirty="0">
                <a:ln w="900" cmpd="sng">
                  <a:solidFill>
                    <a:schemeClr val="accent6">
                      <a:lumMod val="60000"/>
                      <a:lumOff val="4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charset="0"/>
                <a:cs typeface="Arial" charset="0"/>
              </a:rPr>
              <a:t>SITUAÇÃO 14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47FF1CD-89C1-450A-A7F5-4F2189024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141" y="4407694"/>
            <a:ext cx="79220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050" i="1" dirty="0">
                <a:solidFill>
                  <a:srgbClr val="00B050"/>
                </a:solidFill>
              </a:rPr>
              <a:t>Resposta:</a:t>
            </a:r>
          </a:p>
          <a:p>
            <a:pPr eaLnBrk="1" hangingPunct="1"/>
            <a:r>
              <a:rPr lang="pt-BR" altLang="pt-BR" sz="1050" i="1" dirty="0">
                <a:solidFill>
                  <a:srgbClr val="00B050"/>
                </a:solidFill>
              </a:rPr>
              <a:t>d.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013CBA9-7536-4498-9503-1075C7B880DA}"/>
              </a:ext>
            </a:extLst>
          </p:cNvPr>
          <p:cNvSpPr/>
          <p:nvPr/>
        </p:nvSpPr>
        <p:spPr>
          <a:xfrm>
            <a:off x="3113485" y="4412456"/>
            <a:ext cx="3102769" cy="1047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11" name="Fluxograma: Operação manual 10">
            <a:extLst>
              <a:ext uri="{FF2B5EF4-FFF2-40B4-BE49-F238E27FC236}">
                <a16:creationId xmlns:a16="http://schemas.microsoft.com/office/drawing/2014/main" id="{0B8F3363-DAA7-4CA2-8B30-B55AB509DD1B}"/>
              </a:ext>
            </a:extLst>
          </p:cNvPr>
          <p:cNvSpPr/>
          <p:nvPr/>
        </p:nvSpPr>
        <p:spPr>
          <a:xfrm flipV="1">
            <a:off x="3180160" y="3383757"/>
            <a:ext cx="47625" cy="173831"/>
          </a:xfrm>
          <a:prstGeom prst="flowChartManualOperation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47111" name="CaixaDeTexto 11">
            <a:extLst>
              <a:ext uri="{FF2B5EF4-FFF2-40B4-BE49-F238E27FC236}">
                <a16:creationId xmlns:a16="http://schemas.microsoft.com/office/drawing/2014/main" id="{13EC19B4-2161-4372-A620-2C821208B68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956446" y="4022370"/>
            <a:ext cx="92204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050"/>
              <a:t>Reprodução</a:t>
            </a:r>
          </a:p>
        </p:txBody>
      </p:sp>
      <p:sp>
        <p:nvSpPr>
          <p:cNvPr id="13" name="Fluxograma: Preparação 6">
            <a:extLst>
              <a:ext uri="{FF2B5EF4-FFF2-40B4-BE49-F238E27FC236}">
                <a16:creationId xmlns:a16="http://schemas.microsoft.com/office/drawing/2014/main" id="{2AACC9FF-9FDD-47C0-BF72-879C3C9CD186}"/>
              </a:ext>
            </a:extLst>
          </p:cNvPr>
          <p:cNvSpPr/>
          <p:nvPr/>
        </p:nvSpPr>
        <p:spPr>
          <a:xfrm>
            <a:off x="3113485" y="3462338"/>
            <a:ext cx="816769" cy="1010841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819 h 10819"/>
              <a:gd name="connsiteX1" fmla="*/ 2000 w 10000"/>
              <a:gd name="connsiteY1" fmla="*/ 819 h 10819"/>
              <a:gd name="connsiteX2" fmla="*/ 8000 w 10000"/>
              <a:gd name="connsiteY2" fmla="*/ 819 h 10819"/>
              <a:gd name="connsiteX3" fmla="*/ 10000 w 10000"/>
              <a:gd name="connsiteY3" fmla="*/ 5819 h 10819"/>
              <a:gd name="connsiteX4" fmla="*/ 8000 w 10000"/>
              <a:gd name="connsiteY4" fmla="*/ 10819 h 10819"/>
              <a:gd name="connsiteX5" fmla="*/ 2000 w 10000"/>
              <a:gd name="connsiteY5" fmla="*/ 10819 h 10819"/>
              <a:gd name="connsiteX6" fmla="*/ 0 w 10000"/>
              <a:gd name="connsiteY6" fmla="*/ 5819 h 10819"/>
              <a:gd name="connsiteX0" fmla="*/ 0 w 10000"/>
              <a:gd name="connsiteY0" fmla="*/ 5819 h 10819"/>
              <a:gd name="connsiteX1" fmla="*/ 2000 w 10000"/>
              <a:gd name="connsiteY1" fmla="*/ 819 h 10819"/>
              <a:gd name="connsiteX2" fmla="*/ 8000 w 10000"/>
              <a:gd name="connsiteY2" fmla="*/ 819 h 10819"/>
              <a:gd name="connsiteX3" fmla="*/ 10000 w 10000"/>
              <a:gd name="connsiteY3" fmla="*/ 5819 h 10819"/>
              <a:gd name="connsiteX4" fmla="*/ 8000 w 10000"/>
              <a:gd name="connsiteY4" fmla="*/ 10819 h 10819"/>
              <a:gd name="connsiteX5" fmla="*/ 2000 w 10000"/>
              <a:gd name="connsiteY5" fmla="*/ 10819 h 10819"/>
              <a:gd name="connsiteX6" fmla="*/ 0 w 10000"/>
              <a:gd name="connsiteY6" fmla="*/ 5819 h 10819"/>
              <a:gd name="connsiteX0" fmla="*/ 0 w 10000"/>
              <a:gd name="connsiteY0" fmla="*/ 5007 h 10007"/>
              <a:gd name="connsiteX1" fmla="*/ 2000 w 10000"/>
              <a:gd name="connsiteY1" fmla="*/ 7 h 10007"/>
              <a:gd name="connsiteX2" fmla="*/ 10000 w 10000"/>
              <a:gd name="connsiteY2" fmla="*/ 5007 h 10007"/>
              <a:gd name="connsiteX3" fmla="*/ 8000 w 10000"/>
              <a:gd name="connsiteY3" fmla="*/ 10007 h 10007"/>
              <a:gd name="connsiteX4" fmla="*/ 2000 w 10000"/>
              <a:gd name="connsiteY4" fmla="*/ 10007 h 10007"/>
              <a:gd name="connsiteX5" fmla="*/ 0 w 10000"/>
              <a:gd name="connsiteY5" fmla="*/ 5007 h 10007"/>
              <a:gd name="connsiteX0" fmla="*/ 0 w 8000"/>
              <a:gd name="connsiteY0" fmla="*/ 5007 h 10007"/>
              <a:gd name="connsiteX1" fmla="*/ 2000 w 8000"/>
              <a:gd name="connsiteY1" fmla="*/ 7 h 10007"/>
              <a:gd name="connsiteX2" fmla="*/ 6620 w 8000"/>
              <a:gd name="connsiteY2" fmla="*/ 1627 h 10007"/>
              <a:gd name="connsiteX3" fmla="*/ 8000 w 8000"/>
              <a:gd name="connsiteY3" fmla="*/ 10007 h 10007"/>
              <a:gd name="connsiteX4" fmla="*/ 2000 w 8000"/>
              <a:gd name="connsiteY4" fmla="*/ 10007 h 10007"/>
              <a:gd name="connsiteX5" fmla="*/ 0 w 8000"/>
              <a:gd name="connsiteY5" fmla="*/ 5007 h 10007"/>
              <a:gd name="connsiteX0" fmla="*/ 0 w 10000"/>
              <a:gd name="connsiteY0" fmla="*/ 5207 h 10204"/>
              <a:gd name="connsiteX1" fmla="*/ 4291 w 10000"/>
              <a:gd name="connsiteY1" fmla="*/ 6 h 10204"/>
              <a:gd name="connsiteX2" fmla="*/ 8275 w 10000"/>
              <a:gd name="connsiteY2" fmla="*/ 1830 h 10204"/>
              <a:gd name="connsiteX3" fmla="*/ 10000 w 10000"/>
              <a:gd name="connsiteY3" fmla="*/ 10204 h 10204"/>
              <a:gd name="connsiteX4" fmla="*/ 2500 w 10000"/>
              <a:gd name="connsiteY4" fmla="*/ 10204 h 10204"/>
              <a:gd name="connsiteX5" fmla="*/ 0 w 10000"/>
              <a:gd name="connsiteY5" fmla="*/ 5207 h 10204"/>
              <a:gd name="connsiteX0" fmla="*/ 0 w 10000"/>
              <a:gd name="connsiteY0" fmla="*/ 5207 h 10204"/>
              <a:gd name="connsiteX1" fmla="*/ 4291 w 10000"/>
              <a:gd name="connsiteY1" fmla="*/ 6 h 10204"/>
              <a:gd name="connsiteX2" fmla="*/ 6576 w 10000"/>
              <a:gd name="connsiteY2" fmla="*/ 3161 h 10204"/>
              <a:gd name="connsiteX3" fmla="*/ 10000 w 10000"/>
              <a:gd name="connsiteY3" fmla="*/ 10204 h 10204"/>
              <a:gd name="connsiteX4" fmla="*/ 2500 w 10000"/>
              <a:gd name="connsiteY4" fmla="*/ 10204 h 10204"/>
              <a:gd name="connsiteX5" fmla="*/ 0 w 10000"/>
              <a:gd name="connsiteY5" fmla="*/ 5207 h 10204"/>
              <a:gd name="connsiteX0" fmla="*/ 0 w 10000"/>
              <a:gd name="connsiteY0" fmla="*/ 5207 h 10204"/>
              <a:gd name="connsiteX1" fmla="*/ 4291 w 10000"/>
              <a:gd name="connsiteY1" fmla="*/ 6 h 10204"/>
              <a:gd name="connsiteX2" fmla="*/ 6576 w 10000"/>
              <a:gd name="connsiteY2" fmla="*/ 3161 h 10204"/>
              <a:gd name="connsiteX3" fmla="*/ 10000 w 10000"/>
              <a:gd name="connsiteY3" fmla="*/ 10204 h 10204"/>
              <a:gd name="connsiteX4" fmla="*/ 2500 w 10000"/>
              <a:gd name="connsiteY4" fmla="*/ 10204 h 10204"/>
              <a:gd name="connsiteX5" fmla="*/ 0 w 10000"/>
              <a:gd name="connsiteY5" fmla="*/ 5207 h 10204"/>
              <a:gd name="connsiteX0" fmla="*/ 0 w 10000"/>
              <a:gd name="connsiteY0" fmla="*/ 5207 h 10204"/>
              <a:gd name="connsiteX1" fmla="*/ 4291 w 10000"/>
              <a:gd name="connsiteY1" fmla="*/ 6 h 10204"/>
              <a:gd name="connsiteX2" fmla="*/ 5611 w 10000"/>
              <a:gd name="connsiteY2" fmla="*/ 3724 h 10204"/>
              <a:gd name="connsiteX3" fmla="*/ 10000 w 10000"/>
              <a:gd name="connsiteY3" fmla="*/ 10204 h 10204"/>
              <a:gd name="connsiteX4" fmla="*/ 2500 w 10000"/>
              <a:gd name="connsiteY4" fmla="*/ 10204 h 10204"/>
              <a:gd name="connsiteX5" fmla="*/ 0 w 10000"/>
              <a:gd name="connsiteY5" fmla="*/ 5207 h 10204"/>
              <a:gd name="connsiteX0" fmla="*/ 669 w 7500"/>
              <a:gd name="connsiteY0" fmla="*/ 5207 h 10204"/>
              <a:gd name="connsiteX1" fmla="*/ 1791 w 7500"/>
              <a:gd name="connsiteY1" fmla="*/ 6 h 10204"/>
              <a:gd name="connsiteX2" fmla="*/ 3111 w 7500"/>
              <a:gd name="connsiteY2" fmla="*/ 3724 h 10204"/>
              <a:gd name="connsiteX3" fmla="*/ 7500 w 7500"/>
              <a:gd name="connsiteY3" fmla="*/ 10204 h 10204"/>
              <a:gd name="connsiteX4" fmla="*/ 0 w 7500"/>
              <a:gd name="connsiteY4" fmla="*/ 10204 h 10204"/>
              <a:gd name="connsiteX5" fmla="*/ 669 w 7500"/>
              <a:gd name="connsiteY5" fmla="*/ 5207 h 10204"/>
              <a:gd name="connsiteX0" fmla="*/ 0 w 9108"/>
              <a:gd name="connsiteY0" fmla="*/ 5103 h 10000"/>
              <a:gd name="connsiteX1" fmla="*/ 1496 w 9108"/>
              <a:gd name="connsiteY1" fmla="*/ 6 h 10000"/>
              <a:gd name="connsiteX2" fmla="*/ 3256 w 9108"/>
              <a:gd name="connsiteY2" fmla="*/ 3650 h 10000"/>
              <a:gd name="connsiteX3" fmla="*/ 9108 w 9108"/>
              <a:gd name="connsiteY3" fmla="*/ 10000 h 10000"/>
              <a:gd name="connsiteX4" fmla="*/ 272 w 9108"/>
              <a:gd name="connsiteY4" fmla="*/ 9950 h 10000"/>
              <a:gd name="connsiteX5" fmla="*/ 0 w 9108"/>
              <a:gd name="connsiteY5" fmla="*/ 5103 h 10000"/>
              <a:gd name="connsiteX0" fmla="*/ 3 w 9734"/>
              <a:gd name="connsiteY0" fmla="*/ 5805 h 10000"/>
              <a:gd name="connsiteX1" fmla="*/ 1377 w 9734"/>
              <a:gd name="connsiteY1" fmla="*/ 6 h 10000"/>
              <a:gd name="connsiteX2" fmla="*/ 3309 w 9734"/>
              <a:gd name="connsiteY2" fmla="*/ 3650 h 10000"/>
              <a:gd name="connsiteX3" fmla="*/ 9734 w 9734"/>
              <a:gd name="connsiteY3" fmla="*/ 10000 h 10000"/>
              <a:gd name="connsiteX4" fmla="*/ 33 w 9734"/>
              <a:gd name="connsiteY4" fmla="*/ 9950 h 10000"/>
              <a:gd name="connsiteX5" fmla="*/ 3 w 9734"/>
              <a:gd name="connsiteY5" fmla="*/ 5805 h 10000"/>
              <a:gd name="connsiteX0" fmla="*/ 46 w 10043"/>
              <a:gd name="connsiteY0" fmla="*/ 5805 h 10000"/>
              <a:gd name="connsiteX1" fmla="*/ 1458 w 10043"/>
              <a:gd name="connsiteY1" fmla="*/ 6 h 10000"/>
              <a:gd name="connsiteX2" fmla="*/ 3442 w 10043"/>
              <a:gd name="connsiteY2" fmla="*/ 3650 h 10000"/>
              <a:gd name="connsiteX3" fmla="*/ 10043 w 10043"/>
              <a:gd name="connsiteY3" fmla="*/ 10000 h 10000"/>
              <a:gd name="connsiteX4" fmla="*/ 77 w 10043"/>
              <a:gd name="connsiteY4" fmla="*/ 9950 h 10000"/>
              <a:gd name="connsiteX5" fmla="*/ 46 w 10043"/>
              <a:gd name="connsiteY5" fmla="*/ 5805 h 10000"/>
              <a:gd name="connsiteX0" fmla="*/ 46 w 11632"/>
              <a:gd name="connsiteY0" fmla="*/ 5805 h 10602"/>
              <a:gd name="connsiteX1" fmla="*/ 1458 w 11632"/>
              <a:gd name="connsiteY1" fmla="*/ 6 h 10602"/>
              <a:gd name="connsiteX2" fmla="*/ 3442 w 11632"/>
              <a:gd name="connsiteY2" fmla="*/ 3650 h 10602"/>
              <a:gd name="connsiteX3" fmla="*/ 11632 w 11632"/>
              <a:gd name="connsiteY3" fmla="*/ 10602 h 10602"/>
              <a:gd name="connsiteX4" fmla="*/ 77 w 11632"/>
              <a:gd name="connsiteY4" fmla="*/ 9950 h 10602"/>
              <a:gd name="connsiteX5" fmla="*/ 46 w 11632"/>
              <a:gd name="connsiteY5" fmla="*/ 5805 h 10602"/>
              <a:gd name="connsiteX0" fmla="*/ 46 w 11632"/>
              <a:gd name="connsiteY0" fmla="*/ 5805 h 10602"/>
              <a:gd name="connsiteX1" fmla="*/ 1458 w 11632"/>
              <a:gd name="connsiteY1" fmla="*/ 6 h 10602"/>
              <a:gd name="connsiteX2" fmla="*/ 3442 w 11632"/>
              <a:gd name="connsiteY2" fmla="*/ 3650 h 10602"/>
              <a:gd name="connsiteX3" fmla="*/ 7706 w 11632"/>
              <a:gd name="connsiteY3" fmla="*/ 7412 h 10602"/>
              <a:gd name="connsiteX4" fmla="*/ 11632 w 11632"/>
              <a:gd name="connsiteY4" fmla="*/ 10602 h 10602"/>
              <a:gd name="connsiteX5" fmla="*/ 77 w 11632"/>
              <a:gd name="connsiteY5" fmla="*/ 9950 h 10602"/>
              <a:gd name="connsiteX6" fmla="*/ 46 w 11632"/>
              <a:gd name="connsiteY6" fmla="*/ 5805 h 10602"/>
              <a:gd name="connsiteX0" fmla="*/ 46 w 11632"/>
              <a:gd name="connsiteY0" fmla="*/ 5805 h 10602"/>
              <a:gd name="connsiteX1" fmla="*/ 1458 w 11632"/>
              <a:gd name="connsiteY1" fmla="*/ 6 h 10602"/>
              <a:gd name="connsiteX2" fmla="*/ 3442 w 11632"/>
              <a:gd name="connsiteY2" fmla="*/ 3650 h 10602"/>
              <a:gd name="connsiteX3" fmla="*/ 6877 w 11632"/>
              <a:gd name="connsiteY3" fmla="*/ 8415 h 10602"/>
              <a:gd name="connsiteX4" fmla="*/ 11632 w 11632"/>
              <a:gd name="connsiteY4" fmla="*/ 10602 h 10602"/>
              <a:gd name="connsiteX5" fmla="*/ 77 w 11632"/>
              <a:gd name="connsiteY5" fmla="*/ 9950 h 10602"/>
              <a:gd name="connsiteX6" fmla="*/ 46 w 11632"/>
              <a:gd name="connsiteY6" fmla="*/ 5805 h 10602"/>
              <a:gd name="connsiteX0" fmla="*/ 46 w 11632"/>
              <a:gd name="connsiteY0" fmla="*/ 5805 h 10602"/>
              <a:gd name="connsiteX1" fmla="*/ 1458 w 11632"/>
              <a:gd name="connsiteY1" fmla="*/ 6 h 10602"/>
              <a:gd name="connsiteX2" fmla="*/ 3442 w 11632"/>
              <a:gd name="connsiteY2" fmla="*/ 3650 h 10602"/>
              <a:gd name="connsiteX3" fmla="*/ 6877 w 11632"/>
              <a:gd name="connsiteY3" fmla="*/ 8415 h 10602"/>
              <a:gd name="connsiteX4" fmla="*/ 11632 w 11632"/>
              <a:gd name="connsiteY4" fmla="*/ 10602 h 10602"/>
              <a:gd name="connsiteX5" fmla="*/ 77 w 11632"/>
              <a:gd name="connsiteY5" fmla="*/ 9950 h 10602"/>
              <a:gd name="connsiteX6" fmla="*/ 46 w 11632"/>
              <a:gd name="connsiteY6" fmla="*/ 5805 h 10602"/>
              <a:gd name="connsiteX0" fmla="*/ 46 w 11632"/>
              <a:gd name="connsiteY0" fmla="*/ 5805 h 10602"/>
              <a:gd name="connsiteX1" fmla="*/ 1458 w 11632"/>
              <a:gd name="connsiteY1" fmla="*/ 6 h 10602"/>
              <a:gd name="connsiteX2" fmla="*/ 3649 w 11632"/>
              <a:gd name="connsiteY2" fmla="*/ 4302 h 10602"/>
              <a:gd name="connsiteX3" fmla="*/ 6877 w 11632"/>
              <a:gd name="connsiteY3" fmla="*/ 8415 h 10602"/>
              <a:gd name="connsiteX4" fmla="*/ 11632 w 11632"/>
              <a:gd name="connsiteY4" fmla="*/ 10602 h 10602"/>
              <a:gd name="connsiteX5" fmla="*/ 77 w 11632"/>
              <a:gd name="connsiteY5" fmla="*/ 9950 h 10602"/>
              <a:gd name="connsiteX6" fmla="*/ 46 w 11632"/>
              <a:gd name="connsiteY6" fmla="*/ 5805 h 10602"/>
              <a:gd name="connsiteX0" fmla="*/ 46 w 11632"/>
              <a:gd name="connsiteY0" fmla="*/ 6162 h 10959"/>
              <a:gd name="connsiteX1" fmla="*/ 1458 w 11632"/>
              <a:gd name="connsiteY1" fmla="*/ 363 h 10959"/>
              <a:gd name="connsiteX2" fmla="*/ 3147 w 11632"/>
              <a:gd name="connsiteY2" fmla="*/ 1047 h 10959"/>
              <a:gd name="connsiteX3" fmla="*/ 3649 w 11632"/>
              <a:gd name="connsiteY3" fmla="*/ 4659 h 10959"/>
              <a:gd name="connsiteX4" fmla="*/ 6877 w 11632"/>
              <a:gd name="connsiteY4" fmla="*/ 8772 h 10959"/>
              <a:gd name="connsiteX5" fmla="*/ 11632 w 11632"/>
              <a:gd name="connsiteY5" fmla="*/ 10959 h 10959"/>
              <a:gd name="connsiteX6" fmla="*/ 77 w 11632"/>
              <a:gd name="connsiteY6" fmla="*/ 10307 h 10959"/>
              <a:gd name="connsiteX7" fmla="*/ 46 w 11632"/>
              <a:gd name="connsiteY7" fmla="*/ 6162 h 10959"/>
              <a:gd name="connsiteX0" fmla="*/ 46 w 11632"/>
              <a:gd name="connsiteY0" fmla="*/ 6013 h 10810"/>
              <a:gd name="connsiteX1" fmla="*/ 1458 w 11632"/>
              <a:gd name="connsiteY1" fmla="*/ 214 h 10810"/>
              <a:gd name="connsiteX2" fmla="*/ 3285 w 11632"/>
              <a:gd name="connsiteY2" fmla="*/ 2002 h 10810"/>
              <a:gd name="connsiteX3" fmla="*/ 3649 w 11632"/>
              <a:gd name="connsiteY3" fmla="*/ 4510 h 10810"/>
              <a:gd name="connsiteX4" fmla="*/ 6877 w 11632"/>
              <a:gd name="connsiteY4" fmla="*/ 8623 h 10810"/>
              <a:gd name="connsiteX5" fmla="*/ 11632 w 11632"/>
              <a:gd name="connsiteY5" fmla="*/ 10810 h 10810"/>
              <a:gd name="connsiteX6" fmla="*/ 77 w 11632"/>
              <a:gd name="connsiteY6" fmla="*/ 10158 h 10810"/>
              <a:gd name="connsiteX7" fmla="*/ 46 w 11632"/>
              <a:gd name="connsiteY7" fmla="*/ 6013 h 10810"/>
              <a:gd name="connsiteX0" fmla="*/ 46 w 11632"/>
              <a:gd name="connsiteY0" fmla="*/ 5805 h 10602"/>
              <a:gd name="connsiteX1" fmla="*/ 1458 w 11632"/>
              <a:gd name="connsiteY1" fmla="*/ 6 h 10602"/>
              <a:gd name="connsiteX2" fmla="*/ 3285 w 11632"/>
              <a:gd name="connsiteY2" fmla="*/ 1794 h 10602"/>
              <a:gd name="connsiteX3" fmla="*/ 3649 w 11632"/>
              <a:gd name="connsiteY3" fmla="*/ 4302 h 10602"/>
              <a:gd name="connsiteX4" fmla="*/ 6877 w 11632"/>
              <a:gd name="connsiteY4" fmla="*/ 8415 h 10602"/>
              <a:gd name="connsiteX5" fmla="*/ 11632 w 11632"/>
              <a:gd name="connsiteY5" fmla="*/ 10602 h 10602"/>
              <a:gd name="connsiteX6" fmla="*/ 77 w 11632"/>
              <a:gd name="connsiteY6" fmla="*/ 9950 h 10602"/>
              <a:gd name="connsiteX7" fmla="*/ 46 w 11632"/>
              <a:gd name="connsiteY7" fmla="*/ 5805 h 10602"/>
              <a:gd name="connsiteX0" fmla="*/ 46 w 11632"/>
              <a:gd name="connsiteY0" fmla="*/ 5805 h 10602"/>
              <a:gd name="connsiteX1" fmla="*/ 1458 w 11632"/>
              <a:gd name="connsiteY1" fmla="*/ 6 h 10602"/>
              <a:gd name="connsiteX2" fmla="*/ 3285 w 11632"/>
              <a:gd name="connsiteY2" fmla="*/ 2045 h 10602"/>
              <a:gd name="connsiteX3" fmla="*/ 3649 w 11632"/>
              <a:gd name="connsiteY3" fmla="*/ 4302 h 10602"/>
              <a:gd name="connsiteX4" fmla="*/ 6877 w 11632"/>
              <a:gd name="connsiteY4" fmla="*/ 8415 h 10602"/>
              <a:gd name="connsiteX5" fmla="*/ 11632 w 11632"/>
              <a:gd name="connsiteY5" fmla="*/ 10602 h 10602"/>
              <a:gd name="connsiteX6" fmla="*/ 77 w 11632"/>
              <a:gd name="connsiteY6" fmla="*/ 9950 h 10602"/>
              <a:gd name="connsiteX7" fmla="*/ 46 w 11632"/>
              <a:gd name="connsiteY7" fmla="*/ 5805 h 10602"/>
              <a:gd name="connsiteX0" fmla="*/ 46 w 11632"/>
              <a:gd name="connsiteY0" fmla="*/ 5805 h 10602"/>
              <a:gd name="connsiteX1" fmla="*/ 1458 w 11632"/>
              <a:gd name="connsiteY1" fmla="*/ 6 h 10602"/>
              <a:gd name="connsiteX2" fmla="*/ 3285 w 11632"/>
              <a:gd name="connsiteY2" fmla="*/ 2045 h 10602"/>
              <a:gd name="connsiteX3" fmla="*/ 3580 w 11632"/>
              <a:gd name="connsiteY3" fmla="*/ 4854 h 10602"/>
              <a:gd name="connsiteX4" fmla="*/ 6877 w 11632"/>
              <a:gd name="connsiteY4" fmla="*/ 8415 h 10602"/>
              <a:gd name="connsiteX5" fmla="*/ 11632 w 11632"/>
              <a:gd name="connsiteY5" fmla="*/ 10602 h 10602"/>
              <a:gd name="connsiteX6" fmla="*/ 77 w 11632"/>
              <a:gd name="connsiteY6" fmla="*/ 9950 h 10602"/>
              <a:gd name="connsiteX7" fmla="*/ 46 w 11632"/>
              <a:gd name="connsiteY7" fmla="*/ 5805 h 10602"/>
              <a:gd name="connsiteX0" fmla="*/ 46 w 11632"/>
              <a:gd name="connsiteY0" fmla="*/ 5805 h 10602"/>
              <a:gd name="connsiteX1" fmla="*/ 1458 w 11632"/>
              <a:gd name="connsiteY1" fmla="*/ 6 h 10602"/>
              <a:gd name="connsiteX2" fmla="*/ 3285 w 11632"/>
              <a:gd name="connsiteY2" fmla="*/ 2045 h 10602"/>
              <a:gd name="connsiteX3" fmla="*/ 3580 w 11632"/>
              <a:gd name="connsiteY3" fmla="*/ 4854 h 10602"/>
              <a:gd name="connsiteX4" fmla="*/ 6601 w 11632"/>
              <a:gd name="connsiteY4" fmla="*/ 7713 h 10602"/>
              <a:gd name="connsiteX5" fmla="*/ 11632 w 11632"/>
              <a:gd name="connsiteY5" fmla="*/ 10602 h 10602"/>
              <a:gd name="connsiteX6" fmla="*/ 77 w 11632"/>
              <a:gd name="connsiteY6" fmla="*/ 9950 h 10602"/>
              <a:gd name="connsiteX7" fmla="*/ 46 w 11632"/>
              <a:gd name="connsiteY7" fmla="*/ 5805 h 10602"/>
              <a:gd name="connsiteX0" fmla="*/ 260 w 11846"/>
              <a:gd name="connsiteY0" fmla="*/ 5805 h 10652"/>
              <a:gd name="connsiteX1" fmla="*/ 1672 w 11846"/>
              <a:gd name="connsiteY1" fmla="*/ 6 h 10652"/>
              <a:gd name="connsiteX2" fmla="*/ 3499 w 11846"/>
              <a:gd name="connsiteY2" fmla="*/ 2045 h 10652"/>
              <a:gd name="connsiteX3" fmla="*/ 3794 w 11846"/>
              <a:gd name="connsiteY3" fmla="*/ 4854 h 10652"/>
              <a:gd name="connsiteX4" fmla="*/ 6815 w 11846"/>
              <a:gd name="connsiteY4" fmla="*/ 7713 h 10652"/>
              <a:gd name="connsiteX5" fmla="*/ 11846 w 11846"/>
              <a:gd name="connsiteY5" fmla="*/ 10602 h 10652"/>
              <a:gd name="connsiteX6" fmla="*/ 15 w 11846"/>
              <a:gd name="connsiteY6" fmla="*/ 10652 h 10652"/>
              <a:gd name="connsiteX7" fmla="*/ 260 w 11846"/>
              <a:gd name="connsiteY7" fmla="*/ 5805 h 10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46" h="10652">
                <a:moveTo>
                  <a:pt x="260" y="5805"/>
                </a:moveTo>
                <a:cubicBezTo>
                  <a:pt x="616" y="3822"/>
                  <a:pt x="-688" y="-168"/>
                  <a:pt x="1672" y="6"/>
                </a:cubicBezTo>
                <a:cubicBezTo>
                  <a:pt x="3501" y="407"/>
                  <a:pt x="3134" y="1329"/>
                  <a:pt x="3499" y="2045"/>
                </a:cubicBezTo>
                <a:cubicBezTo>
                  <a:pt x="3864" y="2761"/>
                  <a:pt x="3172" y="3567"/>
                  <a:pt x="3794" y="4854"/>
                </a:cubicBezTo>
                <a:cubicBezTo>
                  <a:pt x="4939" y="6442"/>
                  <a:pt x="4081" y="6175"/>
                  <a:pt x="6815" y="7713"/>
                </a:cubicBezTo>
                <a:lnTo>
                  <a:pt x="11846" y="10602"/>
                </a:lnTo>
                <a:lnTo>
                  <a:pt x="15" y="10652"/>
                </a:lnTo>
                <a:cubicBezTo>
                  <a:pt x="-88" y="9036"/>
                  <a:pt x="363" y="7421"/>
                  <a:pt x="260" y="5805"/>
                </a:cubicBez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sp>
        <p:nvSpPr>
          <p:cNvPr id="14" name="Explosão 2 9">
            <a:extLst>
              <a:ext uri="{FF2B5EF4-FFF2-40B4-BE49-F238E27FC236}">
                <a16:creationId xmlns:a16="http://schemas.microsoft.com/office/drawing/2014/main" id="{CB58A811-16CC-45EB-9E11-5AD5A8A68935}"/>
              </a:ext>
            </a:extLst>
          </p:cNvPr>
          <p:cNvSpPr/>
          <p:nvPr/>
        </p:nvSpPr>
        <p:spPr>
          <a:xfrm rot="1349779">
            <a:off x="5884069" y="4206479"/>
            <a:ext cx="351235" cy="348853"/>
          </a:xfrm>
          <a:custGeom>
            <a:avLst/>
            <a:gdLst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7527 w 21600"/>
              <a:gd name="connsiteY16" fmla="*/ 18125 h 21600"/>
              <a:gd name="connsiteX17" fmla="*/ 4917 w 21600"/>
              <a:gd name="connsiteY17" fmla="*/ 21600 h 21600"/>
              <a:gd name="connsiteX18" fmla="*/ 4805 w 21600"/>
              <a:gd name="connsiteY18" fmla="*/ 18240 h 21600"/>
              <a:gd name="connsiteX19" fmla="*/ 1285 w 21600"/>
              <a:gd name="connsiteY19" fmla="*/ 17825 h 21600"/>
              <a:gd name="connsiteX20" fmla="*/ 3330 w 21600"/>
              <a:gd name="connsiteY20" fmla="*/ 15370 h 21600"/>
              <a:gd name="connsiteX21" fmla="*/ 0 w 21600"/>
              <a:gd name="connsiteY21" fmla="*/ 12877 h 21600"/>
              <a:gd name="connsiteX22" fmla="*/ 3935 w 21600"/>
              <a:gd name="connsiteY22" fmla="*/ 11592 h 21600"/>
              <a:gd name="connsiteX23" fmla="*/ 1172 w 21600"/>
              <a:gd name="connsiteY23" fmla="*/ 8270 h 21600"/>
              <a:gd name="connsiteX24" fmla="*/ 5372 w 21600"/>
              <a:gd name="connsiteY24" fmla="*/ 7817 h 21600"/>
              <a:gd name="connsiteX25" fmla="*/ 4502 w 21600"/>
              <a:gd name="connsiteY25" fmla="*/ 3625 h 21600"/>
              <a:gd name="connsiteX26" fmla="*/ 8550 w 21600"/>
              <a:gd name="connsiteY26" fmla="*/ 6382 h 21600"/>
              <a:gd name="connsiteX27" fmla="*/ 9722 w 21600"/>
              <a:gd name="connsiteY27" fmla="*/ 1887 h 21600"/>
              <a:gd name="connsiteX28" fmla="*/ 11462 w 21600"/>
              <a:gd name="connsiteY28" fmla="*/ 4342 h 21600"/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4917 w 21600"/>
              <a:gd name="connsiteY16" fmla="*/ 21600 h 21600"/>
              <a:gd name="connsiteX17" fmla="*/ 4805 w 21600"/>
              <a:gd name="connsiteY17" fmla="*/ 18240 h 21600"/>
              <a:gd name="connsiteX18" fmla="*/ 1285 w 21600"/>
              <a:gd name="connsiteY18" fmla="*/ 17825 h 21600"/>
              <a:gd name="connsiteX19" fmla="*/ 3330 w 21600"/>
              <a:gd name="connsiteY19" fmla="*/ 15370 h 21600"/>
              <a:gd name="connsiteX20" fmla="*/ 0 w 21600"/>
              <a:gd name="connsiteY20" fmla="*/ 12877 h 21600"/>
              <a:gd name="connsiteX21" fmla="*/ 3935 w 21600"/>
              <a:gd name="connsiteY21" fmla="*/ 11592 h 21600"/>
              <a:gd name="connsiteX22" fmla="*/ 1172 w 21600"/>
              <a:gd name="connsiteY22" fmla="*/ 8270 h 21600"/>
              <a:gd name="connsiteX23" fmla="*/ 5372 w 21600"/>
              <a:gd name="connsiteY23" fmla="*/ 7817 h 21600"/>
              <a:gd name="connsiteX24" fmla="*/ 4502 w 21600"/>
              <a:gd name="connsiteY24" fmla="*/ 3625 h 21600"/>
              <a:gd name="connsiteX25" fmla="*/ 8550 w 21600"/>
              <a:gd name="connsiteY25" fmla="*/ 6382 h 21600"/>
              <a:gd name="connsiteX26" fmla="*/ 9722 w 21600"/>
              <a:gd name="connsiteY26" fmla="*/ 1887 h 21600"/>
              <a:gd name="connsiteX27" fmla="*/ 11462 w 21600"/>
              <a:gd name="connsiteY27" fmla="*/ 4342 h 21600"/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8700 w 21600"/>
              <a:gd name="connsiteY14" fmla="*/ 19712 h 21600"/>
              <a:gd name="connsiteX15" fmla="*/ 4917 w 21600"/>
              <a:gd name="connsiteY15" fmla="*/ 21600 h 21600"/>
              <a:gd name="connsiteX16" fmla="*/ 4805 w 21600"/>
              <a:gd name="connsiteY16" fmla="*/ 18240 h 21600"/>
              <a:gd name="connsiteX17" fmla="*/ 1285 w 21600"/>
              <a:gd name="connsiteY17" fmla="*/ 17825 h 21600"/>
              <a:gd name="connsiteX18" fmla="*/ 3330 w 21600"/>
              <a:gd name="connsiteY18" fmla="*/ 15370 h 21600"/>
              <a:gd name="connsiteX19" fmla="*/ 0 w 21600"/>
              <a:gd name="connsiteY19" fmla="*/ 12877 h 21600"/>
              <a:gd name="connsiteX20" fmla="*/ 3935 w 21600"/>
              <a:gd name="connsiteY20" fmla="*/ 11592 h 21600"/>
              <a:gd name="connsiteX21" fmla="*/ 1172 w 21600"/>
              <a:gd name="connsiteY21" fmla="*/ 8270 h 21600"/>
              <a:gd name="connsiteX22" fmla="*/ 5372 w 21600"/>
              <a:gd name="connsiteY22" fmla="*/ 7817 h 21600"/>
              <a:gd name="connsiteX23" fmla="*/ 4502 w 21600"/>
              <a:gd name="connsiteY23" fmla="*/ 3625 h 21600"/>
              <a:gd name="connsiteX24" fmla="*/ 8550 w 21600"/>
              <a:gd name="connsiteY24" fmla="*/ 6382 h 21600"/>
              <a:gd name="connsiteX25" fmla="*/ 9722 w 21600"/>
              <a:gd name="connsiteY25" fmla="*/ 1887 h 21600"/>
              <a:gd name="connsiteX26" fmla="*/ 11462 w 21600"/>
              <a:gd name="connsiteY26" fmla="*/ 4342 h 21600"/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1612 w 21600"/>
              <a:gd name="connsiteY12" fmla="*/ 18842 h 21600"/>
              <a:gd name="connsiteX13" fmla="*/ 8700 w 21600"/>
              <a:gd name="connsiteY13" fmla="*/ 19712 h 21600"/>
              <a:gd name="connsiteX14" fmla="*/ 4917 w 21600"/>
              <a:gd name="connsiteY14" fmla="*/ 21600 h 21600"/>
              <a:gd name="connsiteX15" fmla="*/ 4805 w 21600"/>
              <a:gd name="connsiteY15" fmla="*/ 18240 h 21600"/>
              <a:gd name="connsiteX16" fmla="*/ 1285 w 21600"/>
              <a:gd name="connsiteY16" fmla="*/ 17825 h 21600"/>
              <a:gd name="connsiteX17" fmla="*/ 3330 w 21600"/>
              <a:gd name="connsiteY17" fmla="*/ 15370 h 21600"/>
              <a:gd name="connsiteX18" fmla="*/ 0 w 21600"/>
              <a:gd name="connsiteY18" fmla="*/ 12877 h 21600"/>
              <a:gd name="connsiteX19" fmla="*/ 3935 w 21600"/>
              <a:gd name="connsiteY19" fmla="*/ 11592 h 21600"/>
              <a:gd name="connsiteX20" fmla="*/ 1172 w 21600"/>
              <a:gd name="connsiteY20" fmla="*/ 8270 h 21600"/>
              <a:gd name="connsiteX21" fmla="*/ 5372 w 21600"/>
              <a:gd name="connsiteY21" fmla="*/ 7817 h 21600"/>
              <a:gd name="connsiteX22" fmla="*/ 4502 w 21600"/>
              <a:gd name="connsiteY22" fmla="*/ 3625 h 21600"/>
              <a:gd name="connsiteX23" fmla="*/ 8550 w 21600"/>
              <a:gd name="connsiteY23" fmla="*/ 6382 h 21600"/>
              <a:gd name="connsiteX24" fmla="*/ 9722 w 21600"/>
              <a:gd name="connsiteY24" fmla="*/ 1887 h 21600"/>
              <a:gd name="connsiteX25" fmla="*/ 11462 w 21600"/>
              <a:gd name="connsiteY25" fmla="*/ 4342 h 21600"/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942 w 21600"/>
              <a:gd name="connsiteY10" fmla="*/ 17370 h 21600"/>
              <a:gd name="connsiteX11" fmla="*/ 11612 w 21600"/>
              <a:gd name="connsiteY11" fmla="*/ 18842 h 21600"/>
              <a:gd name="connsiteX12" fmla="*/ 8700 w 21600"/>
              <a:gd name="connsiteY12" fmla="*/ 19712 h 21600"/>
              <a:gd name="connsiteX13" fmla="*/ 4917 w 21600"/>
              <a:gd name="connsiteY13" fmla="*/ 21600 h 21600"/>
              <a:gd name="connsiteX14" fmla="*/ 4805 w 21600"/>
              <a:gd name="connsiteY14" fmla="*/ 18240 h 21600"/>
              <a:gd name="connsiteX15" fmla="*/ 1285 w 21600"/>
              <a:gd name="connsiteY15" fmla="*/ 17825 h 21600"/>
              <a:gd name="connsiteX16" fmla="*/ 3330 w 21600"/>
              <a:gd name="connsiteY16" fmla="*/ 15370 h 21600"/>
              <a:gd name="connsiteX17" fmla="*/ 0 w 21600"/>
              <a:gd name="connsiteY17" fmla="*/ 12877 h 21600"/>
              <a:gd name="connsiteX18" fmla="*/ 3935 w 21600"/>
              <a:gd name="connsiteY18" fmla="*/ 11592 h 21600"/>
              <a:gd name="connsiteX19" fmla="*/ 1172 w 21600"/>
              <a:gd name="connsiteY19" fmla="*/ 8270 h 21600"/>
              <a:gd name="connsiteX20" fmla="*/ 5372 w 21600"/>
              <a:gd name="connsiteY20" fmla="*/ 7817 h 21600"/>
              <a:gd name="connsiteX21" fmla="*/ 4502 w 21600"/>
              <a:gd name="connsiteY21" fmla="*/ 3625 h 21600"/>
              <a:gd name="connsiteX22" fmla="*/ 8550 w 21600"/>
              <a:gd name="connsiteY22" fmla="*/ 6382 h 21600"/>
              <a:gd name="connsiteX23" fmla="*/ 9722 w 21600"/>
              <a:gd name="connsiteY23" fmla="*/ 1887 h 21600"/>
              <a:gd name="connsiteX24" fmla="*/ 11462 w 21600"/>
              <a:gd name="connsiteY24" fmla="*/ 4342 h 21600"/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1612 w 21600"/>
              <a:gd name="connsiteY10" fmla="*/ 18842 h 21600"/>
              <a:gd name="connsiteX11" fmla="*/ 8700 w 21600"/>
              <a:gd name="connsiteY11" fmla="*/ 19712 h 21600"/>
              <a:gd name="connsiteX12" fmla="*/ 4917 w 21600"/>
              <a:gd name="connsiteY12" fmla="*/ 21600 h 21600"/>
              <a:gd name="connsiteX13" fmla="*/ 4805 w 21600"/>
              <a:gd name="connsiteY13" fmla="*/ 18240 h 21600"/>
              <a:gd name="connsiteX14" fmla="*/ 1285 w 21600"/>
              <a:gd name="connsiteY14" fmla="*/ 17825 h 21600"/>
              <a:gd name="connsiteX15" fmla="*/ 3330 w 21600"/>
              <a:gd name="connsiteY15" fmla="*/ 15370 h 21600"/>
              <a:gd name="connsiteX16" fmla="*/ 0 w 21600"/>
              <a:gd name="connsiteY16" fmla="*/ 12877 h 21600"/>
              <a:gd name="connsiteX17" fmla="*/ 3935 w 21600"/>
              <a:gd name="connsiteY17" fmla="*/ 11592 h 21600"/>
              <a:gd name="connsiteX18" fmla="*/ 1172 w 21600"/>
              <a:gd name="connsiteY18" fmla="*/ 8270 h 21600"/>
              <a:gd name="connsiteX19" fmla="*/ 5372 w 21600"/>
              <a:gd name="connsiteY19" fmla="*/ 7817 h 21600"/>
              <a:gd name="connsiteX20" fmla="*/ 4502 w 21600"/>
              <a:gd name="connsiteY20" fmla="*/ 3625 h 21600"/>
              <a:gd name="connsiteX21" fmla="*/ 8550 w 21600"/>
              <a:gd name="connsiteY21" fmla="*/ 6382 h 21600"/>
              <a:gd name="connsiteX22" fmla="*/ 9722 w 21600"/>
              <a:gd name="connsiteY22" fmla="*/ 1887 h 21600"/>
              <a:gd name="connsiteX23" fmla="*/ 11462 w 21600"/>
              <a:gd name="connsiteY23" fmla="*/ 4342 h 21600"/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1612 w 21600"/>
              <a:gd name="connsiteY10" fmla="*/ 18842 h 21600"/>
              <a:gd name="connsiteX11" fmla="*/ 4917 w 21600"/>
              <a:gd name="connsiteY11" fmla="*/ 21600 h 21600"/>
              <a:gd name="connsiteX12" fmla="*/ 4805 w 21600"/>
              <a:gd name="connsiteY12" fmla="*/ 18240 h 21600"/>
              <a:gd name="connsiteX13" fmla="*/ 1285 w 21600"/>
              <a:gd name="connsiteY13" fmla="*/ 17825 h 21600"/>
              <a:gd name="connsiteX14" fmla="*/ 3330 w 21600"/>
              <a:gd name="connsiteY14" fmla="*/ 15370 h 21600"/>
              <a:gd name="connsiteX15" fmla="*/ 0 w 21600"/>
              <a:gd name="connsiteY15" fmla="*/ 12877 h 21600"/>
              <a:gd name="connsiteX16" fmla="*/ 3935 w 21600"/>
              <a:gd name="connsiteY16" fmla="*/ 11592 h 21600"/>
              <a:gd name="connsiteX17" fmla="*/ 1172 w 21600"/>
              <a:gd name="connsiteY17" fmla="*/ 8270 h 21600"/>
              <a:gd name="connsiteX18" fmla="*/ 5372 w 21600"/>
              <a:gd name="connsiteY18" fmla="*/ 7817 h 21600"/>
              <a:gd name="connsiteX19" fmla="*/ 4502 w 21600"/>
              <a:gd name="connsiteY19" fmla="*/ 3625 h 21600"/>
              <a:gd name="connsiteX20" fmla="*/ 8550 w 21600"/>
              <a:gd name="connsiteY20" fmla="*/ 6382 h 21600"/>
              <a:gd name="connsiteX21" fmla="*/ 9722 w 21600"/>
              <a:gd name="connsiteY21" fmla="*/ 1887 h 21600"/>
              <a:gd name="connsiteX22" fmla="*/ 11462 w 21600"/>
              <a:gd name="connsiteY22" fmla="*/ 4342 h 21600"/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4917 w 21600"/>
              <a:gd name="connsiteY10" fmla="*/ 21600 h 21600"/>
              <a:gd name="connsiteX11" fmla="*/ 4805 w 21600"/>
              <a:gd name="connsiteY11" fmla="*/ 18240 h 21600"/>
              <a:gd name="connsiteX12" fmla="*/ 1285 w 21600"/>
              <a:gd name="connsiteY12" fmla="*/ 17825 h 21600"/>
              <a:gd name="connsiteX13" fmla="*/ 3330 w 21600"/>
              <a:gd name="connsiteY13" fmla="*/ 15370 h 21600"/>
              <a:gd name="connsiteX14" fmla="*/ 0 w 21600"/>
              <a:gd name="connsiteY14" fmla="*/ 12877 h 21600"/>
              <a:gd name="connsiteX15" fmla="*/ 3935 w 21600"/>
              <a:gd name="connsiteY15" fmla="*/ 11592 h 21600"/>
              <a:gd name="connsiteX16" fmla="*/ 1172 w 21600"/>
              <a:gd name="connsiteY16" fmla="*/ 8270 h 21600"/>
              <a:gd name="connsiteX17" fmla="*/ 5372 w 21600"/>
              <a:gd name="connsiteY17" fmla="*/ 7817 h 21600"/>
              <a:gd name="connsiteX18" fmla="*/ 4502 w 21600"/>
              <a:gd name="connsiteY18" fmla="*/ 3625 h 21600"/>
              <a:gd name="connsiteX19" fmla="*/ 8550 w 21600"/>
              <a:gd name="connsiteY19" fmla="*/ 6382 h 21600"/>
              <a:gd name="connsiteX20" fmla="*/ 9722 w 21600"/>
              <a:gd name="connsiteY20" fmla="*/ 1887 h 21600"/>
              <a:gd name="connsiteX21" fmla="*/ 11462 w 21600"/>
              <a:gd name="connsiteY21" fmla="*/ 4342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1600" h="21600">
                <a:moveTo>
                  <a:pt x="11462" y="4342"/>
                </a:moveTo>
                <a:lnTo>
                  <a:pt x="14790" y="0"/>
                </a:lnTo>
                <a:cubicBezTo>
                  <a:pt x="14702" y="1926"/>
                  <a:pt x="14613" y="3851"/>
                  <a:pt x="14525" y="5777"/>
                </a:cubicBezTo>
                <a:lnTo>
                  <a:pt x="18007" y="3172"/>
                </a:lnTo>
                <a:lnTo>
                  <a:pt x="16380" y="6532"/>
                </a:lnTo>
                <a:lnTo>
                  <a:pt x="21600" y="6645"/>
                </a:lnTo>
                <a:lnTo>
                  <a:pt x="16985" y="9402"/>
                </a:lnTo>
                <a:lnTo>
                  <a:pt x="18270" y="11290"/>
                </a:lnTo>
                <a:lnTo>
                  <a:pt x="16380" y="12310"/>
                </a:lnTo>
                <a:lnTo>
                  <a:pt x="18877" y="15632"/>
                </a:lnTo>
                <a:lnTo>
                  <a:pt x="4917" y="21600"/>
                </a:lnTo>
                <a:cubicBezTo>
                  <a:pt x="4880" y="20480"/>
                  <a:pt x="4842" y="19360"/>
                  <a:pt x="4805" y="18240"/>
                </a:cubicBezTo>
                <a:lnTo>
                  <a:pt x="1285" y="17825"/>
                </a:lnTo>
                <a:lnTo>
                  <a:pt x="3330" y="15370"/>
                </a:lnTo>
                <a:lnTo>
                  <a:pt x="0" y="12877"/>
                </a:lnTo>
                <a:lnTo>
                  <a:pt x="3935" y="11592"/>
                </a:lnTo>
                <a:lnTo>
                  <a:pt x="1172" y="8270"/>
                </a:lnTo>
                <a:lnTo>
                  <a:pt x="5372" y="7817"/>
                </a:lnTo>
                <a:lnTo>
                  <a:pt x="4502" y="3625"/>
                </a:lnTo>
                <a:lnTo>
                  <a:pt x="8550" y="6382"/>
                </a:lnTo>
                <a:lnTo>
                  <a:pt x="9722" y="1887"/>
                </a:lnTo>
                <a:lnTo>
                  <a:pt x="11462" y="4342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B326BE24-3AD9-4140-BBB0-7B6590D1EF2E}"/>
              </a:ext>
            </a:extLst>
          </p:cNvPr>
          <p:cNvCxnSpPr>
            <a:endCxn id="14" idx="15"/>
          </p:cNvCxnSpPr>
          <p:nvPr/>
        </p:nvCxnSpPr>
        <p:spPr>
          <a:xfrm>
            <a:off x="3228975" y="3383756"/>
            <a:ext cx="2722960" cy="9667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F69ED2B-B0E0-4E72-8656-3F850BF4E4AE}"/>
              </a:ext>
            </a:extLst>
          </p:cNvPr>
          <p:cNvCxnSpPr/>
          <p:nvPr/>
        </p:nvCxnSpPr>
        <p:spPr>
          <a:xfrm>
            <a:off x="3228975" y="3395663"/>
            <a:ext cx="2818210" cy="2738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16" name="CaixaDeTexto 16">
            <a:extLst>
              <a:ext uri="{FF2B5EF4-FFF2-40B4-BE49-F238E27FC236}">
                <a16:creationId xmlns:a16="http://schemas.microsoft.com/office/drawing/2014/main" id="{3B420BD0-1DAE-4825-856C-4F11CF9A7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75" y="3359944"/>
            <a:ext cx="506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200" dirty="0"/>
              <a:t>18°</a:t>
            </a:r>
          </a:p>
          <a:p>
            <a:pPr eaLnBrk="1" hangingPunct="1"/>
            <a:endParaRPr lang="pt-BR" altLang="pt-BR" sz="1200" dirty="0"/>
          </a:p>
        </p:txBody>
      </p:sp>
      <p:sp>
        <p:nvSpPr>
          <p:cNvPr id="47117" name="CaixaDeTexto 17">
            <a:extLst>
              <a:ext uri="{FF2B5EF4-FFF2-40B4-BE49-F238E27FC236}">
                <a16:creationId xmlns:a16="http://schemas.microsoft.com/office/drawing/2014/main" id="{9A1CAFB5-19F9-4CC4-AEC5-9FD91668A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429" y="4517231"/>
            <a:ext cx="69175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1050"/>
              <a:t>F</a:t>
            </a:r>
          </a:p>
          <a:p>
            <a:pPr eaLnBrk="1" hangingPunct="1"/>
            <a:endParaRPr lang="pt-BR" altLang="pt-BR" sz="1050"/>
          </a:p>
        </p:txBody>
      </p:sp>
      <p:sp>
        <p:nvSpPr>
          <p:cNvPr id="19" name="Arco 18">
            <a:extLst>
              <a:ext uri="{FF2B5EF4-FFF2-40B4-BE49-F238E27FC236}">
                <a16:creationId xmlns:a16="http://schemas.microsoft.com/office/drawing/2014/main" id="{FD8C320E-D10F-4CCB-AB88-9BD2FC5B8942}"/>
              </a:ext>
            </a:extLst>
          </p:cNvPr>
          <p:cNvSpPr/>
          <p:nvPr/>
        </p:nvSpPr>
        <p:spPr>
          <a:xfrm>
            <a:off x="3856435" y="3003947"/>
            <a:ext cx="270272" cy="270272"/>
          </a:xfrm>
          <a:prstGeom prst="arc">
            <a:avLst>
              <a:gd name="adj1" fmla="val 20651790"/>
              <a:gd name="adj2" fmla="val 279492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 sz="1050"/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8F23EE35-FF06-451A-AFC0-CDF9400E3FA3}"/>
              </a:ext>
            </a:extLst>
          </p:cNvPr>
          <p:cNvCxnSpPr/>
          <p:nvPr/>
        </p:nvCxnSpPr>
        <p:spPr>
          <a:xfrm>
            <a:off x="3228975" y="4545806"/>
            <a:ext cx="276939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CFF57678-46D4-4C82-B457-194A83B1F2EB}"/>
              </a:ext>
            </a:extLst>
          </p:cNvPr>
          <p:cNvSpPr txBox="1">
            <a:spLocks/>
          </p:cNvSpPr>
          <p:nvPr/>
        </p:nvSpPr>
        <p:spPr>
          <a:xfrm>
            <a:off x="788918" y="1038703"/>
            <a:ext cx="7419900" cy="4525962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  <a:buFont typeface="Arial" charset="0"/>
              <a:buNone/>
              <a:defRPr/>
            </a:pPr>
            <a:endParaRPr lang="pt-BR" sz="1800" dirty="0">
              <a:latin typeface="Nunito" panose="00000500000000000000" pitchFamily="2" charset="0"/>
            </a:endParaRPr>
          </a:p>
          <a:p>
            <a:pPr marL="0" indent="0" algn="just">
              <a:buClrTx/>
              <a:buFont typeface="Arial" panose="020B0604020202020204" pitchFamily="34" charset="0"/>
              <a:buNone/>
              <a:defRPr/>
            </a:pPr>
            <a:r>
              <a:rPr lang="pt-BR" sz="1600" dirty="0">
                <a:latin typeface="Nunito" panose="00000500000000000000" pitchFamily="2" charset="0"/>
              </a:rPr>
              <a:t>Tudo é matemática / Luiz Roberto Dante. – São Paulo : Ática 2002.</a:t>
            </a:r>
          </a:p>
          <a:p>
            <a:pPr marL="0" indent="0" algn="just">
              <a:buClrTx/>
              <a:buFont typeface="Arial" panose="020B0604020202020204" pitchFamily="34" charset="0"/>
              <a:buNone/>
              <a:defRPr/>
            </a:pPr>
            <a:r>
              <a:rPr lang="pt-BR" sz="1600" dirty="0">
                <a:latin typeface="Nunito" panose="00000500000000000000" pitchFamily="2" charset="0"/>
              </a:rPr>
              <a:t>Matemática : livro do professor / Luiz Roberto Dante. – 1. ed. – São Paulo : Ática, 2004.</a:t>
            </a:r>
          </a:p>
          <a:p>
            <a:pPr algn="just">
              <a:buClrTx/>
              <a:buFont typeface="Arial" charset="0"/>
              <a:buNone/>
              <a:defRPr/>
            </a:pPr>
            <a:endParaRPr lang="pt-BR" sz="1800" dirty="0">
              <a:latin typeface="Nunito" panose="000005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F70E7DC-7121-4E02-A616-34CFE156D472}"/>
              </a:ext>
            </a:extLst>
          </p:cNvPr>
          <p:cNvSpPr/>
          <p:nvPr/>
        </p:nvSpPr>
        <p:spPr>
          <a:xfrm>
            <a:off x="406761" y="273615"/>
            <a:ext cx="8248361" cy="90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altLang="pt-BR" sz="2000" b="1" dirty="0">
                <a:solidFill>
                  <a:srgbClr val="002060"/>
                </a:solidFill>
                <a:latin typeface="Nunito" pitchFamily="2" charset="0"/>
                <a:ea typeface="ＭＳ Ｐゴシック" pitchFamily="34" charset="-128"/>
              </a:rPr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128806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theme/theme1.xml><?xml version="1.0" encoding="utf-8"?>
<a:theme xmlns:a="http://schemas.openxmlformats.org/drawingml/2006/main" name="TEMA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1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" id="{9E4BE847-786C-4D4E-965C-C8B9650B6F67}" vid="{082ED6EB-E51A-419D-B31B-409B742967E5}"/>
    </a:ext>
  </a:extLst>
</a:theme>
</file>

<file path=ppt/theme/theme2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1726</Words>
  <Application>Microsoft Office PowerPoint</Application>
  <PresentationFormat>Apresentação na tela (16:9)</PresentationFormat>
  <Paragraphs>402</Paragraphs>
  <Slides>26</Slides>
  <Notes>6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26</vt:i4>
      </vt:variant>
    </vt:vector>
  </HeadingPairs>
  <TitlesOfParts>
    <vt:vector size="34" baseType="lpstr">
      <vt:lpstr>Arial</vt:lpstr>
      <vt:lpstr>Calibri</vt:lpstr>
      <vt:lpstr>Nunito</vt:lpstr>
      <vt:lpstr>Calibri Light</vt:lpstr>
      <vt:lpstr>TEMA</vt:lpstr>
      <vt:lpstr>2_Personalizar design</vt:lpstr>
      <vt:lpstr>Equation</vt:lpstr>
      <vt:lpstr>Equação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ideia de cosseno</vt:lpstr>
      <vt:lpstr>A Relações trigonométricas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SILVIA REGINA DARRONQUI</dc:creator>
  <cp:lastModifiedBy>joao helio</cp:lastModifiedBy>
  <cp:revision>17</cp:revision>
  <dcterms:created xsi:type="dcterms:W3CDTF">2020-03-25T23:26:05Z</dcterms:created>
  <dcterms:modified xsi:type="dcterms:W3CDTF">2022-09-21T16:48:31Z</dcterms:modified>
</cp:coreProperties>
</file>