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9" r:id="rId2"/>
  </p:sldMasterIdLst>
  <p:notesMasterIdLst>
    <p:notesMasterId r:id="rId23"/>
  </p:notesMasterIdLst>
  <p:sldIdLst>
    <p:sldId id="633" r:id="rId3"/>
    <p:sldId id="628" r:id="rId4"/>
    <p:sldId id="629" r:id="rId5"/>
    <p:sldId id="257" r:id="rId6"/>
    <p:sldId id="298" r:id="rId7"/>
    <p:sldId id="632" r:id="rId8"/>
    <p:sldId id="630" r:id="rId9"/>
    <p:sldId id="631" r:id="rId10"/>
    <p:sldId id="300" r:id="rId11"/>
    <p:sldId id="299" r:id="rId12"/>
    <p:sldId id="634" r:id="rId13"/>
    <p:sldId id="635" r:id="rId14"/>
    <p:sldId id="304" r:id="rId15"/>
    <p:sldId id="302" r:id="rId16"/>
    <p:sldId id="301" r:id="rId17"/>
    <p:sldId id="305" r:id="rId18"/>
    <p:sldId id="303" r:id="rId19"/>
    <p:sldId id="354" r:id="rId20"/>
    <p:sldId id="626" r:id="rId21"/>
    <p:sldId id="627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F1E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8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BB34E-94E8-47E4-8B6A-866F9F8E1B4C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F6271-D840-42FA-A478-C6972C238D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6930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18A967-40BF-64D1-9598-C86E35C7FF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6C1581-1625-0761-A55D-10529FBA7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84D636-17C3-A720-3B8D-AE3F5AAF5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A2BCDF-2D5B-654C-CF3A-79B1ABA2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2A4976-876A-DB65-EBCF-6FB8DDAA8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2579695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CE619D-5452-30A0-4CD0-4BB6A92E3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A4B98B-74FA-114C-0A9E-AA80E3921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C52404-253F-DB5F-2413-4573B884B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2514FE-9FC2-0741-3F18-5C5A4F85E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1B9FD3-A919-EE65-DC6F-145CC799E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3093689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099A15-8641-9919-28CF-B37E2CE8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65E759-4AEF-8B3B-B658-39D7B3B82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E4E75C-B8C9-B3D2-919D-72421F02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89F6C5-19D4-9CD4-C435-26B35329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AC1FEE-CD68-71D2-32B0-E7F7F6490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296765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66EB0-3707-9A71-7ACC-51CF99ACE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455540-725B-1891-C797-11D75BAF95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ADE8E10-2EA5-96F7-54C9-1B73B2167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7E9D57E-A484-EA8C-9CD5-086E2AA15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9535F5-FF1A-D6D4-926C-151211761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5AA4F4-8113-4A16-A939-0381E8555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18770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973064-9548-6215-98BB-C78AA04C0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0C65A2-6FBA-B30D-98CA-2762F9077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8EC017E-FA1B-029F-E635-7B08E5556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621350-1E73-7D75-59C9-45B5E9BDF6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37C864E-A70F-C674-7EEF-54211C9A01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AE09A64-8E83-72C7-355A-5DBF239EF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82A3B6F-3563-8ED7-823E-EDE07D207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AA69736-C44A-2FB4-8288-04BBDDB8D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02301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0C00EF-8C0B-C1AC-4418-FD864C5E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7644F5E-4A62-F29E-AF77-335C8350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35E8EE1-E0E3-2913-36D1-7EDBA3C91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D7633D4-4624-1998-1A0F-CB3359BA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761790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C648C97-A1AB-1D7A-10E9-39BB7BC11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198A6DF-1C6D-7C64-6A82-CA072FB07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40F3980-5A56-C0C2-64EF-8812D7B2A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4663761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2474D1-F956-2ED6-8373-DF413B12C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1A52A6-6348-22AF-B42C-E5EC5C577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FB372FE-8FBF-5BEC-F7BF-76C04FF68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04832D5-3244-8DB8-F85A-FF7AADDB1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94E50A1-D0B0-4261-4164-3EF54E13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386373F-0B56-9665-E5F1-5D6798446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904603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C7E63-D102-4542-A0EC-CAF823793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3695559-4EE4-ACCF-E4BE-430E4ED095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2D87118-BC60-4FD9-548A-C5AE5C98B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39D1485-F49C-F30E-FBCB-6E1895ECD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E025490-12D8-BBA3-8147-BCB3C193F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82CC8AF-0376-4F40-E004-FA5F9EB0A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091653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D29A8E-D9BC-5EC2-DB27-5DDAD6953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1D93220-E166-1CF6-36D2-BFC973E42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4A0D41-85A8-A29F-1172-6AE50B1CA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9DC9A29-787E-5545-0026-E6B38AAB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035DB5-9371-5AC8-A3F9-526789E18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207551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760D049-BC69-9829-BD08-4275A6DB73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6CF9687-09B8-00FF-B30C-7D519C1BA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EC8D44-F1BF-AD84-32E2-7E2DAEAF0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7133-75DA-48AE-9903-7D98EBF3A217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8C534E-5737-E723-19EC-A5D3F6300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0636AD-8763-0BD4-C5E4-53577BA5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3572150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1488100"/>
      </p:ext>
    </p:extLst>
  </p:cSld>
  <p:clrMapOvr>
    <a:masterClrMapping/>
  </p:clrMapOvr>
  <p:transition spd="slow">
    <p:wipe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1052736"/>
            <a:ext cx="12192000" cy="364902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000" b="1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/>
              <a:t>Clique para editar o estilo do título mestre</a:t>
            </a:r>
            <a:endParaRPr lang="pt-BR" dirty="0"/>
          </a:p>
        </p:txBody>
      </p:sp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335360" y="1600200"/>
            <a:ext cx="11521280" cy="49971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0" indent="0">
              <a:buNone/>
              <a:defRPr sz="1600">
                <a:latin typeface="Arial" pitchFamily="34" charset="0"/>
                <a:cs typeface="Arial" pitchFamily="34" charset="0"/>
              </a:defRPr>
            </a:lvl2pPr>
            <a:lvl3pPr marL="0" indent="0">
              <a:buNone/>
              <a:defRPr sz="1600">
                <a:latin typeface="Arial" pitchFamily="34" charset="0"/>
                <a:cs typeface="Arial" pitchFamily="34" charset="0"/>
              </a:defRPr>
            </a:lvl3pPr>
            <a:lvl4pPr marL="0" indent="0">
              <a:buNone/>
              <a:defRPr sz="1600">
                <a:latin typeface="Arial" pitchFamily="34" charset="0"/>
                <a:cs typeface="Arial" pitchFamily="34" charset="0"/>
              </a:defRPr>
            </a:lvl4pPr>
            <a:lvl5pPr marL="0" indent="0">
              <a:buNone/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022963574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FC4084-10BB-27B2-7A47-798E47F4BA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2D42C0-2380-EEE0-DDD2-99D3810210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39BFE76-162B-9578-757A-63D8A91E7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F16D-90DA-4830-8F0E-B8DBA0AF24F1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DFACA2-905E-048B-D01A-995C3415E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34AF21-5AD8-0ED1-0456-13C994B1F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5C92-493D-4E98-B889-45F6BCBE1A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083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CF92E1-BA87-4405-7690-65FE1860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5EEB60-7FF5-6675-31C3-879EDBAE9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ADB6A90-D1F1-48D5-A257-3C24DE0AA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F16D-90DA-4830-8F0E-B8DBA0AF24F1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4B0034-00CE-6D9A-C170-D16D6F2E7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32643D-177B-6400-7547-7B4957621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5C92-493D-4E98-B889-45F6BCBE1A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51941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B6822F-070F-E7AE-E336-197DC14F0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584221B-F0F2-8929-4E58-A3F1EEF0F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68527D-6AFE-C18D-2F2D-7246617AE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F16D-90DA-4830-8F0E-B8DBA0AF24F1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E743A2-682C-A33D-B192-190180DDC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CA75FE-BE86-18BB-8405-C3FDC63C1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5C92-493D-4E98-B889-45F6BCBE1A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0771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691A30-F793-3FBD-9940-FCB3C450E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9C48A4-75BB-C68D-A74B-297BFE500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E432B48-2A19-F3DE-A725-93B062017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67BE2D7-7F61-7EDC-ABDF-93DBB00B2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F16D-90DA-4830-8F0E-B8DBA0AF24F1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3391144-3BE1-961E-D903-82E714FF0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7C906D-4191-0328-CEC3-880575CB6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5C92-493D-4E98-B889-45F6BCBE1A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2664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C7675-B7A9-310F-67DE-91E25E259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795548-2C45-3F5F-31A2-1B4F42868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501843E-19B5-0F9D-D9C2-94028A7440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D6F57F8-E09E-5E9A-AC21-24D6C127B1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09FF062-2B17-150C-C8DD-7140FF43BA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88B25CB-A05D-6941-3BFC-637FB619E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F16D-90DA-4830-8F0E-B8DBA0AF24F1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9F592D1-C7F9-2975-A211-DB160B3F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4751E21-27E8-157D-2F3C-CA2044913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5C92-493D-4E98-B889-45F6BCBE1A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72523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ACE6B8-736E-A8B1-9FEC-FE3DAED1E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7DB80A5-84D4-3BAF-EB5B-FC55E5114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F16D-90DA-4830-8F0E-B8DBA0AF24F1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253FB38-A651-0501-C0E1-4B4EA0779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E3BED57-C2A5-F980-35E7-D73263D44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5C92-493D-4E98-B889-45F6BCBE1A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7169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833B6A3-4C20-8D0B-01A4-40BE0BC5C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F16D-90DA-4830-8F0E-B8DBA0AF24F1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61D96BB-C80A-2953-C038-A63FD8ED0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AD969CD-9ADF-CC77-1CC6-6CB395987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5C92-493D-4E98-B889-45F6BCBE1A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096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55E03-0030-75B2-E67D-02A7D0BB7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733A1D-CC6E-324B-0840-0677E61A7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8A1866D-CAE6-5137-7784-29748C939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E30CA16-7231-6A05-9665-D10385530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F16D-90DA-4830-8F0E-B8DBA0AF24F1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F04EAD2-37E0-6233-1CE9-620D41DC2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392271F-8913-85F1-8C1B-EDD785249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5C92-493D-4E98-B889-45F6BCBE1A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8314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F50F17-13FF-F330-1802-FD9F4393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105CC1A-BA09-D4E6-570C-ABB2365A6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F8C6BF4-4B27-3E1B-DE70-942815A0F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BC18AC-60A2-139A-79F2-2D78753DB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F16D-90DA-4830-8F0E-B8DBA0AF24F1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8EE6E24-5942-82FD-CED3-AAB1228E6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73A8EDC-5F70-0EB4-6C91-3E07C14F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5C92-493D-4E98-B889-45F6BCBE1A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85202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1BD762-0F2F-FD5B-A78A-E6B7DBCD2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6D339DE-E56A-7766-D65F-5E149D7F2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5D36AF-5DE5-4E91-EAC2-F90E80BA4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F16D-90DA-4830-8F0E-B8DBA0AF24F1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99B6BD-AF80-23B1-F1B8-3A3AD8C0E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AFF575-ECE4-C619-D0F1-204DC9C26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5C92-493D-4E98-B889-45F6BCBE1A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57641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5E1C39A-0BAC-2F3B-25D4-2BC4792BD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0754A5F-A55D-9698-0D2D-4D79C8E805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93BBB9-6236-E184-19ED-AA6259E6C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F16D-90DA-4830-8F0E-B8DBA0AF24F1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5346DC-2AC4-934D-402C-E0E9CDD99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42255E-7361-09D5-D3B6-F25F4EBE4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5C92-493D-4E98-B889-45F6BCBE1A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170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87CF27B-83C3-9B12-56A2-54FD48F6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6002F9-B835-06E4-97AA-BA25AAEC7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98ECF8-D6DF-76ED-55A9-C94B72A271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F7133-75DA-48AE-9903-7D98EBF3A217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0B014D-9EF9-F9F7-18AE-FA374B63E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666C71-ED0A-13AF-3381-335E381B8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FA007-6A5F-4ABD-9453-BC34A81917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907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8" r:id="rId12"/>
    <p:sldLayoutId id="2147483696" r:id="rId13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E6CF3C9-921F-D8BE-DC81-688996B99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7E52288-4A05-4CB2-581D-27C81BB8F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65180C-5549-687E-E49F-728CF2A812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0F16D-90DA-4830-8F0E-B8DBA0AF24F1}" type="datetimeFigureOut">
              <a:rPr lang="pt-BR" smtClean="0"/>
              <a:t>20/04/2023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AAC688-4091-8514-3336-6B88DAE1A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7ABFAA-5FD3-233B-B465-E7C1290258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75C92-493D-4E98-B889-45F6BCBE1A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3668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gif"/><Relationship Id="rId5" Type="http://schemas.openxmlformats.org/officeDocument/2006/relationships/image" Target="../media/image50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gif"/><Relationship Id="rId4" Type="http://schemas.openxmlformats.org/officeDocument/2006/relationships/image" Target="../media/image9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0.png"/><Relationship Id="rId4" Type="http://schemas.openxmlformats.org/officeDocument/2006/relationships/image" Target="../media/image17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1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5ED015F-9718-7688-DB6B-DCC8037A8EC2}"/>
              </a:ext>
            </a:extLst>
          </p:cNvPr>
          <p:cNvSpPr txBox="1"/>
          <p:nvPr/>
        </p:nvSpPr>
        <p:spPr>
          <a:xfrm>
            <a:off x="429490" y="1789606"/>
            <a:ext cx="344978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Matéria e Energia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6556FBE-1725-B341-45E9-6FE3E4DFDE41}"/>
              </a:ext>
            </a:extLst>
          </p:cNvPr>
          <p:cNvSpPr txBox="1"/>
          <p:nvPr/>
        </p:nvSpPr>
        <p:spPr>
          <a:xfrm>
            <a:off x="5929744" y="1324200"/>
            <a:ext cx="5675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DIFERENÇA DE POTENCIAL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634C8EF-4FF6-9E99-6EBA-B4A186FBA599}"/>
              </a:ext>
            </a:extLst>
          </p:cNvPr>
          <p:cNvSpPr txBox="1"/>
          <p:nvPr/>
        </p:nvSpPr>
        <p:spPr>
          <a:xfrm>
            <a:off x="9587345" y="374072"/>
            <a:ext cx="2017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AULA 007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C63D294-CCA5-F671-F216-50250F74F4A5}"/>
              </a:ext>
            </a:extLst>
          </p:cNvPr>
          <p:cNvSpPr txBox="1"/>
          <p:nvPr/>
        </p:nvSpPr>
        <p:spPr>
          <a:xfrm>
            <a:off x="5929745" y="1912716"/>
            <a:ext cx="3560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itchFamily="2" charset="0"/>
                <a:ea typeface="+mn-ea"/>
                <a:cs typeface="+mn-cs"/>
              </a:rPr>
              <a:t>CIÊNCIAS 8° ANO</a:t>
            </a:r>
          </a:p>
        </p:txBody>
      </p:sp>
    </p:spTree>
    <p:extLst>
      <p:ext uri="{BB962C8B-B14F-4D97-AF65-F5344CB8AC3E}">
        <p14:creationId xmlns:p14="http://schemas.microsoft.com/office/powerpoint/2010/main" val="20606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AC6B3119-3C74-F2A7-BD51-0A01F579CDC7}"/>
              </a:ext>
            </a:extLst>
          </p:cNvPr>
          <p:cNvSpPr txBox="1"/>
          <p:nvPr/>
        </p:nvSpPr>
        <p:spPr>
          <a:xfrm>
            <a:off x="540328" y="2698184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rgbClr val="33333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Diferença de Potencial Elétrico </a:t>
            </a:r>
            <a:endParaRPr lang="pt-BR" sz="5400" dirty="0"/>
          </a:p>
        </p:txBody>
      </p:sp>
      <p:pic>
        <p:nvPicPr>
          <p:cNvPr id="1030" name="Picture 6" descr="Como usar um multímetro digital - STA Eletrônica">
            <a:extLst>
              <a:ext uri="{FF2B5EF4-FFF2-40B4-BE49-F238E27FC236}">
                <a16:creationId xmlns:a16="http://schemas.microsoft.com/office/drawing/2014/main" id="{49994064-C5D7-452E-7A17-ACF419390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659" y="1565564"/>
            <a:ext cx="4569342" cy="529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AA3DCFC3-1A5A-FF6B-292C-DE3BEA1CB28E}"/>
              </a:ext>
            </a:extLst>
          </p:cNvPr>
          <p:cNvGrpSpPr/>
          <p:nvPr/>
        </p:nvGrpSpPr>
        <p:grpSpPr>
          <a:xfrm>
            <a:off x="-3970801" y="0"/>
            <a:ext cx="4017963" cy="6858000"/>
            <a:chOff x="3365789" y="0"/>
            <a:chExt cx="4017963" cy="6858000"/>
          </a:xfrm>
        </p:grpSpPr>
        <p:pic>
          <p:nvPicPr>
            <p:cNvPr id="9" name="Picture 6" descr="Duracell High Power Lithium CR2 Batteries | 2 Pack (Formerly Duracell Ultra  Lithium)">
              <a:extLst>
                <a:ext uri="{FF2B5EF4-FFF2-40B4-BE49-F238E27FC236}">
                  <a16:creationId xmlns:a16="http://schemas.microsoft.com/office/drawing/2014/main" id="{357857CF-6D1E-7501-2D02-4B20307D37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5789" y="0"/>
              <a:ext cx="4017963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539865DC-A2E5-B75D-3468-F294A853B687}"/>
                </a:ext>
              </a:extLst>
            </p:cNvPr>
            <p:cNvSpPr txBox="1"/>
            <p:nvPr/>
          </p:nvSpPr>
          <p:spPr>
            <a:xfrm rot="5400000">
              <a:off x="3467385" y="4961462"/>
              <a:ext cx="19950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bg1"/>
                  </a:solidFill>
                </a:rPr>
                <a:t>1.5 VOLTS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935240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F3D48F22-DD2A-8663-FC91-D12D7293F89F}"/>
              </a:ext>
            </a:extLst>
          </p:cNvPr>
          <p:cNvGrpSpPr/>
          <p:nvPr/>
        </p:nvGrpSpPr>
        <p:grpSpPr>
          <a:xfrm>
            <a:off x="525608" y="0"/>
            <a:ext cx="4017963" cy="6858000"/>
            <a:chOff x="3365789" y="0"/>
            <a:chExt cx="4017963" cy="6858000"/>
          </a:xfrm>
        </p:grpSpPr>
        <p:pic>
          <p:nvPicPr>
            <p:cNvPr id="3078" name="Picture 6" descr="Duracell High Power Lithium CR2 Batteries | 2 Pack (Formerly Duracell Ultra  Lithium)">
              <a:extLst>
                <a:ext uri="{FF2B5EF4-FFF2-40B4-BE49-F238E27FC236}">
                  <a16:creationId xmlns:a16="http://schemas.microsoft.com/office/drawing/2014/main" id="{69EE74A8-DE72-2EE8-A68F-16C8816ECD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5789" y="0"/>
              <a:ext cx="4017963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B5435DDD-37B6-0DDC-106A-7C2286118105}"/>
                </a:ext>
              </a:extLst>
            </p:cNvPr>
            <p:cNvSpPr txBox="1"/>
            <p:nvPr/>
          </p:nvSpPr>
          <p:spPr>
            <a:xfrm rot="5400000">
              <a:off x="3467385" y="4961462"/>
              <a:ext cx="19950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bg1"/>
                  </a:solidFill>
                </a:rPr>
                <a:t>1.5 VOLTS</a:t>
              </a:r>
            </a:p>
          </p:txBody>
        </p:sp>
      </p:grpSp>
      <p:sp>
        <p:nvSpPr>
          <p:cNvPr id="4" name="Elipse 3">
            <a:extLst>
              <a:ext uri="{FF2B5EF4-FFF2-40B4-BE49-F238E27FC236}">
                <a16:creationId xmlns:a16="http://schemas.microsoft.com/office/drawing/2014/main" id="{C8DE2BEA-E3FC-2CE2-3795-8EAFCABA141B}"/>
              </a:ext>
            </a:extLst>
          </p:cNvPr>
          <p:cNvSpPr/>
          <p:nvPr/>
        </p:nvSpPr>
        <p:spPr>
          <a:xfrm>
            <a:off x="1059718" y="4521231"/>
            <a:ext cx="1256115" cy="1256115"/>
          </a:xfrm>
          <a:prstGeom prst="ellipse">
            <a:avLst/>
          </a:prstGeom>
          <a:noFill/>
          <a:ln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0B3DAE8-7756-B3C3-785E-8AB5C033628E}"/>
              </a:ext>
            </a:extLst>
          </p:cNvPr>
          <p:cNvSpPr txBox="1"/>
          <p:nvPr/>
        </p:nvSpPr>
        <p:spPr>
          <a:xfrm>
            <a:off x="5570392" y="980220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rgbClr val="33333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Diferença de Potencial Elétrico </a:t>
            </a:r>
            <a:endParaRPr lang="pt-BR" sz="5400" dirty="0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ABA56633-B5D7-AEC5-4CEC-62AB1D6D7E62}"/>
              </a:ext>
            </a:extLst>
          </p:cNvPr>
          <p:cNvCxnSpPr/>
          <p:nvPr/>
        </p:nvCxnSpPr>
        <p:spPr>
          <a:xfrm>
            <a:off x="5265592" y="2604655"/>
            <a:ext cx="6705600" cy="0"/>
          </a:xfrm>
          <a:prstGeom prst="line">
            <a:avLst/>
          </a:prstGeom>
          <a:ln>
            <a:solidFill>
              <a:srgbClr val="33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: Angulado 8">
            <a:extLst>
              <a:ext uri="{FF2B5EF4-FFF2-40B4-BE49-F238E27FC236}">
                <a16:creationId xmlns:a16="http://schemas.microsoft.com/office/drawing/2014/main" id="{D4529DC4-C1D9-CDCA-946B-91C92F0F2CAB}"/>
              </a:ext>
            </a:extLst>
          </p:cNvPr>
          <p:cNvCxnSpPr>
            <a:cxnSpLocks/>
            <a:stCxn id="5" idx="2"/>
          </p:cNvCxnSpPr>
          <p:nvPr/>
        </p:nvCxnSpPr>
        <p:spPr>
          <a:xfrm rot="5400000">
            <a:off x="4259743" y="790639"/>
            <a:ext cx="2414743" cy="6302556"/>
          </a:xfrm>
          <a:prstGeom prst="bentConnector2">
            <a:avLst/>
          </a:prstGeom>
          <a:ln>
            <a:solidFill>
              <a:srgbClr val="33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088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0" t="32618" r="4764" b="31331"/>
          <a:stretch/>
        </p:blipFill>
        <p:spPr bwMode="auto">
          <a:xfrm>
            <a:off x="4343441" y="2631545"/>
            <a:ext cx="5356936" cy="139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Placeholder 2"/>
          <p:cNvSpPr txBox="1">
            <a:spLocks/>
          </p:cNvSpPr>
          <p:nvPr/>
        </p:nvSpPr>
        <p:spPr>
          <a:xfrm>
            <a:off x="495156" y="787787"/>
            <a:ext cx="8568952" cy="385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400" b="1" dirty="0">
                <a:solidFill>
                  <a:srgbClr val="33333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Diferença de Potencial Elétrico </a:t>
            </a:r>
          </a:p>
        </p:txBody>
      </p:sp>
      <p:sp>
        <p:nvSpPr>
          <p:cNvPr id="101" name="CaixaDeTexto 100"/>
          <p:cNvSpPr txBox="1"/>
          <p:nvPr/>
        </p:nvSpPr>
        <p:spPr>
          <a:xfrm>
            <a:off x="1888491" y="1381645"/>
            <a:ext cx="8054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Num condutor metálico os eletrões têm um movimento desordenado.</a:t>
            </a:r>
          </a:p>
        </p:txBody>
      </p:sp>
      <p:cxnSp>
        <p:nvCxnSpPr>
          <p:cNvPr id="102" name="Conexão reta 101"/>
          <p:cNvCxnSpPr/>
          <p:nvPr/>
        </p:nvCxnSpPr>
        <p:spPr>
          <a:xfrm flipV="1">
            <a:off x="6240363" y="2302441"/>
            <a:ext cx="504000" cy="648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xão reta 102"/>
          <p:cNvCxnSpPr/>
          <p:nvPr/>
        </p:nvCxnSpPr>
        <p:spPr>
          <a:xfrm flipH="1" flipV="1">
            <a:off x="6780423" y="2302441"/>
            <a:ext cx="252028" cy="63656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CaixaDeTexto 104"/>
          <p:cNvSpPr txBox="1"/>
          <p:nvPr/>
        </p:nvSpPr>
        <p:spPr>
          <a:xfrm>
            <a:off x="5592290" y="2032900"/>
            <a:ext cx="3384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Eletróns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condução (a verde)</a:t>
            </a:r>
          </a:p>
        </p:txBody>
      </p:sp>
      <p:sp>
        <p:nvSpPr>
          <p:cNvPr id="107" name="CaixaDeTexto 106"/>
          <p:cNvSpPr txBox="1"/>
          <p:nvPr/>
        </p:nvSpPr>
        <p:spPr>
          <a:xfrm>
            <a:off x="1702790" y="5779099"/>
            <a:ext cx="9155826" cy="408623"/>
          </a:xfrm>
          <a:prstGeom prst="roundRect">
            <a:avLst/>
          </a:prstGeom>
          <a:solidFill>
            <a:srgbClr val="3795A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chemeClr val="bg1">
                    <a:lumMod val="95000"/>
                  </a:schemeClr>
                </a:solidFill>
              </a:rPr>
              <a:t>Não existe nenhuma direção preferencial para o movimento dos eletrões.</a:t>
            </a:r>
          </a:p>
        </p:txBody>
      </p:sp>
      <p:cxnSp>
        <p:nvCxnSpPr>
          <p:cNvPr id="13" name="Conexão reta 12"/>
          <p:cNvCxnSpPr/>
          <p:nvPr/>
        </p:nvCxnSpPr>
        <p:spPr>
          <a:xfrm flipV="1">
            <a:off x="8976667" y="2312283"/>
            <a:ext cx="540060" cy="67982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8976668" y="1970557"/>
            <a:ext cx="2155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Condutor metálico</a:t>
            </a:r>
          </a:p>
        </p:txBody>
      </p:sp>
      <p:pic>
        <p:nvPicPr>
          <p:cNvPr id="2050" name="Picture 2" descr="CARGA ELÉTRICA E PROCESSOS DE ELETRIZAÇÃO - Promilitares">
            <a:extLst>
              <a:ext uri="{FF2B5EF4-FFF2-40B4-BE49-F238E27FC236}">
                <a16:creationId xmlns:a16="http://schemas.microsoft.com/office/drawing/2014/main" id="{58EC0942-1186-42F2-A792-A4531B124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821" y="2239228"/>
            <a:ext cx="2210856" cy="177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áfico 4" descr="Seta de linha: curva no sentido anti-horário">
            <a:extLst>
              <a:ext uri="{FF2B5EF4-FFF2-40B4-BE49-F238E27FC236}">
                <a16:creationId xmlns:a16="http://schemas.microsoft.com/office/drawing/2014/main" id="{D8C4B658-3975-7A09-A784-4EAF446CFF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61267">
            <a:off x="3557392" y="1845241"/>
            <a:ext cx="914400" cy="914400"/>
          </a:xfrm>
          <a:prstGeom prst="rect">
            <a:avLst/>
          </a:prstGeom>
        </p:spPr>
      </p:pic>
      <p:pic>
        <p:nvPicPr>
          <p:cNvPr id="2052" name="Picture 4" descr="Corrente Elétrica - Alfaconnection">
            <a:extLst>
              <a:ext uri="{FF2B5EF4-FFF2-40B4-BE49-F238E27FC236}">
                <a16:creationId xmlns:a16="http://schemas.microsoft.com/office/drawing/2014/main" id="{74EF83F2-A72B-61BB-E405-8CBDC8CA2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906" y="4037175"/>
            <a:ext cx="2155545" cy="144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áfico 5" descr="Seta de linha: curva no sentido anti-horário">
            <a:extLst>
              <a:ext uri="{FF2B5EF4-FFF2-40B4-BE49-F238E27FC236}">
                <a16:creationId xmlns:a16="http://schemas.microsoft.com/office/drawing/2014/main" id="{4ED42E41-E258-B5D3-3CA4-A47F5540F1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7862152">
            <a:off x="2918736" y="444133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21988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7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4556896" y="1924699"/>
            <a:ext cx="3627031" cy="3076121"/>
            <a:chOff x="-1611200" y="86999"/>
            <a:chExt cx="5943600" cy="540067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11200" y="86999"/>
              <a:ext cx="5943600" cy="540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ângulo 2"/>
            <p:cNvSpPr/>
            <p:nvPr/>
          </p:nvSpPr>
          <p:spPr>
            <a:xfrm>
              <a:off x="-11826" y="2432003"/>
              <a:ext cx="1559490" cy="4381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" name="Rectângulo 3"/>
            <p:cNvSpPr/>
            <p:nvPr/>
          </p:nvSpPr>
          <p:spPr>
            <a:xfrm>
              <a:off x="547520" y="2256069"/>
              <a:ext cx="352072" cy="1846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1" name="CaixaDeTexto 100"/>
          <p:cNvSpPr txBox="1"/>
          <p:nvPr/>
        </p:nvSpPr>
        <p:spPr>
          <a:xfrm>
            <a:off x="562783" y="1143849"/>
            <a:ext cx="8054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 atuarem forças elétricas os elétron têm um movimento ordenado.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CaixaDeTexto 106"/>
              <p:cNvSpPr txBox="1"/>
              <p:nvPr/>
            </p:nvSpPr>
            <p:spPr>
              <a:xfrm>
                <a:off x="1524001" y="4970480"/>
                <a:ext cx="9982199" cy="1022905"/>
              </a:xfrm>
              <a:prstGeom prst="roundRect">
                <a:avLst/>
              </a:prstGeom>
              <a:solidFill>
                <a:srgbClr val="3795AF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b="1" dirty="0">
                    <a:solidFill>
                      <a:schemeClr val="bg1">
                        <a:lumMod val="95000"/>
                      </a:schemeClr>
                    </a:solidFill>
                  </a:rPr>
                  <a:t>Quando se liga a um condutor metálico aos terminais A e B de um  gerador, passam a atuar forças elétricas  sobre os eletrões,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b="1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PT" b="1" i="1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PT" b="1" i="1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</m:acc>
                      </m:e>
                      <m:sub>
                        <m:r>
                          <a:rPr lang="pt-PT" b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𝐞</m:t>
                        </m:r>
                      </m:sub>
                    </m:sSub>
                  </m:oMath>
                </a14:m>
                <a:r>
                  <a:rPr lang="pt-PT" b="1" dirty="0">
                    <a:solidFill>
                      <a:schemeClr val="bg1">
                        <a:lumMod val="95000"/>
                      </a:schemeClr>
                    </a:solidFill>
                  </a:rPr>
                  <a:t>, que os obrigam a deslocar-se para o polo positivo.</a:t>
                </a:r>
              </a:p>
            </p:txBody>
          </p:sp>
        </mc:Choice>
        <mc:Fallback xmlns="">
          <p:sp>
            <p:nvSpPr>
              <p:cNvPr id="107" name="CaixaDeTexto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1" y="4970480"/>
                <a:ext cx="9982199" cy="1022905"/>
              </a:xfrm>
              <a:prstGeom prst="roundRect">
                <a:avLst/>
              </a:prstGeom>
              <a:blipFill>
                <a:blip r:embed="rId4"/>
                <a:stretch>
                  <a:fillRect r="-427" b="-476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upo 6"/>
          <p:cNvGrpSpPr/>
          <p:nvPr/>
        </p:nvGrpSpPr>
        <p:grpSpPr>
          <a:xfrm>
            <a:off x="5657623" y="3158683"/>
            <a:ext cx="648072" cy="358670"/>
            <a:chOff x="2267744" y="2998322"/>
            <a:chExt cx="648072" cy="358670"/>
          </a:xfrm>
        </p:grpSpPr>
        <p:cxnSp>
          <p:nvCxnSpPr>
            <p:cNvPr id="5" name="Conexão reta unidirecional 4"/>
            <p:cNvCxnSpPr/>
            <p:nvPr/>
          </p:nvCxnSpPr>
          <p:spPr>
            <a:xfrm>
              <a:off x="2267744" y="3356992"/>
              <a:ext cx="64807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CaixaDeTexto 5"/>
                <p:cNvSpPr txBox="1"/>
                <p:nvPr/>
              </p:nvSpPr>
              <p:spPr>
                <a:xfrm>
                  <a:off x="2424554" y="2998322"/>
                  <a:ext cx="334451" cy="3451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PT" sz="2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pt-PT" sz="20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t-PT" sz="20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</m:acc>
                          </m:e>
                          <m:sub>
                            <m:r>
                              <a:rPr lang="pt-PT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𝐞</m:t>
                            </m:r>
                          </m:sub>
                        </m:sSub>
                      </m:oMath>
                    </m:oMathPara>
                  </a14:m>
                  <a:endParaRPr lang="pt-PT" sz="20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CaixaDeTexto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4554" y="2998322"/>
                  <a:ext cx="334451" cy="34515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6364" r="-3636" b="-10714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" name="Conexão reta 8"/>
          <p:cNvCxnSpPr/>
          <p:nvPr/>
        </p:nvCxnSpPr>
        <p:spPr>
          <a:xfrm flipH="1" flipV="1">
            <a:off x="5329501" y="2082276"/>
            <a:ext cx="444842" cy="30355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4352747" y="1706188"/>
            <a:ext cx="2367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Gerador de tensão</a:t>
            </a:r>
          </a:p>
        </p:txBody>
      </p:sp>
      <p:cxnSp>
        <p:nvCxnSpPr>
          <p:cNvPr id="20" name="Conexão reta 19"/>
          <p:cNvCxnSpPr/>
          <p:nvPr/>
        </p:nvCxnSpPr>
        <p:spPr>
          <a:xfrm>
            <a:off x="7117574" y="3771190"/>
            <a:ext cx="705580" cy="33086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7280149" y="4047484"/>
            <a:ext cx="2155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Condutor metálico</a:t>
            </a:r>
          </a:p>
        </p:txBody>
      </p:sp>
      <p:cxnSp>
        <p:nvCxnSpPr>
          <p:cNvPr id="24" name="Conexão reta 23"/>
          <p:cNvCxnSpPr/>
          <p:nvPr/>
        </p:nvCxnSpPr>
        <p:spPr>
          <a:xfrm flipV="1">
            <a:off x="6548840" y="1920159"/>
            <a:ext cx="237776" cy="32423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788711" y="1731853"/>
            <a:ext cx="1787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Polo positivo (+)</a:t>
            </a:r>
          </a:p>
        </p:txBody>
      </p:sp>
      <p:cxnSp>
        <p:nvCxnSpPr>
          <p:cNvPr id="29" name="Conexão reta 28"/>
          <p:cNvCxnSpPr/>
          <p:nvPr/>
        </p:nvCxnSpPr>
        <p:spPr>
          <a:xfrm flipH="1" flipV="1">
            <a:off x="4714748" y="2453462"/>
            <a:ext cx="432048" cy="165701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ixaDeTexto 34"/>
          <p:cNvSpPr txBox="1"/>
          <p:nvPr/>
        </p:nvSpPr>
        <p:spPr>
          <a:xfrm>
            <a:off x="3013188" y="2249830"/>
            <a:ext cx="1787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Polo negativo (-)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601410" y="3297650"/>
            <a:ext cx="41990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i="1" dirty="0">
                <a:solidFill>
                  <a:srgbClr val="3795AF"/>
                </a:solidFill>
              </a:rPr>
              <a:t>Gerador de tensão:</a:t>
            </a:r>
          </a:p>
          <a:p>
            <a:r>
              <a:rPr lang="pt-PT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origina forças elétricas, transferindo-lhes energia, o que origina corrente </a:t>
            </a:r>
            <a:r>
              <a:rPr lang="pt-PT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elétrica</a:t>
            </a:r>
            <a:r>
              <a:rPr lang="pt-PT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7D6EC9A-9E74-AE28-3625-A845DDC77B0B}"/>
              </a:ext>
            </a:extLst>
          </p:cNvPr>
          <p:cNvSpPr txBox="1">
            <a:spLocks/>
          </p:cNvSpPr>
          <p:nvPr/>
        </p:nvSpPr>
        <p:spPr>
          <a:xfrm>
            <a:off x="396095" y="466591"/>
            <a:ext cx="8568952" cy="385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400" b="1" dirty="0">
                <a:solidFill>
                  <a:srgbClr val="33333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Diferença de Potencial Elétrico </a:t>
            </a:r>
          </a:p>
        </p:txBody>
      </p:sp>
      <p:pic>
        <p:nvPicPr>
          <p:cNvPr id="4098" name="Picture 2" descr="Corrente Elétrica - Alfaconnection">
            <a:extLst>
              <a:ext uri="{FF2B5EF4-FFF2-40B4-BE49-F238E27FC236}">
                <a16:creationId xmlns:a16="http://schemas.microsoft.com/office/drawing/2014/main" id="{195B2C98-2EAA-6243-5366-B25B985DE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253" y="1839277"/>
            <a:ext cx="2835661" cy="1918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áfico 10" descr="Seta de linha: curva no sentido anti-horário">
            <a:extLst>
              <a:ext uri="{FF2B5EF4-FFF2-40B4-BE49-F238E27FC236}">
                <a16:creationId xmlns:a16="http://schemas.microsoft.com/office/drawing/2014/main" id="{82E31B8C-BB99-8AF9-3E99-405FB0BD80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5216835">
            <a:off x="9299984" y="4014762"/>
            <a:ext cx="914400" cy="914400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A3F79647-71B5-BEC7-2790-1AE4F6849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3730" y="1885950"/>
            <a:ext cx="516255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1863481-0648-E674-688A-DDF13B15366C}"/>
              </a:ext>
            </a:extLst>
          </p:cNvPr>
          <p:cNvSpPr txBox="1"/>
          <p:nvPr/>
        </p:nvSpPr>
        <p:spPr>
          <a:xfrm>
            <a:off x="1524001" y="6972711"/>
            <a:ext cx="9982199" cy="885349"/>
          </a:xfrm>
          <a:prstGeom prst="roundRect">
            <a:avLst/>
          </a:prstGeom>
          <a:solidFill>
            <a:srgbClr val="3795AF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b="1" dirty="0">
                <a:solidFill>
                  <a:schemeClr val="bg1">
                    <a:lumMod val="95000"/>
                  </a:schemeClr>
                </a:solidFill>
              </a:rPr>
              <a:t>Em um circuito metálico fechado, os elétrons movimentam-se espontaneamente de uma região de menor potencial elétrico (o polo negativo) para outra de maior potencial elétrico (o polo positivo),</a:t>
            </a:r>
            <a:endParaRPr lang="pt-PT" sz="1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606684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0" grpId="0"/>
      <p:bldP spid="21" grpId="0"/>
      <p:bldP spid="27" grpId="0"/>
      <p:bldP spid="35" grpId="0"/>
      <p:bldP spid="37" grpId="0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4556896" y="1924699"/>
            <a:ext cx="3627031" cy="3076121"/>
            <a:chOff x="-1611200" y="86999"/>
            <a:chExt cx="5943600" cy="540067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11200" y="86999"/>
              <a:ext cx="5943600" cy="540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ângulo 2"/>
            <p:cNvSpPr/>
            <p:nvPr/>
          </p:nvSpPr>
          <p:spPr>
            <a:xfrm>
              <a:off x="-11826" y="2432003"/>
              <a:ext cx="1559490" cy="4381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" name="Rectângulo 3"/>
            <p:cNvSpPr/>
            <p:nvPr/>
          </p:nvSpPr>
          <p:spPr>
            <a:xfrm>
              <a:off x="547520" y="2256069"/>
              <a:ext cx="352072" cy="1846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7" name="CaixaDeTexto 106"/>
          <p:cNvSpPr txBox="1"/>
          <p:nvPr/>
        </p:nvSpPr>
        <p:spPr>
          <a:xfrm>
            <a:off x="1524001" y="4970480"/>
            <a:ext cx="9982199" cy="885349"/>
          </a:xfrm>
          <a:prstGeom prst="roundRect">
            <a:avLst/>
          </a:prstGeom>
          <a:solidFill>
            <a:srgbClr val="3795AF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b="1" dirty="0">
                <a:solidFill>
                  <a:schemeClr val="bg1">
                    <a:lumMod val="95000"/>
                  </a:schemeClr>
                </a:solidFill>
              </a:rPr>
              <a:t>Em um circuito metálico fechado, os elétrons movimentam-se espontaneamente de uma região de menor potencial elétrico (o polo negativo) para outra de maior potencial elétrico (o polo positivo),</a:t>
            </a:r>
            <a:endParaRPr lang="pt-PT" sz="1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5657623" y="3158683"/>
            <a:ext cx="648072" cy="358670"/>
            <a:chOff x="2267744" y="2998322"/>
            <a:chExt cx="648072" cy="358670"/>
          </a:xfrm>
        </p:grpSpPr>
        <p:cxnSp>
          <p:nvCxnSpPr>
            <p:cNvPr id="5" name="Conexão reta unidirecional 4"/>
            <p:cNvCxnSpPr/>
            <p:nvPr/>
          </p:nvCxnSpPr>
          <p:spPr>
            <a:xfrm>
              <a:off x="2267744" y="3356992"/>
              <a:ext cx="64807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CaixaDeTexto 5"/>
                <p:cNvSpPr txBox="1"/>
                <p:nvPr/>
              </p:nvSpPr>
              <p:spPr>
                <a:xfrm>
                  <a:off x="2424554" y="2998322"/>
                  <a:ext cx="334451" cy="3451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PT" sz="2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pt-PT" sz="20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t-PT" sz="20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</m:acc>
                          </m:e>
                          <m:sub>
                            <m:r>
                              <a:rPr lang="pt-PT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𝐞</m:t>
                            </m:r>
                          </m:sub>
                        </m:sSub>
                      </m:oMath>
                    </m:oMathPara>
                  </a14:m>
                  <a:endParaRPr lang="pt-PT" sz="20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CaixaDeTexto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4554" y="2998322"/>
                  <a:ext cx="334451" cy="345159"/>
                </a:xfrm>
                <a:prstGeom prst="rect">
                  <a:avLst/>
                </a:prstGeom>
                <a:blipFill>
                  <a:blip r:embed="rId4"/>
                  <a:stretch>
                    <a:fillRect l="-18182" r="-3636" b="-7018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" name="Conexão reta 8"/>
          <p:cNvCxnSpPr/>
          <p:nvPr/>
        </p:nvCxnSpPr>
        <p:spPr>
          <a:xfrm flipH="1" flipV="1">
            <a:off x="5329501" y="2082276"/>
            <a:ext cx="444842" cy="30355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4352747" y="1706188"/>
            <a:ext cx="2367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Gerador de tensão</a:t>
            </a:r>
          </a:p>
        </p:txBody>
      </p:sp>
      <p:cxnSp>
        <p:nvCxnSpPr>
          <p:cNvPr id="24" name="Conexão reta 23"/>
          <p:cNvCxnSpPr/>
          <p:nvPr/>
        </p:nvCxnSpPr>
        <p:spPr>
          <a:xfrm flipV="1">
            <a:off x="6548840" y="1920159"/>
            <a:ext cx="237776" cy="32423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788711" y="1731853"/>
            <a:ext cx="1787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Polo positivo (+)</a:t>
            </a:r>
          </a:p>
        </p:txBody>
      </p:sp>
      <p:cxnSp>
        <p:nvCxnSpPr>
          <p:cNvPr id="29" name="Conexão reta 28"/>
          <p:cNvCxnSpPr/>
          <p:nvPr/>
        </p:nvCxnSpPr>
        <p:spPr>
          <a:xfrm flipH="1" flipV="1">
            <a:off x="4714748" y="2453462"/>
            <a:ext cx="432048" cy="165701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ixaDeTexto 34"/>
          <p:cNvSpPr txBox="1"/>
          <p:nvPr/>
        </p:nvSpPr>
        <p:spPr>
          <a:xfrm>
            <a:off x="3013188" y="2249830"/>
            <a:ext cx="1787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Polo negativo (-)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7D6EC9A-9E74-AE28-3625-A845DDC77B0B}"/>
              </a:ext>
            </a:extLst>
          </p:cNvPr>
          <p:cNvSpPr txBox="1">
            <a:spLocks/>
          </p:cNvSpPr>
          <p:nvPr/>
        </p:nvSpPr>
        <p:spPr>
          <a:xfrm>
            <a:off x="396095" y="466591"/>
            <a:ext cx="8568952" cy="385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400" b="1" dirty="0">
                <a:solidFill>
                  <a:srgbClr val="33333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Diferença de Potencial Elétrico </a:t>
            </a:r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A3F79647-71B5-BEC7-2790-1AE4F6849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3730" y="1885950"/>
            <a:ext cx="516255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trela: 4 Pontas 13">
            <a:extLst>
              <a:ext uri="{FF2B5EF4-FFF2-40B4-BE49-F238E27FC236}">
                <a16:creationId xmlns:a16="http://schemas.microsoft.com/office/drawing/2014/main" id="{4D47BEDB-F68D-EC39-3B36-D41C7B97131E}"/>
              </a:ext>
            </a:extLst>
          </p:cNvPr>
          <p:cNvSpPr/>
          <p:nvPr/>
        </p:nvSpPr>
        <p:spPr>
          <a:xfrm>
            <a:off x="5053148" y="2677335"/>
            <a:ext cx="369332" cy="369332"/>
          </a:xfrm>
          <a:prstGeom prst="star4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strela: 4 Pontas 14">
            <a:extLst>
              <a:ext uri="{FF2B5EF4-FFF2-40B4-BE49-F238E27FC236}">
                <a16:creationId xmlns:a16="http://schemas.microsoft.com/office/drawing/2014/main" id="{C3B3376B-1BDE-07B0-2BC2-396EF4B13AFE}"/>
              </a:ext>
            </a:extLst>
          </p:cNvPr>
          <p:cNvSpPr/>
          <p:nvPr/>
        </p:nvSpPr>
        <p:spPr>
          <a:xfrm>
            <a:off x="6786445" y="3536728"/>
            <a:ext cx="369332" cy="369332"/>
          </a:xfrm>
          <a:prstGeom prst="star4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4189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208 L 0.00169 0.025 L -0.01159 0.05208 L -0.02604 0.07639 L -0.03698 0.11042 L -0.03893 0.13889 L -0.03425 0.15556 L -0.028 0.17153 L -0.02253 0.17708 " pathEditMode="relative" ptsTypes="AAAAAAAAA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-0.00092 L 0.0211 -0.01481 L 0.03594 -0.03009 L 0.05782 -0.05578 L 0.07631 -0.08912 L 0.08907 -0.11828 L 0.09271 -0.1419 L 0.08724 -0.16203 L 0.07553 -0.17592 L 0.06224 -0.18565 L 0.04428 -0.19259 L 0.02032 -0.19606 L 0.00365 -0.19606 L -0.01119 -0.20162 L -0.01822 -0.20301 L -0.02486 -0.20648 " pathEditMode="relative" ptsTypes="AAAAAAAAAAAAAAAA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0" grpId="0"/>
      <p:bldP spid="27" grpId="0"/>
      <p:bldP spid="35" grpId="0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CA7BD09-A803-EDD6-33E0-5D09475EBEBB}"/>
              </a:ext>
            </a:extLst>
          </p:cNvPr>
          <p:cNvSpPr txBox="1"/>
          <p:nvPr/>
        </p:nvSpPr>
        <p:spPr>
          <a:xfrm>
            <a:off x="685800" y="1053584"/>
            <a:ext cx="6096000" cy="461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2400" b="1">
                <a:solidFill>
                  <a:srgbClr val="333333"/>
                </a:solidFill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pt-BR" dirty="0"/>
              <a:t>O voltímetro mede diferença de potencial</a:t>
            </a: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9EEBC167-47CE-700D-518C-24B5CE0B0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885950"/>
            <a:ext cx="516255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E80D480-02B8-C8D4-9FF3-E5382D6025FF}"/>
              </a:ext>
            </a:extLst>
          </p:cNvPr>
          <p:cNvSpPr txBox="1"/>
          <p:nvPr/>
        </p:nvSpPr>
        <p:spPr>
          <a:xfrm>
            <a:off x="552450" y="2179918"/>
            <a:ext cx="6537325" cy="888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800" b="0" i="0" u="none" strike="noStrike" baseline="0" dirty="0"/>
              <a:t>O voltímetro é um aparelho usado, por exemplo, no estudo da Eletricidade e na manutenção de equipamentos eletrônicos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9FF570-9417-3903-05BC-512D773558C3}"/>
              </a:ext>
            </a:extLst>
          </p:cNvPr>
          <p:cNvSpPr txBox="1"/>
          <p:nvPr/>
        </p:nvSpPr>
        <p:spPr>
          <a:xfrm>
            <a:off x="552450" y="3253974"/>
            <a:ext cx="6096000" cy="17197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ct val="150000"/>
              </a:lnSpc>
              <a:defRPr b="0" i="0" u="none" strike="noStrike" baseline="0"/>
            </a:lvl1pPr>
          </a:lstStyle>
          <a:p>
            <a:pPr algn="just"/>
            <a:r>
              <a:rPr lang="pt-BR" dirty="0"/>
              <a:t>O voltímetro mede uma grandeza chamada diferença de</a:t>
            </a:r>
          </a:p>
          <a:p>
            <a:pPr algn="just"/>
            <a:r>
              <a:rPr lang="pt-BR" dirty="0"/>
              <a:t>potencial elétrico (ddp) entre as extremidades de seus dois fios. A ddp, também denominada tensão elétrica, é medida na unidade volt, cujo símbolo é V.</a:t>
            </a:r>
          </a:p>
        </p:txBody>
      </p:sp>
    </p:spTree>
    <p:extLst>
      <p:ext uri="{BB962C8B-B14F-4D97-AF65-F5344CB8AC3E}">
        <p14:creationId xmlns:p14="http://schemas.microsoft.com/office/powerpoint/2010/main" val="3859408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Conector: Angulado 23">
            <a:extLst>
              <a:ext uri="{FF2B5EF4-FFF2-40B4-BE49-F238E27FC236}">
                <a16:creationId xmlns:a16="http://schemas.microsoft.com/office/drawing/2014/main" id="{4E352986-44E3-165A-F498-8AF71780F8A5}"/>
              </a:ext>
            </a:extLst>
          </p:cNvPr>
          <p:cNvCxnSpPr/>
          <p:nvPr/>
        </p:nvCxnSpPr>
        <p:spPr>
          <a:xfrm>
            <a:off x="3981450" y="6000750"/>
            <a:ext cx="1162050" cy="529351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: Angulado 15">
            <a:extLst>
              <a:ext uri="{FF2B5EF4-FFF2-40B4-BE49-F238E27FC236}">
                <a16:creationId xmlns:a16="http://schemas.microsoft.com/office/drawing/2014/main" id="{B03BBFE6-5320-EAE5-6CA1-4AB74E61B4BC}"/>
              </a:ext>
            </a:extLst>
          </p:cNvPr>
          <p:cNvCxnSpPr/>
          <p:nvPr/>
        </p:nvCxnSpPr>
        <p:spPr>
          <a:xfrm>
            <a:off x="4343400" y="3771900"/>
            <a:ext cx="1657351" cy="1163565"/>
          </a:xfrm>
          <a:prstGeom prst="bentConnector3">
            <a:avLst>
              <a:gd name="adj1" fmla="val 339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52" name="Picture 8">
            <a:extLst>
              <a:ext uri="{FF2B5EF4-FFF2-40B4-BE49-F238E27FC236}">
                <a16:creationId xmlns:a16="http://schemas.microsoft.com/office/drawing/2014/main" id="{4284D156-C23E-3295-ED9B-5BE889BDB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2095500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1A18565-D3FE-A809-E025-5C6AE0DC21AE}"/>
              </a:ext>
            </a:extLst>
          </p:cNvPr>
          <p:cNvSpPr txBox="1"/>
          <p:nvPr/>
        </p:nvSpPr>
        <p:spPr>
          <a:xfrm>
            <a:off x="571500" y="977384"/>
            <a:ext cx="6096000" cy="461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2400" b="1">
                <a:solidFill>
                  <a:srgbClr val="333333"/>
                </a:solidFill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pt-BR" dirty="0"/>
              <a:t>O voltímetro mede diferença de potencial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BADED83-9AC5-F019-CE03-DC44FBEF160C}"/>
              </a:ext>
            </a:extLst>
          </p:cNvPr>
          <p:cNvSpPr txBox="1"/>
          <p:nvPr/>
        </p:nvSpPr>
        <p:spPr>
          <a:xfrm>
            <a:off x="5695950" y="6211669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Fios metálicos encapados com plástico.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6A05715-94DB-F0A1-7E8F-6C36CE22D77F}"/>
              </a:ext>
            </a:extLst>
          </p:cNvPr>
          <p:cNvSpPr txBox="1"/>
          <p:nvPr/>
        </p:nvSpPr>
        <p:spPr>
          <a:xfrm>
            <a:off x="6610352" y="2702509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Mostrador em que se faz a leitura da medida.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D80609C-44C3-8E6E-BD9C-5DA844895066}"/>
              </a:ext>
            </a:extLst>
          </p:cNvPr>
          <p:cNvSpPr txBox="1"/>
          <p:nvPr/>
        </p:nvSpPr>
        <p:spPr>
          <a:xfrm>
            <a:off x="6610352" y="46123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Extremidades encapadas com plástico.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DFA40B9-AAC4-B032-B54D-EFFF4FF91CC1}"/>
              </a:ext>
            </a:extLst>
          </p:cNvPr>
          <p:cNvSpPr txBox="1"/>
          <p:nvPr/>
        </p:nvSpPr>
        <p:spPr>
          <a:xfrm>
            <a:off x="6610352" y="1542186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Extremidades metálicas 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C0B4FB7B-5745-67E9-3E72-C164D4C24393}"/>
              </a:ext>
            </a:extLst>
          </p:cNvPr>
          <p:cNvCxnSpPr>
            <a:cxnSpLocks/>
          </p:cNvCxnSpPr>
          <p:nvPr/>
        </p:nvCxnSpPr>
        <p:spPr>
          <a:xfrm>
            <a:off x="2400300" y="3027581"/>
            <a:ext cx="3886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97FA53E1-816E-D7B3-FEBD-0E479F34F932}"/>
              </a:ext>
            </a:extLst>
          </p:cNvPr>
          <p:cNvCxnSpPr>
            <a:cxnSpLocks/>
            <a:endCxn id="3" idx="1"/>
          </p:cNvCxnSpPr>
          <p:nvPr/>
        </p:nvCxnSpPr>
        <p:spPr>
          <a:xfrm>
            <a:off x="3848100" y="6530101"/>
            <a:ext cx="1847850" cy="47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: Angulado 13">
            <a:extLst>
              <a:ext uri="{FF2B5EF4-FFF2-40B4-BE49-F238E27FC236}">
                <a16:creationId xmlns:a16="http://schemas.microsoft.com/office/drawing/2014/main" id="{C1122C18-602D-695D-D067-8825413E10EC}"/>
              </a:ext>
            </a:extLst>
          </p:cNvPr>
          <p:cNvCxnSpPr>
            <a:endCxn id="5" idx="1"/>
          </p:cNvCxnSpPr>
          <p:nvPr/>
        </p:nvCxnSpPr>
        <p:spPr>
          <a:xfrm>
            <a:off x="5391150" y="3771900"/>
            <a:ext cx="1219202" cy="1163566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: Angulado 18">
            <a:extLst>
              <a:ext uri="{FF2B5EF4-FFF2-40B4-BE49-F238E27FC236}">
                <a16:creationId xmlns:a16="http://schemas.microsoft.com/office/drawing/2014/main" id="{B5796097-2A61-AB54-D9AF-053D6E538930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5391150" y="1726852"/>
            <a:ext cx="1219202" cy="841117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: Angulado 21">
            <a:extLst>
              <a:ext uri="{FF2B5EF4-FFF2-40B4-BE49-F238E27FC236}">
                <a16:creationId xmlns:a16="http://schemas.microsoft.com/office/drawing/2014/main" id="{15119661-73D0-E58A-EFC3-CA4C07E1ED3C}"/>
              </a:ext>
            </a:extLst>
          </p:cNvPr>
          <p:cNvCxnSpPr>
            <a:cxnSpLocks/>
          </p:cNvCxnSpPr>
          <p:nvPr/>
        </p:nvCxnSpPr>
        <p:spPr>
          <a:xfrm flipV="1">
            <a:off x="4343400" y="1751378"/>
            <a:ext cx="1657351" cy="855646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780648"/>
      </p:ext>
    </p:extLst>
  </p:cSld>
  <p:clrMapOvr>
    <a:masterClrMapping/>
  </p:clrMapOvr>
  <p:transition spd="slow"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629" y="2739061"/>
            <a:ext cx="2809875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" name="CaixaDeTexto 100"/>
          <p:cNvSpPr txBox="1"/>
          <p:nvPr/>
        </p:nvSpPr>
        <p:spPr>
          <a:xfrm>
            <a:off x="1866320" y="1713035"/>
            <a:ext cx="8054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 atuarem forças elétricas os </a:t>
            </a:r>
            <a:r>
              <a:rPr lang="pt-PT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eletróns</a:t>
            </a:r>
            <a:r>
              <a:rPr lang="pt-PT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têm um movimento ordenado.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8607969" y="2330030"/>
            <a:ext cx="648072" cy="358670"/>
            <a:chOff x="2267744" y="2998322"/>
            <a:chExt cx="648072" cy="358670"/>
          </a:xfrm>
        </p:grpSpPr>
        <p:cxnSp>
          <p:nvCxnSpPr>
            <p:cNvPr id="15" name="Conexão reta unidirecional 14"/>
            <p:cNvCxnSpPr/>
            <p:nvPr/>
          </p:nvCxnSpPr>
          <p:spPr>
            <a:xfrm>
              <a:off x="2267744" y="3356992"/>
              <a:ext cx="64807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CaixaDeTexto 15"/>
                <p:cNvSpPr txBox="1"/>
                <p:nvPr/>
              </p:nvSpPr>
              <p:spPr>
                <a:xfrm>
                  <a:off x="2424554" y="2998322"/>
                  <a:ext cx="334451" cy="3451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PT" sz="20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pt-PT" sz="20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t-PT" sz="20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</m:acc>
                          </m:e>
                          <m:sub>
                            <m:r>
                              <a:rPr lang="pt-PT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𝐞</m:t>
                            </m:r>
                          </m:sub>
                        </m:sSub>
                      </m:oMath>
                    </m:oMathPara>
                  </a14:m>
                  <a:endParaRPr lang="pt-PT" sz="20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CaixaDeTexto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4554" y="2998322"/>
                  <a:ext cx="334451" cy="34515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8182" r="-3636" b="-8772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6" name="CaixaDeTexto 25"/>
          <p:cNvSpPr txBox="1"/>
          <p:nvPr/>
        </p:nvSpPr>
        <p:spPr>
          <a:xfrm>
            <a:off x="1929632" y="2396583"/>
            <a:ext cx="48329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/>
              <a:t>Os eletrões, apesar das suas frequentes colisões com os iões, acabam por se deslocar ao longo do condutor, num movimento afetado por essas colisões.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523999" y="5878121"/>
            <a:ext cx="9144001" cy="523548"/>
          </a:xfrm>
          <a:prstGeom prst="roundRect">
            <a:avLst/>
          </a:prstGeom>
          <a:solidFill>
            <a:srgbClr val="3795A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b="1" dirty="0">
                <a:solidFill>
                  <a:schemeClr val="bg1">
                    <a:lumMod val="95000"/>
                  </a:schemeClr>
                </a:solidFill>
              </a:rPr>
              <a:t>O gerador fornece uma diferença de potencial, </a:t>
            </a:r>
            <a:r>
              <a:rPr lang="pt-PT" b="1" i="1" dirty="0">
                <a:solidFill>
                  <a:schemeClr val="bg1">
                    <a:lumMod val="95000"/>
                  </a:schemeClr>
                </a:solidFill>
              </a:rPr>
              <a:t>U</a:t>
            </a:r>
            <a:r>
              <a:rPr lang="pt-PT" b="1" dirty="0">
                <a:solidFill>
                  <a:schemeClr val="bg1">
                    <a:lumMod val="95000"/>
                  </a:schemeClr>
                </a:solidFill>
              </a:rPr>
              <a:t>, ao condutor a que está ligado.</a:t>
            </a:r>
          </a:p>
        </p:txBody>
      </p:sp>
      <p:cxnSp>
        <p:nvCxnSpPr>
          <p:cNvPr id="11" name="Conexão reta 10"/>
          <p:cNvCxnSpPr/>
          <p:nvPr/>
        </p:nvCxnSpPr>
        <p:spPr>
          <a:xfrm>
            <a:off x="7320136" y="3501008"/>
            <a:ext cx="0" cy="792088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xão reta 17"/>
          <p:cNvCxnSpPr/>
          <p:nvPr/>
        </p:nvCxnSpPr>
        <p:spPr>
          <a:xfrm>
            <a:off x="9984432" y="3284984"/>
            <a:ext cx="0" cy="1008112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/>
          <p:cNvSpPr txBox="1"/>
          <p:nvPr/>
        </p:nvSpPr>
        <p:spPr>
          <a:xfrm>
            <a:off x="7581262" y="4198657"/>
            <a:ext cx="223860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Diferença de potencial</a:t>
            </a:r>
          </a:p>
        </p:txBody>
      </p:sp>
      <p:cxnSp>
        <p:nvCxnSpPr>
          <p:cNvPr id="23" name="Conexão reta 22"/>
          <p:cNvCxnSpPr/>
          <p:nvPr/>
        </p:nvCxnSpPr>
        <p:spPr>
          <a:xfrm>
            <a:off x="7320136" y="4293096"/>
            <a:ext cx="233772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xão reta 37"/>
          <p:cNvCxnSpPr/>
          <p:nvPr/>
        </p:nvCxnSpPr>
        <p:spPr>
          <a:xfrm>
            <a:off x="9858164" y="4293096"/>
            <a:ext cx="126268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FD96C89-D5AB-51BE-4DAA-0B943C9CFECD}"/>
              </a:ext>
            </a:extLst>
          </p:cNvPr>
          <p:cNvSpPr txBox="1">
            <a:spLocks/>
          </p:cNvSpPr>
          <p:nvPr/>
        </p:nvSpPr>
        <p:spPr>
          <a:xfrm>
            <a:off x="396095" y="466591"/>
            <a:ext cx="8568952" cy="385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400" b="1" dirty="0">
                <a:solidFill>
                  <a:srgbClr val="33333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Diferença de Potencial Elétrico </a:t>
            </a:r>
          </a:p>
        </p:txBody>
      </p:sp>
      <p:pic>
        <p:nvPicPr>
          <p:cNvPr id="7170" name="Picture 2" descr="Atom GIFs - Get the best GIF on GIPHY">
            <a:extLst>
              <a:ext uri="{FF2B5EF4-FFF2-40B4-BE49-F238E27FC236}">
                <a16:creationId xmlns:a16="http://schemas.microsoft.com/office/drawing/2014/main" id="{7FCBB101-F7D5-3E9B-4BA4-2D1B50946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713" y="1893206"/>
            <a:ext cx="986517" cy="100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442503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919288" y="1474116"/>
            <a:ext cx="7696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Diferença de potencial nos terminais de um condutor, U: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794" y="3415372"/>
            <a:ext cx="1933575" cy="1866900"/>
          </a:xfrm>
          <a:prstGeom prst="rect">
            <a:avLst/>
          </a:prstGeom>
        </p:spPr>
      </p:pic>
      <p:grpSp>
        <p:nvGrpSpPr>
          <p:cNvPr id="13" name="Grupo 12"/>
          <p:cNvGrpSpPr/>
          <p:nvPr/>
        </p:nvGrpSpPr>
        <p:grpSpPr>
          <a:xfrm>
            <a:off x="7104112" y="5459406"/>
            <a:ext cx="3960440" cy="720080"/>
            <a:chOff x="5286016" y="5486878"/>
            <a:chExt cx="3960440" cy="720080"/>
          </a:xfrm>
        </p:grpSpPr>
        <p:grpSp>
          <p:nvGrpSpPr>
            <p:cNvPr id="12" name="Grupo 11"/>
            <p:cNvGrpSpPr/>
            <p:nvPr/>
          </p:nvGrpSpPr>
          <p:grpSpPr>
            <a:xfrm>
              <a:off x="5286016" y="5486878"/>
              <a:ext cx="2304256" cy="720080"/>
              <a:chOff x="5652120" y="5445224"/>
              <a:chExt cx="2304256" cy="720080"/>
            </a:xfrm>
          </p:grpSpPr>
          <p:cxnSp>
            <p:nvCxnSpPr>
              <p:cNvPr id="6" name="Conexão reta 5"/>
              <p:cNvCxnSpPr/>
              <p:nvPr/>
            </p:nvCxnSpPr>
            <p:spPr>
              <a:xfrm>
                <a:off x="5796136" y="5445224"/>
                <a:ext cx="0" cy="72008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exão reta 8"/>
              <p:cNvCxnSpPr/>
              <p:nvPr/>
            </p:nvCxnSpPr>
            <p:spPr>
              <a:xfrm>
                <a:off x="5652120" y="6021288"/>
                <a:ext cx="2304256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CaixaDeTexto 10"/>
            <p:cNvSpPr txBox="1"/>
            <p:nvPr/>
          </p:nvSpPr>
          <p:spPr>
            <a:xfrm>
              <a:off x="5430032" y="5486878"/>
              <a:ext cx="38164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Voltímetro analógico. Aparelho que </a:t>
              </a:r>
            </a:p>
            <a:p>
              <a:r>
                <a:rPr lang="pt-PT" sz="1600" dirty="0"/>
                <a:t>mede a diferença de potencial.</a:t>
              </a:r>
            </a:p>
          </p:txBody>
        </p:sp>
      </p:grpSp>
      <p:sp>
        <p:nvSpPr>
          <p:cNvPr id="14" name="CaixaDeTexto 13"/>
          <p:cNvSpPr txBox="1"/>
          <p:nvPr/>
        </p:nvSpPr>
        <p:spPr>
          <a:xfrm>
            <a:off x="1512174" y="3775218"/>
            <a:ext cx="4719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Unidades do Sistema Internacional (SI):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1935720" y="4152529"/>
                <a:ext cx="4160280" cy="2359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1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Diferença de potencial ( </a:t>
                </a:r>
                <a:r>
                  <a:rPr lang="pt-PT" sz="1600" b="1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U </a:t>
                </a:r>
                <a:r>
                  <a:rPr lang="pt-PT" sz="1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) </a:t>
                </a:r>
                <a:r>
                  <a:rPr lang="pt-PT" sz="1600" dirty="0"/>
                  <a:t>– volt (V)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1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Energia ( </a:t>
                </a:r>
                <a:r>
                  <a:rPr lang="pt-PT" sz="1600" b="1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</a:t>
                </a:r>
                <a:r>
                  <a:rPr lang="pt-PT" sz="1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) </a:t>
                </a:r>
                <a:r>
                  <a:rPr lang="pt-PT" sz="1600" dirty="0"/>
                  <a:t>– joule ( J )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1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Carga elétrica ( </a:t>
                </a:r>
                <a:r>
                  <a:rPr lang="pt-PT" sz="1600" b="1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Q</a:t>
                </a:r>
                <a:r>
                  <a:rPr lang="pt-PT" sz="1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) </a:t>
                </a:r>
                <a:r>
                  <a:rPr lang="pt-PT" sz="1600" dirty="0"/>
                  <a:t>– coulomb (C)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1600" dirty="0"/>
                  <a:t>        sempre múltiplo da carga do eletrão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1600" dirty="0"/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16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pt-PT" sz="1600">
                            <a:latin typeface="Cambria Math" panose="02040503050406030204" pitchFamily="18" charset="0"/>
                          </a:rPr>
                          <m:t>eletr</m:t>
                        </m:r>
                        <m:r>
                          <a:rPr lang="pt-PT" sz="1600">
                            <a:latin typeface="Cambria Math" panose="02040503050406030204" pitchFamily="18" charset="0"/>
                          </a:rPr>
                          <m:t>ã</m:t>
                        </m:r>
                        <m:r>
                          <m:rPr>
                            <m:sty m:val="p"/>
                          </m:rPr>
                          <a:rPr lang="pt-PT" sz="1600">
                            <a:latin typeface="Cambria Math" panose="02040503050406030204" pitchFamily="18" charset="0"/>
                          </a:rPr>
                          <m:t>o</m:t>
                        </m:r>
                      </m:sub>
                    </m:sSub>
                    <m:r>
                      <a:rPr lang="pt-PT" sz="1600" i="1">
                        <a:latin typeface="Cambria Math" panose="02040503050406030204" pitchFamily="18" charset="0"/>
                      </a:rPr>
                      <m:t>=−1,6 </m:t>
                    </m:r>
                    <m:r>
                      <a:rPr lang="pt-PT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pt-PT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PT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−19</m:t>
                        </m:r>
                      </m:sup>
                    </m:sSup>
                  </m:oMath>
                </a14:m>
                <a:r>
                  <a:rPr lang="pt-PT" sz="1600" dirty="0"/>
                  <a:t> C</a:t>
                </a:r>
              </a:p>
              <a:p>
                <a:pPr>
                  <a:lnSpc>
                    <a:spcPct val="150000"/>
                  </a:lnSpc>
                </a:pPr>
                <a:endParaRPr lang="pt-PT" sz="16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720" y="4152529"/>
                <a:ext cx="4160280" cy="2359300"/>
              </a:xfrm>
              <a:prstGeom prst="rect">
                <a:avLst/>
              </a:prstGeom>
              <a:blipFill>
                <a:blip r:embed="rId4"/>
                <a:stretch>
                  <a:fillRect l="-88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eta circular 15"/>
          <p:cNvSpPr/>
          <p:nvPr/>
        </p:nvSpPr>
        <p:spPr>
          <a:xfrm rot="5400000" flipV="1">
            <a:off x="2115240" y="5061757"/>
            <a:ext cx="421583" cy="50902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845640"/>
              <a:gd name="adj5" fmla="val 12500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grpSp>
        <p:nvGrpSpPr>
          <p:cNvPr id="18" name="Grupo 17"/>
          <p:cNvGrpSpPr/>
          <p:nvPr/>
        </p:nvGrpSpPr>
        <p:grpSpPr>
          <a:xfrm>
            <a:off x="4809456" y="2187735"/>
            <a:ext cx="1916552" cy="1210508"/>
            <a:chOff x="2475428" y="2204864"/>
            <a:chExt cx="1916552" cy="1210508"/>
          </a:xfrm>
        </p:grpSpPr>
        <p:sp>
          <p:nvSpPr>
            <p:cNvPr id="17" name="Retângulo 16"/>
            <p:cNvSpPr/>
            <p:nvPr/>
          </p:nvSpPr>
          <p:spPr>
            <a:xfrm>
              <a:off x="2475428" y="2204864"/>
              <a:ext cx="1916552" cy="12105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CaixaDeTexto 4"/>
                <p:cNvSpPr txBox="1"/>
                <p:nvPr/>
              </p:nvSpPr>
              <p:spPr>
                <a:xfrm>
                  <a:off x="2754768" y="2250285"/>
                  <a:ext cx="1357872" cy="11196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PT" sz="36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pt-PT" sz="36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pt-PT" sz="3600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3600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num>
                          <m:den>
                            <m:r>
                              <a:rPr lang="pt-PT" sz="3600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den>
                        </m:f>
                      </m:oMath>
                    </m:oMathPara>
                  </a14:m>
                  <a:endParaRPr lang="pt-PT" sz="3600" dirty="0">
                    <a:solidFill>
                      <a:schemeClr val="accent5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CaixaDeTexto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4768" y="2250285"/>
                  <a:ext cx="1357872" cy="1119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upo 23"/>
          <p:cNvGrpSpPr/>
          <p:nvPr/>
        </p:nvGrpSpPr>
        <p:grpSpPr>
          <a:xfrm>
            <a:off x="1307384" y="4438299"/>
            <a:ext cx="2304256" cy="1891169"/>
            <a:chOff x="5652120" y="4274135"/>
            <a:chExt cx="2304256" cy="1891169"/>
          </a:xfrm>
        </p:grpSpPr>
        <p:cxnSp>
          <p:nvCxnSpPr>
            <p:cNvPr id="26" name="Conexão reta 25"/>
            <p:cNvCxnSpPr/>
            <p:nvPr/>
          </p:nvCxnSpPr>
          <p:spPr>
            <a:xfrm flipH="1">
              <a:off x="5796136" y="4274135"/>
              <a:ext cx="4242" cy="189116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xão reta 26"/>
            <p:cNvCxnSpPr/>
            <p:nvPr/>
          </p:nvCxnSpPr>
          <p:spPr>
            <a:xfrm>
              <a:off x="5652120" y="6021288"/>
              <a:ext cx="230425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8EE727-8B52-31E1-8892-CEF21B05A974}"/>
              </a:ext>
            </a:extLst>
          </p:cNvPr>
          <p:cNvSpPr txBox="1">
            <a:spLocks/>
          </p:cNvSpPr>
          <p:nvPr/>
        </p:nvSpPr>
        <p:spPr>
          <a:xfrm>
            <a:off x="396095" y="466591"/>
            <a:ext cx="8568952" cy="385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400" b="1" dirty="0">
                <a:solidFill>
                  <a:srgbClr val="33333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Diferença de Potencial Elétrico </a:t>
            </a:r>
          </a:p>
        </p:txBody>
      </p:sp>
    </p:spTree>
    <p:extLst>
      <p:ext uri="{BB962C8B-B14F-4D97-AF65-F5344CB8AC3E}">
        <p14:creationId xmlns:p14="http://schemas.microsoft.com/office/powerpoint/2010/main" val="117762448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D2166EC7-1D45-3810-D35A-058742B3F349}"/>
              </a:ext>
            </a:extLst>
          </p:cNvPr>
          <p:cNvSpPr txBox="1"/>
          <p:nvPr/>
        </p:nvSpPr>
        <p:spPr>
          <a:xfrm>
            <a:off x="1060704" y="1147606"/>
            <a:ext cx="10253472" cy="4562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2800" b="0" i="0" dirty="0">
                <a:solidFill>
                  <a:srgbClr val="374151"/>
                </a:solidFill>
                <a:effectLst/>
                <a:latin typeface="+mj-lt"/>
              </a:rPr>
              <a:t>Qual é a carga elétrica armazenada em um capacitor que tem uma diferença de potencial elétrico de 50 V e armazena 0,5 µJ de energia elétrica? </a:t>
            </a:r>
          </a:p>
          <a:p>
            <a:pPr marL="514350" indent="-514350" algn="l">
              <a:lnSpc>
                <a:spcPct val="150000"/>
              </a:lnSpc>
              <a:buAutoNum type="alphaLcParenR"/>
            </a:pPr>
            <a:r>
              <a:rPr lang="pt-BR" sz="2800" b="0" i="0" dirty="0">
                <a:solidFill>
                  <a:srgbClr val="374151"/>
                </a:solidFill>
                <a:effectLst/>
                <a:latin typeface="+mj-lt"/>
              </a:rPr>
              <a:t>0,01 µC </a:t>
            </a:r>
          </a:p>
          <a:p>
            <a:pPr algn="l">
              <a:lnSpc>
                <a:spcPct val="150000"/>
              </a:lnSpc>
            </a:pPr>
            <a:r>
              <a:rPr lang="pt-BR" sz="2800" b="0" i="0" dirty="0">
                <a:solidFill>
                  <a:srgbClr val="374151"/>
                </a:solidFill>
                <a:effectLst/>
                <a:latin typeface="+mj-lt"/>
              </a:rPr>
              <a:t>b)  0,5 µC </a:t>
            </a:r>
          </a:p>
          <a:p>
            <a:pPr algn="l">
              <a:lnSpc>
                <a:spcPct val="150000"/>
              </a:lnSpc>
            </a:pPr>
            <a:r>
              <a:rPr lang="pt-BR" sz="2800" b="0" i="0" dirty="0">
                <a:solidFill>
                  <a:srgbClr val="374151"/>
                </a:solidFill>
                <a:effectLst/>
                <a:latin typeface="+mj-lt"/>
              </a:rPr>
              <a:t>c)  10 µC </a:t>
            </a:r>
          </a:p>
          <a:p>
            <a:pPr algn="l">
              <a:lnSpc>
                <a:spcPct val="150000"/>
              </a:lnSpc>
            </a:pPr>
            <a:r>
              <a:rPr lang="pt-BR" sz="2800" b="0" i="0" dirty="0">
                <a:solidFill>
                  <a:srgbClr val="374151"/>
                </a:solidFill>
                <a:effectLst/>
                <a:latin typeface="+mj-lt"/>
              </a:rPr>
              <a:t>d)  25 µC</a:t>
            </a:r>
          </a:p>
        </p:txBody>
      </p:sp>
    </p:spTree>
    <p:extLst>
      <p:ext uri="{BB962C8B-B14F-4D97-AF65-F5344CB8AC3E}">
        <p14:creationId xmlns:p14="http://schemas.microsoft.com/office/powerpoint/2010/main" val="4194138583"/>
      </p:ext>
    </p:extLst>
  </p:cSld>
  <p:clrMapOvr>
    <a:masterClrMapping/>
  </p:clrMapOvr>
  <p:transition spd="slow">
    <p:wipe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98D290A-FD2F-75FB-75E5-3ED7EACE3DEB}"/>
              </a:ext>
            </a:extLst>
          </p:cNvPr>
          <p:cNvSpPr txBox="1"/>
          <p:nvPr/>
        </p:nvSpPr>
        <p:spPr>
          <a:xfrm>
            <a:off x="1048512" y="1356652"/>
            <a:ext cx="9790176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/>
              <a:t>Resposta correta: b)</a:t>
            </a:r>
          </a:p>
          <a:p>
            <a:pPr>
              <a:lnSpc>
                <a:spcPct val="150000"/>
              </a:lnSpc>
            </a:pPr>
            <a:r>
              <a:rPr lang="pt-BR" sz="2400" dirty="0"/>
              <a:t> 0,5 µC. A carga elétrica é igual à energia elétrica armazenada dividida pela diferença de potencial elétrico, ou seja, Q = E/U. Substituindo os valores, temos Q = (0,5 µJ) / (50 V) = 0,5 µC.</a:t>
            </a:r>
          </a:p>
        </p:txBody>
      </p:sp>
    </p:spTree>
    <p:extLst>
      <p:ext uri="{BB962C8B-B14F-4D97-AF65-F5344CB8AC3E}">
        <p14:creationId xmlns:p14="http://schemas.microsoft.com/office/powerpoint/2010/main" val="2637908409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175" y="3381703"/>
            <a:ext cx="3335723" cy="222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919288" y="1340768"/>
            <a:ext cx="4902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GERADORES DE TENSÃO CONTÍNUA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870460" y="1881043"/>
            <a:ext cx="7681924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/>
              <a:t>Os geradores que fornecem uma diferença de potencial praticamente constante são chamados </a:t>
            </a:r>
            <a:r>
              <a:rPr lang="pt-PT" dirty="0">
                <a:solidFill>
                  <a:srgbClr val="3795AF"/>
                </a:solidFill>
              </a:rPr>
              <a:t>geradores de tensão contínua</a:t>
            </a:r>
            <a:r>
              <a:rPr lang="pt-PT" dirty="0"/>
              <a:t>. </a:t>
            </a:r>
          </a:p>
        </p:txBody>
      </p:sp>
      <p:sp>
        <p:nvSpPr>
          <p:cNvPr id="25" name="Seta circular 24"/>
          <p:cNvSpPr/>
          <p:nvPr/>
        </p:nvSpPr>
        <p:spPr>
          <a:xfrm rot="5400000" flipV="1">
            <a:off x="1940912" y="2594696"/>
            <a:ext cx="421583" cy="50902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845640"/>
              <a:gd name="adj5" fmla="val 13120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2164422" y="2844513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Originam </a:t>
            </a:r>
            <a:r>
              <a:rPr lang="pt-PT" dirty="0">
                <a:solidFill>
                  <a:srgbClr val="3795AF"/>
                </a:solidFill>
              </a:rPr>
              <a:t>correntes contínuas. </a:t>
            </a:r>
          </a:p>
        </p:txBody>
      </p:sp>
      <p:grpSp>
        <p:nvGrpSpPr>
          <p:cNvPr id="29" name="Grupo 28"/>
          <p:cNvGrpSpPr/>
          <p:nvPr/>
        </p:nvGrpSpPr>
        <p:grpSpPr>
          <a:xfrm>
            <a:off x="7248128" y="5381346"/>
            <a:ext cx="3960440" cy="720080"/>
            <a:chOff x="5286016" y="5486878"/>
            <a:chExt cx="3960440" cy="720080"/>
          </a:xfrm>
        </p:grpSpPr>
        <p:grpSp>
          <p:nvGrpSpPr>
            <p:cNvPr id="30" name="Grupo 29"/>
            <p:cNvGrpSpPr/>
            <p:nvPr/>
          </p:nvGrpSpPr>
          <p:grpSpPr>
            <a:xfrm>
              <a:off x="5286016" y="5486878"/>
              <a:ext cx="2304256" cy="720080"/>
              <a:chOff x="5652120" y="5445224"/>
              <a:chExt cx="2304256" cy="720080"/>
            </a:xfrm>
          </p:grpSpPr>
          <p:cxnSp>
            <p:nvCxnSpPr>
              <p:cNvPr id="36" name="Conexão reta 35"/>
              <p:cNvCxnSpPr/>
              <p:nvPr/>
            </p:nvCxnSpPr>
            <p:spPr>
              <a:xfrm>
                <a:off x="5796136" y="5445224"/>
                <a:ext cx="0" cy="72008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exão reta 36"/>
              <p:cNvCxnSpPr/>
              <p:nvPr/>
            </p:nvCxnSpPr>
            <p:spPr>
              <a:xfrm>
                <a:off x="5652120" y="6021288"/>
                <a:ext cx="2304256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CaixaDeTexto 34"/>
            <p:cNvSpPr txBox="1"/>
            <p:nvPr/>
          </p:nvSpPr>
          <p:spPr>
            <a:xfrm>
              <a:off x="5430032" y="5486878"/>
              <a:ext cx="38164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As pilhas e baterias são exemplos de geradores de tensão contínua</a:t>
              </a:r>
            </a:p>
          </p:txBody>
        </p:sp>
      </p:grpSp>
      <p:grpSp>
        <p:nvGrpSpPr>
          <p:cNvPr id="48" name="Grupo 47"/>
          <p:cNvGrpSpPr/>
          <p:nvPr/>
        </p:nvGrpSpPr>
        <p:grpSpPr>
          <a:xfrm>
            <a:off x="1903461" y="5376764"/>
            <a:ext cx="3992095" cy="724663"/>
            <a:chOff x="5286016" y="5482295"/>
            <a:chExt cx="3992095" cy="724663"/>
          </a:xfrm>
        </p:grpSpPr>
        <p:grpSp>
          <p:nvGrpSpPr>
            <p:cNvPr id="49" name="Grupo 48"/>
            <p:cNvGrpSpPr/>
            <p:nvPr/>
          </p:nvGrpSpPr>
          <p:grpSpPr>
            <a:xfrm>
              <a:off x="5286016" y="5486878"/>
              <a:ext cx="2304256" cy="720080"/>
              <a:chOff x="5652120" y="5445224"/>
              <a:chExt cx="2304256" cy="720080"/>
            </a:xfrm>
          </p:grpSpPr>
          <p:cxnSp>
            <p:nvCxnSpPr>
              <p:cNvPr id="51" name="Conexão reta 50"/>
              <p:cNvCxnSpPr/>
              <p:nvPr/>
            </p:nvCxnSpPr>
            <p:spPr>
              <a:xfrm>
                <a:off x="5796136" y="5445224"/>
                <a:ext cx="0" cy="72008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exão reta 51"/>
              <p:cNvCxnSpPr/>
              <p:nvPr/>
            </p:nvCxnSpPr>
            <p:spPr>
              <a:xfrm>
                <a:off x="5652120" y="6021288"/>
                <a:ext cx="2304256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CaixaDeTexto 49"/>
            <p:cNvSpPr txBox="1"/>
            <p:nvPr/>
          </p:nvSpPr>
          <p:spPr>
            <a:xfrm>
              <a:off x="5461687" y="5482295"/>
              <a:ext cx="38164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Símbolo dos geradores num </a:t>
              </a:r>
            </a:p>
            <a:p>
              <a:r>
                <a:rPr lang="pt-PT" sz="1600" dirty="0"/>
                <a:t>esquema de circuito</a:t>
              </a:r>
            </a:p>
          </p:txBody>
        </p:sp>
      </p:grpSp>
      <p:grpSp>
        <p:nvGrpSpPr>
          <p:cNvPr id="57" name="Grupo 56"/>
          <p:cNvGrpSpPr/>
          <p:nvPr/>
        </p:nvGrpSpPr>
        <p:grpSpPr>
          <a:xfrm>
            <a:off x="1974345" y="4134127"/>
            <a:ext cx="3308852" cy="1208805"/>
            <a:chOff x="176988" y="4249730"/>
            <a:chExt cx="3308852" cy="1208805"/>
          </a:xfrm>
        </p:grpSpPr>
        <p:grpSp>
          <p:nvGrpSpPr>
            <p:cNvPr id="47" name="Grupo 46"/>
            <p:cNvGrpSpPr/>
            <p:nvPr/>
          </p:nvGrpSpPr>
          <p:grpSpPr>
            <a:xfrm>
              <a:off x="1056441" y="4249730"/>
              <a:ext cx="1114786" cy="859589"/>
              <a:chOff x="1623763" y="4895548"/>
              <a:chExt cx="1114786" cy="859589"/>
            </a:xfrm>
          </p:grpSpPr>
          <p:grpSp>
            <p:nvGrpSpPr>
              <p:cNvPr id="40" name="Grupo 39"/>
              <p:cNvGrpSpPr/>
              <p:nvPr/>
            </p:nvGrpSpPr>
            <p:grpSpPr>
              <a:xfrm>
                <a:off x="2306501" y="4895548"/>
                <a:ext cx="432048" cy="859589"/>
                <a:chOff x="2306501" y="4895548"/>
                <a:chExt cx="432048" cy="859589"/>
              </a:xfrm>
            </p:grpSpPr>
            <p:cxnSp>
              <p:nvCxnSpPr>
                <p:cNvPr id="38" name="Conexão reta 37"/>
                <p:cNvCxnSpPr/>
                <p:nvPr/>
              </p:nvCxnSpPr>
              <p:spPr>
                <a:xfrm>
                  <a:off x="2306501" y="5334054"/>
                  <a:ext cx="432048" cy="0"/>
                </a:xfrm>
                <a:prstGeom prst="line">
                  <a:avLst/>
                </a:prstGeom>
                <a:ln w="3492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Conexão reta 21"/>
                <p:cNvCxnSpPr/>
                <p:nvPr/>
              </p:nvCxnSpPr>
              <p:spPr>
                <a:xfrm>
                  <a:off x="2306501" y="4895548"/>
                  <a:ext cx="0" cy="859589"/>
                </a:xfrm>
                <a:prstGeom prst="line">
                  <a:avLst/>
                </a:prstGeom>
                <a:ln w="3492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" name="Grupo 45"/>
              <p:cNvGrpSpPr/>
              <p:nvPr/>
            </p:nvGrpSpPr>
            <p:grpSpPr>
              <a:xfrm>
                <a:off x="1623763" y="5154034"/>
                <a:ext cx="432048" cy="360040"/>
                <a:chOff x="1403648" y="5154034"/>
                <a:chExt cx="432048" cy="360040"/>
              </a:xfrm>
            </p:grpSpPr>
            <p:cxnSp>
              <p:nvCxnSpPr>
                <p:cNvPr id="20" name="Conexão reta 19"/>
                <p:cNvCxnSpPr/>
                <p:nvPr/>
              </p:nvCxnSpPr>
              <p:spPr>
                <a:xfrm>
                  <a:off x="1403648" y="5334054"/>
                  <a:ext cx="432048" cy="0"/>
                </a:xfrm>
                <a:prstGeom prst="line">
                  <a:avLst/>
                </a:prstGeom>
                <a:ln w="3492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exão reta 41"/>
                <p:cNvCxnSpPr/>
                <p:nvPr/>
              </p:nvCxnSpPr>
              <p:spPr>
                <a:xfrm>
                  <a:off x="1835696" y="5154034"/>
                  <a:ext cx="0" cy="360040"/>
                </a:xfrm>
                <a:prstGeom prst="line">
                  <a:avLst/>
                </a:prstGeom>
                <a:ln w="952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3" name="CaixaDeTexto 52"/>
            <p:cNvSpPr txBox="1"/>
            <p:nvPr/>
          </p:nvSpPr>
          <p:spPr>
            <a:xfrm>
              <a:off x="176988" y="4746166"/>
              <a:ext cx="13960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Traço curto</a:t>
              </a:r>
            </a:p>
          </p:txBody>
        </p:sp>
        <p:sp>
          <p:nvSpPr>
            <p:cNvPr id="54" name="CaixaDeTexto 53"/>
            <p:cNvSpPr txBox="1"/>
            <p:nvPr/>
          </p:nvSpPr>
          <p:spPr>
            <a:xfrm>
              <a:off x="1969995" y="4786512"/>
              <a:ext cx="15158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Traço comprido</a:t>
              </a:r>
            </a:p>
          </p:txBody>
        </p:sp>
        <p:sp>
          <p:nvSpPr>
            <p:cNvPr id="55" name="CaixaDeTexto 54"/>
            <p:cNvSpPr txBox="1"/>
            <p:nvPr/>
          </p:nvSpPr>
          <p:spPr>
            <a:xfrm>
              <a:off x="700674" y="5110412"/>
              <a:ext cx="13960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400" dirty="0">
                  <a:solidFill>
                    <a:srgbClr val="31859C"/>
                  </a:solidFill>
                </a:rPr>
                <a:t>Polo -</a:t>
              </a:r>
            </a:p>
          </p:txBody>
        </p:sp>
        <p:sp>
          <p:nvSpPr>
            <p:cNvPr id="56" name="CaixaDeTexto 55"/>
            <p:cNvSpPr txBox="1"/>
            <p:nvPr/>
          </p:nvSpPr>
          <p:spPr>
            <a:xfrm>
              <a:off x="1991199" y="5150758"/>
              <a:ext cx="1072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400" dirty="0">
                  <a:solidFill>
                    <a:srgbClr val="31859C"/>
                  </a:solidFill>
                </a:rPr>
                <a:t>Polo +</a:t>
              </a:r>
            </a:p>
          </p:txBody>
        </p:sp>
      </p:grpSp>
      <p:sp>
        <p:nvSpPr>
          <p:cNvPr id="58" name="Seta circular 57"/>
          <p:cNvSpPr/>
          <p:nvPr/>
        </p:nvSpPr>
        <p:spPr>
          <a:xfrm rot="5400000" flipV="1">
            <a:off x="3215190" y="2970873"/>
            <a:ext cx="421583" cy="50902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845640"/>
              <a:gd name="adj5" fmla="val 13120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59" name="CaixaDeTexto 58"/>
          <p:cNvSpPr txBox="1"/>
          <p:nvPr/>
        </p:nvSpPr>
        <p:spPr>
          <a:xfrm>
            <a:off x="3425980" y="3271915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Eletróns</a:t>
            </a:r>
            <a:r>
              <a:rPr lang="pt-PT" dirty="0"/>
              <a:t> movem-se no </a:t>
            </a:r>
            <a:r>
              <a:rPr lang="pt-PT" dirty="0">
                <a:solidFill>
                  <a:srgbClr val="3795AF"/>
                </a:solidFill>
              </a:rPr>
              <a:t>mesmo sentido.</a:t>
            </a:r>
          </a:p>
        </p:txBody>
      </p:sp>
    </p:spTree>
    <p:extLst>
      <p:ext uri="{BB962C8B-B14F-4D97-AF65-F5344CB8AC3E}">
        <p14:creationId xmlns:p14="http://schemas.microsoft.com/office/powerpoint/2010/main" val="1962468828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/>
      <p:bldP spid="58" grpId="0" animBg="1"/>
      <p:bldP spid="5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/>
          <p:cNvGrpSpPr/>
          <p:nvPr/>
        </p:nvGrpSpPr>
        <p:grpSpPr>
          <a:xfrm>
            <a:off x="6023993" y="1916833"/>
            <a:ext cx="4176464" cy="3416523"/>
            <a:chOff x="-1611200" y="86999"/>
            <a:chExt cx="5943600" cy="5400675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11200" y="86999"/>
              <a:ext cx="5943600" cy="540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ângulo 16"/>
            <p:cNvSpPr/>
            <p:nvPr/>
          </p:nvSpPr>
          <p:spPr>
            <a:xfrm>
              <a:off x="-11826" y="2432003"/>
              <a:ext cx="1559490" cy="4381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Rectângulo 17"/>
            <p:cNvSpPr/>
            <p:nvPr/>
          </p:nvSpPr>
          <p:spPr>
            <a:xfrm>
              <a:off x="547520" y="2256069"/>
              <a:ext cx="352072" cy="1846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32" name="Text Placeholder 2"/>
          <p:cNvSpPr txBox="1">
            <a:spLocks/>
          </p:cNvSpPr>
          <p:nvPr/>
        </p:nvSpPr>
        <p:spPr>
          <a:xfrm>
            <a:off x="1631504" y="667229"/>
            <a:ext cx="8568952" cy="385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400" b="1" dirty="0">
                <a:solidFill>
                  <a:srgbClr val="33333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Sentido da corrente elétrica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847528" y="1328514"/>
            <a:ext cx="7057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i="1" dirty="0">
                <a:solidFill>
                  <a:schemeClr val="accent5"/>
                </a:solidFill>
              </a:rPr>
              <a:t>Qual o sentido do movimento dos </a:t>
            </a:r>
            <a:r>
              <a:rPr lang="pt-PT" b="1" i="1" dirty="0" err="1">
                <a:solidFill>
                  <a:schemeClr val="accent5"/>
                </a:solidFill>
              </a:rPr>
              <a:t>eletróns</a:t>
            </a:r>
            <a:r>
              <a:rPr lang="pt-PT" b="1" i="1" dirty="0">
                <a:solidFill>
                  <a:schemeClr val="accent5"/>
                </a:solidFill>
              </a:rPr>
              <a:t>?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820532" y="2059368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Sentido real da corrente elétrica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7050516" y="5395509"/>
            <a:ext cx="127874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PT" sz="2000" b="1" dirty="0">
                <a:solidFill>
                  <a:srgbClr val="C00000"/>
                </a:solidFill>
              </a:rPr>
              <a:t>Sentido real</a:t>
            </a:r>
          </a:p>
        </p:txBody>
      </p:sp>
      <p:cxnSp>
        <p:nvCxnSpPr>
          <p:cNvPr id="13" name="Conexão reta unidirecional 12"/>
          <p:cNvCxnSpPr/>
          <p:nvPr/>
        </p:nvCxnSpPr>
        <p:spPr>
          <a:xfrm>
            <a:off x="7077822" y="4725144"/>
            <a:ext cx="12241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1887775" y="4350867"/>
            <a:ext cx="379942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/>
              <a:t>O sentido em que se movem os eletrões no seu movimento orientado chama-se </a:t>
            </a:r>
            <a:r>
              <a:rPr lang="pt-PT" dirty="0">
                <a:solidFill>
                  <a:srgbClr val="31859C"/>
                </a:solidFill>
              </a:rPr>
              <a:t>sentido real da corrente</a:t>
            </a:r>
            <a:r>
              <a:rPr lang="pt-PT" dirty="0"/>
              <a:t>.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866574" y="2843543"/>
            <a:ext cx="3941394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/>
              <a:t>Os eletrões movem-se do </a:t>
            </a:r>
            <a:r>
              <a:rPr lang="pt-PT" dirty="0">
                <a:solidFill>
                  <a:srgbClr val="31859C"/>
                </a:solidFill>
              </a:rPr>
              <a:t>polo negativo </a:t>
            </a:r>
            <a:r>
              <a:rPr lang="pt-PT" dirty="0"/>
              <a:t>para o </a:t>
            </a:r>
            <a:r>
              <a:rPr lang="pt-PT" dirty="0">
                <a:solidFill>
                  <a:srgbClr val="31859C"/>
                </a:solidFill>
              </a:rPr>
              <a:t>polo positivo</a:t>
            </a:r>
            <a:r>
              <a:rPr lang="pt-P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1417500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/>
          <p:cNvGrpSpPr/>
          <p:nvPr/>
        </p:nvGrpSpPr>
        <p:grpSpPr>
          <a:xfrm>
            <a:off x="6240016" y="2100710"/>
            <a:ext cx="4176464" cy="3416523"/>
            <a:chOff x="-1611200" y="86999"/>
            <a:chExt cx="5943600" cy="5400675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11200" y="86999"/>
              <a:ext cx="5943600" cy="540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ângulo 15"/>
            <p:cNvSpPr/>
            <p:nvPr/>
          </p:nvSpPr>
          <p:spPr>
            <a:xfrm>
              <a:off x="-11826" y="2432003"/>
              <a:ext cx="1559490" cy="4381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Rectângulo 16"/>
            <p:cNvSpPr/>
            <p:nvPr/>
          </p:nvSpPr>
          <p:spPr>
            <a:xfrm>
              <a:off x="547520" y="2256069"/>
              <a:ext cx="352072" cy="1846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32" name="Text Placeholder 2"/>
          <p:cNvSpPr txBox="1">
            <a:spLocks/>
          </p:cNvSpPr>
          <p:nvPr/>
        </p:nvSpPr>
        <p:spPr>
          <a:xfrm>
            <a:off x="1631504" y="667229"/>
            <a:ext cx="8568952" cy="385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400" b="1" dirty="0">
                <a:solidFill>
                  <a:srgbClr val="33333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Sentido da corrente elétrica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847528" y="1328514"/>
            <a:ext cx="7057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i="1" dirty="0">
                <a:solidFill>
                  <a:schemeClr val="accent5"/>
                </a:solidFill>
              </a:rPr>
              <a:t>Qual o sentido do movimento dos </a:t>
            </a:r>
            <a:r>
              <a:rPr lang="pt-PT" b="1" i="1" dirty="0" err="1">
                <a:solidFill>
                  <a:schemeClr val="accent5"/>
                </a:solidFill>
              </a:rPr>
              <a:t>eletróns</a:t>
            </a:r>
            <a:r>
              <a:rPr lang="pt-PT" b="1" i="1" dirty="0">
                <a:solidFill>
                  <a:schemeClr val="accent5"/>
                </a:solidFill>
              </a:rPr>
              <a:t>?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820532" y="2059368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Sentido convencional da corrente elétrica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6776085" y="5550043"/>
            <a:ext cx="227139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PT" sz="2000" b="1" dirty="0">
                <a:solidFill>
                  <a:srgbClr val="C00000"/>
                </a:solidFill>
              </a:rPr>
              <a:t>Sentido convencional</a:t>
            </a:r>
          </a:p>
        </p:txBody>
      </p:sp>
      <p:cxnSp>
        <p:nvCxnSpPr>
          <p:cNvPr id="10" name="Conexão reta unidirecional 9"/>
          <p:cNvCxnSpPr/>
          <p:nvPr/>
        </p:nvCxnSpPr>
        <p:spPr>
          <a:xfrm flipH="1">
            <a:off x="7211164" y="4960817"/>
            <a:ext cx="12241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CaixaDeTexto 18"/>
          <p:cNvSpPr txBox="1"/>
          <p:nvPr/>
        </p:nvSpPr>
        <p:spPr>
          <a:xfrm>
            <a:off x="1866575" y="4365104"/>
            <a:ext cx="459637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/>
              <a:t>Por convenção ainda se utiliza o </a:t>
            </a:r>
            <a:r>
              <a:rPr lang="pt-PT" dirty="0">
                <a:solidFill>
                  <a:srgbClr val="31859C"/>
                </a:solidFill>
              </a:rPr>
              <a:t>sentido convencional da corrente elétrica.</a:t>
            </a:r>
          </a:p>
          <a:p>
            <a:pPr>
              <a:lnSpc>
                <a:spcPct val="150000"/>
              </a:lnSpc>
            </a:pP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866574" y="2843543"/>
            <a:ext cx="3799428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/>
              <a:t>As cargas (positivas) movem-se do </a:t>
            </a:r>
            <a:r>
              <a:rPr lang="pt-PT" dirty="0">
                <a:solidFill>
                  <a:srgbClr val="31859C"/>
                </a:solidFill>
              </a:rPr>
              <a:t>polo positivo </a:t>
            </a:r>
            <a:r>
              <a:rPr lang="pt-PT" dirty="0"/>
              <a:t>para o </a:t>
            </a:r>
            <a:r>
              <a:rPr lang="pt-PT" dirty="0">
                <a:solidFill>
                  <a:srgbClr val="31859C"/>
                </a:solidFill>
              </a:rPr>
              <a:t>polo negativo</a:t>
            </a:r>
            <a:r>
              <a:rPr lang="pt-P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9166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9" t="28322" r="6138" b="28419"/>
          <a:stretch/>
        </p:blipFill>
        <p:spPr bwMode="auto">
          <a:xfrm>
            <a:off x="1511242" y="2176641"/>
            <a:ext cx="5724248" cy="2018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Placeholder 2"/>
          <p:cNvSpPr txBox="1">
            <a:spLocks/>
          </p:cNvSpPr>
          <p:nvPr/>
        </p:nvSpPr>
        <p:spPr>
          <a:xfrm>
            <a:off x="862247" y="900457"/>
            <a:ext cx="8568952" cy="385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400" b="1" dirty="0">
                <a:solidFill>
                  <a:srgbClr val="33333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Corrente elétrica 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643082" y="1979548"/>
            <a:ext cx="2782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accent5">
                    <a:lumMod val="50000"/>
                  </a:schemeClr>
                </a:solidFill>
              </a:rPr>
              <a:t>Secção reta do condutor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833919" y="4797152"/>
            <a:ext cx="6400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A corrente elétrica (símbolo </a:t>
            </a:r>
            <a:r>
              <a:rPr lang="pt-PT" i="1" dirty="0"/>
              <a:t>I</a:t>
            </a:r>
            <a:r>
              <a:rPr lang="pt-PT" dirty="0"/>
              <a:t>) é uma </a:t>
            </a:r>
            <a:r>
              <a:rPr lang="pt-PT" dirty="0">
                <a:solidFill>
                  <a:schemeClr val="accent5">
                    <a:lumMod val="50000"/>
                  </a:schemeClr>
                </a:solidFill>
              </a:rPr>
              <a:t>grandeza escalar</a:t>
            </a:r>
            <a:r>
              <a:rPr lang="pt-PT" dirty="0"/>
              <a:t> que se define como a carga que atravessa uma secção reta de um condutor por unidade de tempo.</a:t>
            </a:r>
            <a:endParaRPr lang="pt-PT" b="1" dirty="0"/>
          </a:p>
        </p:txBody>
      </p:sp>
      <p:sp>
        <p:nvSpPr>
          <p:cNvPr id="10" name="CaixaDeTexto 9"/>
          <p:cNvSpPr txBox="1"/>
          <p:nvPr/>
        </p:nvSpPr>
        <p:spPr>
          <a:xfrm>
            <a:off x="7438258" y="1914901"/>
            <a:ext cx="2762198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Quantos mais eletrões  atravessarem uma secção reta de um condutor, por unidade de tempo, mais intensa será a corrente elétrica.</a:t>
            </a:r>
          </a:p>
        </p:txBody>
      </p:sp>
      <p:cxnSp>
        <p:nvCxnSpPr>
          <p:cNvPr id="4" name="Conexão recta 3"/>
          <p:cNvCxnSpPr/>
          <p:nvPr/>
        </p:nvCxnSpPr>
        <p:spPr>
          <a:xfrm flipV="1">
            <a:off x="4139026" y="2317347"/>
            <a:ext cx="576000" cy="28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xão recta 5"/>
          <p:cNvCxnSpPr/>
          <p:nvPr/>
        </p:nvCxnSpPr>
        <p:spPr>
          <a:xfrm>
            <a:off x="4710263" y="2318824"/>
            <a:ext cx="23043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 descr="Atom Animated Gif">
            <a:extLst>
              <a:ext uri="{FF2B5EF4-FFF2-40B4-BE49-F238E27FC236}">
                <a16:creationId xmlns:a16="http://schemas.microsoft.com/office/drawing/2014/main" id="{CE20B121-0FC7-DE71-BD87-EDC5A3E94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0456" y="4922196"/>
            <a:ext cx="1596571" cy="159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991518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/>
          <p:cNvGrpSpPr/>
          <p:nvPr/>
        </p:nvGrpSpPr>
        <p:grpSpPr>
          <a:xfrm>
            <a:off x="7104112" y="5459406"/>
            <a:ext cx="3960440" cy="720080"/>
            <a:chOff x="5286016" y="5486878"/>
            <a:chExt cx="3960440" cy="720080"/>
          </a:xfrm>
        </p:grpSpPr>
        <p:grpSp>
          <p:nvGrpSpPr>
            <p:cNvPr id="12" name="Grupo 11"/>
            <p:cNvGrpSpPr/>
            <p:nvPr/>
          </p:nvGrpSpPr>
          <p:grpSpPr>
            <a:xfrm>
              <a:off x="5286016" y="5486878"/>
              <a:ext cx="2304256" cy="720080"/>
              <a:chOff x="5652120" y="5445224"/>
              <a:chExt cx="2304256" cy="720080"/>
            </a:xfrm>
          </p:grpSpPr>
          <p:cxnSp>
            <p:nvCxnSpPr>
              <p:cNvPr id="6" name="Conexão reta 5"/>
              <p:cNvCxnSpPr/>
              <p:nvPr/>
            </p:nvCxnSpPr>
            <p:spPr>
              <a:xfrm>
                <a:off x="5796136" y="5445224"/>
                <a:ext cx="0" cy="72008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exão reta 8"/>
              <p:cNvCxnSpPr/>
              <p:nvPr/>
            </p:nvCxnSpPr>
            <p:spPr>
              <a:xfrm>
                <a:off x="5652120" y="6021288"/>
                <a:ext cx="2304256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CaixaDeTexto 10"/>
            <p:cNvSpPr txBox="1"/>
            <p:nvPr/>
          </p:nvSpPr>
          <p:spPr>
            <a:xfrm>
              <a:off x="5430032" y="5486878"/>
              <a:ext cx="38164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Amperímetro analógico. Aparelho que </a:t>
              </a:r>
            </a:p>
            <a:p>
              <a:r>
                <a:rPr lang="pt-PT" sz="1600" dirty="0"/>
                <a:t>mede a corrente elétrica.</a:t>
              </a:r>
            </a:p>
          </p:txBody>
        </p:sp>
      </p:grpSp>
      <p:sp>
        <p:nvSpPr>
          <p:cNvPr id="14" name="CaixaDeTexto 13"/>
          <p:cNvSpPr txBox="1"/>
          <p:nvPr/>
        </p:nvSpPr>
        <p:spPr>
          <a:xfrm>
            <a:off x="1919288" y="3775218"/>
            <a:ext cx="4533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Unidades do Sistema Internacional (SI):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1919288" y="4128110"/>
                <a:ext cx="416028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Corrente elétrica  ( </a:t>
                </a:r>
                <a:r>
                  <a:rPr lang="pt-PT" sz="1600" b="1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I </a:t>
                </a:r>
                <a:r>
                  <a:rPr lang="pt-P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) </a:t>
                </a:r>
                <a:r>
                  <a:rPr lang="pt-PT" sz="1600" dirty="0"/>
                  <a:t>– ampere (A)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Intervalo de tempo (</a:t>
                </a:r>
                <a14:m>
                  <m:oMath xmlns:m="http://schemas.openxmlformats.org/officeDocument/2006/math">
                    <m:r>
                      <a:rPr lang="pt-P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pt-P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pt-P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) </a:t>
                </a:r>
                <a:r>
                  <a:rPr lang="pt-PT" sz="1600" dirty="0"/>
                  <a:t>– segundo( s)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Carga elétrica ( </a:t>
                </a:r>
                <a:r>
                  <a:rPr lang="pt-PT" sz="16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Q</a:t>
                </a:r>
                <a:r>
                  <a:rPr lang="pt-P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) </a:t>
                </a:r>
                <a:r>
                  <a:rPr lang="pt-PT" sz="1600" dirty="0"/>
                  <a:t>– </a:t>
                </a:r>
                <a:r>
                  <a:rPr lang="pt-PT" sz="1600" dirty="0" err="1"/>
                  <a:t>coloumb</a:t>
                </a:r>
                <a:r>
                  <a:rPr lang="pt-PT" sz="1600" dirty="0"/>
                  <a:t> (C)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1600" dirty="0"/>
                  <a:t>        sempre múltiplo da carga do eletrão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1600" dirty="0"/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16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pt-PT" sz="1600">
                            <a:latin typeface="Cambria Math" panose="02040503050406030204" pitchFamily="18" charset="0"/>
                          </a:rPr>
                          <m:t>eletr</m:t>
                        </m:r>
                        <m:r>
                          <a:rPr lang="pt-BR" sz="1600" b="0" i="0" smtClean="0">
                            <a:latin typeface="Cambria Math" panose="02040503050406030204" pitchFamily="18" charset="0"/>
                          </a:rPr>
                          <m:t>ó</m:t>
                        </m:r>
                        <m:r>
                          <m:rPr>
                            <m:sty m:val="p"/>
                          </m:rPr>
                          <a:rPr lang="pt-BR" sz="1600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pt-PT" sz="1600" i="1">
                        <a:latin typeface="Cambria Math" panose="02040503050406030204" pitchFamily="18" charset="0"/>
                      </a:rPr>
                      <m:t>=−1,6 </m:t>
                    </m:r>
                    <m:r>
                      <a:rPr lang="pt-PT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pt-PT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PT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−19</m:t>
                        </m:r>
                      </m:sup>
                    </m:sSup>
                    <m:r>
                      <a:rPr lang="pt-PT" sz="160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PT" sz="1600">
                        <a:latin typeface="Cambria Math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endParaRPr lang="pt-PT" sz="1600" dirty="0"/>
              </a:p>
              <a:p>
                <a:pPr>
                  <a:lnSpc>
                    <a:spcPct val="150000"/>
                  </a:lnSpc>
                </a:pPr>
                <a:endParaRPr lang="pt-PT" sz="16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288" y="4128110"/>
                <a:ext cx="4160280" cy="2308324"/>
              </a:xfrm>
              <a:prstGeom prst="rect">
                <a:avLst/>
              </a:prstGeom>
              <a:blipFill>
                <a:blip r:embed="rId3"/>
                <a:stretch>
                  <a:fillRect l="-88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eta circular 15"/>
          <p:cNvSpPr/>
          <p:nvPr/>
        </p:nvSpPr>
        <p:spPr>
          <a:xfrm rot="5400000" flipV="1">
            <a:off x="2115240" y="5061757"/>
            <a:ext cx="421583" cy="50902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845640"/>
              <a:gd name="adj5" fmla="val 12500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grpSp>
        <p:nvGrpSpPr>
          <p:cNvPr id="18" name="Grupo 17"/>
          <p:cNvGrpSpPr/>
          <p:nvPr/>
        </p:nvGrpSpPr>
        <p:grpSpPr>
          <a:xfrm>
            <a:off x="4809456" y="1844824"/>
            <a:ext cx="1916552" cy="1210508"/>
            <a:chOff x="2475428" y="2204864"/>
            <a:chExt cx="1916552" cy="1210508"/>
          </a:xfrm>
        </p:grpSpPr>
        <p:sp>
          <p:nvSpPr>
            <p:cNvPr id="17" name="Retângulo 16"/>
            <p:cNvSpPr/>
            <p:nvPr/>
          </p:nvSpPr>
          <p:spPr>
            <a:xfrm>
              <a:off x="2475428" y="2204864"/>
              <a:ext cx="1916552" cy="12105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CaixaDeTexto 4"/>
                <p:cNvSpPr txBox="1"/>
                <p:nvPr/>
              </p:nvSpPr>
              <p:spPr>
                <a:xfrm>
                  <a:off x="2754768" y="2250285"/>
                  <a:ext cx="1364476" cy="10407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PT" sz="36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pt-PT" sz="36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pt-PT" sz="3600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3600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num>
                          <m:den>
                            <m:r>
                              <a:rPr lang="pt-PT" sz="3600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pt-PT" sz="3600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</m:oMath>
                    </m:oMathPara>
                  </a14:m>
                  <a:endParaRPr lang="pt-PT" sz="3600" dirty="0">
                    <a:solidFill>
                      <a:schemeClr val="accent5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CaixaDeTexto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4768" y="2250285"/>
                  <a:ext cx="1364476" cy="104079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upo 23"/>
          <p:cNvGrpSpPr/>
          <p:nvPr/>
        </p:nvGrpSpPr>
        <p:grpSpPr>
          <a:xfrm>
            <a:off x="1699270" y="4348823"/>
            <a:ext cx="2304256" cy="1891169"/>
            <a:chOff x="5652120" y="4274135"/>
            <a:chExt cx="2304256" cy="1891169"/>
          </a:xfrm>
        </p:grpSpPr>
        <p:cxnSp>
          <p:nvCxnSpPr>
            <p:cNvPr id="26" name="Conexão reta 25"/>
            <p:cNvCxnSpPr/>
            <p:nvPr/>
          </p:nvCxnSpPr>
          <p:spPr>
            <a:xfrm flipH="1">
              <a:off x="5796136" y="4274135"/>
              <a:ext cx="4242" cy="189116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xão reta 26"/>
            <p:cNvCxnSpPr/>
            <p:nvPr/>
          </p:nvCxnSpPr>
          <p:spPr>
            <a:xfrm>
              <a:off x="5652120" y="6021288"/>
              <a:ext cx="230425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8066" y1="77190" x2="38822" y2="76133"/>
                        <a14:foregroundMark x1="40483" y1="78399" x2="40483" y2="78399"/>
                        <a14:foregroundMark x1="72961" y1="70393" x2="72961" y2="703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500" y="2787911"/>
            <a:ext cx="3028486" cy="3028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A6595A-2086-91D1-85BF-2B83D57E8182}"/>
              </a:ext>
            </a:extLst>
          </p:cNvPr>
          <p:cNvSpPr txBox="1">
            <a:spLocks/>
          </p:cNvSpPr>
          <p:nvPr/>
        </p:nvSpPr>
        <p:spPr>
          <a:xfrm>
            <a:off x="862247" y="900457"/>
            <a:ext cx="8568952" cy="385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400" b="1" dirty="0">
                <a:solidFill>
                  <a:srgbClr val="333333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Corrente elétrica </a:t>
            </a:r>
          </a:p>
        </p:txBody>
      </p:sp>
    </p:spTree>
    <p:extLst>
      <p:ext uri="{BB962C8B-B14F-4D97-AF65-F5344CB8AC3E}">
        <p14:creationId xmlns:p14="http://schemas.microsoft.com/office/powerpoint/2010/main" val="4151251186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Espaço Reservado para Conteúdo 2">
            <a:extLst>
              <a:ext uri="{FF2B5EF4-FFF2-40B4-BE49-F238E27FC236}">
                <a16:creationId xmlns:a16="http://schemas.microsoft.com/office/drawing/2014/main" id="{BC28A2B8-EE76-E870-2D24-86021172D681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1774825" y="1600200"/>
            <a:ext cx="8642350" cy="499745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Font typeface="Arial" charset="0"/>
              <a:buNone/>
              <a:defRPr/>
            </a:pPr>
            <a:endParaRPr lang="pt-BR" dirty="0">
              <a:latin typeface="Arial" charset="0"/>
              <a:ea typeface="+mn-ea"/>
              <a:cs typeface="Arial" charset="0"/>
            </a:endParaRPr>
          </a:p>
          <a:p>
            <a:pPr marL="342900" indent="-342900" algn="just" eaLnBrk="1" hangingPunct="1">
              <a:lnSpc>
                <a:spcPct val="150000"/>
              </a:lnSpc>
              <a:defRPr/>
            </a:pPr>
            <a:endParaRPr lang="pt-BR" sz="1800" dirty="0">
              <a:latin typeface="Arial" charset="0"/>
              <a:ea typeface="+mn-ea"/>
              <a:cs typeface="Arial" charset="0"/>
            </a:endParaRPr>
          </a:p>
          <a:p>
            <a:pPr marL="342900" indent="-342900" algn="just" eaLnBrk="1" hangingPunct="1">
              <a:lnSpc>
                <a:spcPct val="150000"/>
              </a:lnSpc>
              <a:buFont typeface="Arial" charset="0"/>
              <a:buAutoNum type="alphaUcParenR"/>
              <a:defRPr/>
            </a:pPr>
            <a:endParaRPr lang="pt-BR" sz="1800" dirty="0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650380F-9862-4A51-3855-AE3144F01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3623" y="1841875"/>
            <a:ext cx="8429625" cy="461151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sz="1800" dirty="0">
                <a:solidFill>
                  <a:srgbClr val="000000"/>
                </a:solidFill>
              </a:rPr>
              <a:t>Considerando que as pilhas abaixo sejam de 1,5 V, qual deve ser o valor indicado pelo voltímetro em cada caso?</a:t>
            </a:r>
          </a:p>
          <a:p>
            <a:pPr algn="just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pt-BR" altLang="pt-BR" sz="1800" dirty="0">
              <a:solidFill>
                <a:srgbClr val="000000"/>
              </a:solidFill>
            </a:endParaRPr>
          </a:p>
          <a:p>
            <a:pPr algn="just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pt-BR" altLang="pt-BR" sz="1800" dirty="0">
              <a:solidFill>
                <a:srgbClr val="000000"/>
              </a:solidFill>
            </a:endParaRPr>
          </a:p>
          <a:p>
            <a:pPr algn="just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pt-BR" altLang="pt-BR" sz="1800" dirty="0">
              <a:solidFill>
                <a:srgbClr val="000000"/>
              </a:solidFill>
            </a:endParaRPr>
          </a:p>
          <a:p>
            <a:pPr algn="just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pt-BR" altLang="pt-BR" sz="1800" dirty="0">
              <a:solidFill>
                <a:srgbClr val="000000"/>
              </a:solidFill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sz="1800" dirty="0">
                <a:solidFill>
                  <a:srgbClr val="000000"/>
                </a:solidFill>
              </a:rPr>
              <a:t>A) 0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sz="1800" dirty="0">
                <a:solidFill>
                  <a:srgbClr val="000000"/>
                </a:solidFill>
              </a:rPr>
              <a:t>B) 1 .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sz="1800" dirty="0">
                <a:solidFill>
                  <a:srgbClr val="000000"/>
                </a:solidFill>
              </a:rPr>
              <a:t>C) -1,5.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sz="1800" dirty="0">
                <a:solidFill>
                  <a:srgbClr val="000000"/>
                </a:solidFill>
              </a:rPr>
              <a:t>D) +1,5.</a:t>
            </a:r>
          </a:p>
          <a:p>
            <a:pPr algn="just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pt-BR" altLang="pt-BR" sz="1800" dirty="0">
              <a:solidFill>
                <a:srgbClr val="000000"/>
              </a:solidFill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7AD7EC50-435B-F817-2170-C3ADE0E06254}"/>
              </a:ext>
            </a:extLst>
          </p:cNvPr>
          <p:cNvGrpSpPr/>
          <p:nvPr/>
        </p:nvGrpSpPr>
        <p:grpSpPr>
          <a:xfrm>
            <a:off x="1092201" y="385080"/>
            <a:ext cx="3273821" cy="1215120"/>
            <a:chOff x="952501" y="97755"/>
            <a:chExt cx="4974828" cy="1846470"/>
          </a:xfrm>
        </p:grpSpPr>
        <p:pic>
          <p:nvPicPr>
            <p:cNvPr id="5" name="Picture 4" descr="Ilustração de gráficos do cérebro, teste de conhecimento, png | PNGEgg">
              <a:extLst>
                <a:ext uri="{FF2B5EF4-FFF2-40B4-BE49-F238E27FC236}">
                  <a16:creationId xmlns:a16="http://schemas.microsoft.com/office/drawing/2014/main" id="{4EAE79DD-4062-68C6-1023-33C7C7B846C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6" r="21556"/>
            <a:stretch/>
          </p:blipFill>
          <p:spPr bwMode="auto">
            <a:xfrm>
              <a:off x="4226322" y="97755"/>
              <a:ext cx="1701007" cy="17010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Função e força - dorfemoropatelar">
              <a:extLst>
                <a:ext uri="{FF2B5EF4-FFF2-40B4-BE49-F238E27FC236}">
                  <a16:creationId xmlns:a16="http://schemas.microsoft.com/office/drawing/2014/main" id="{65BB71D2-5C17-6A27-4E80-E3555E36569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9" r="15552"/>
            <a:stretch/>
          </p:blipFill>
          <p:spPr bwMode="auto">
            <a:xfrm>
              <a:off x="952501" y="368155"/>
              <a:ext cx="3771900" cy="157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9F3D2052-065F-F241-6462-34927C6D5C2C}"/>
              </a:ext>
            </a:extLst>
          </p:cNvPr>
          <p:cNvSpPr/>
          <p:nvPr/>
        </p:nvSpPr>
        <p:spPr>
          <a:xfrm>
            <a:off x="1613623" y="5708751"/>
            <a:ext cx="2616199" cy="342900"/>
          </a:xfrm>
          <a:prstGeom prst="rect">
            <a:avLst/>
          </a:prstGeom>
          <a:noFill/>
          <a:ln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5638955-FEED-5798-86B3-8BC2A4C3DD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604280"/>
            <a:ext cx="2318471" cy="1854777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8B424-0061-7DCA-8C7A-FA165E508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/>
          <a:lstStyle/>
          <a:p>
            <a:pPr algn="ctr"/>
            <a:r>
              <a:rPr lang="pt-BR" b="1" dirty="0"/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3634494217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753167-D3E8-2212-4829-974500C63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2F44672-56DA-0783-D86D-56D0B03F2507}"/>
              </a:ext>
            </a:extLst>
          </p:cNvPr>
          <p:cNvSpPr txBox="1"/>
          <p:nvPr/>
        </p:nvSpPr>
        <p:spPr>
          <a:xfrm>
            <a:off x="546100" y="1690688"/>
            <a:ext cx="10947400" cy="78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Canto, Eduardo Leite do Ciências naturais : aprendendo com o cotidiano : manual do professor / Eduardo Leite do Canto, Laura </a:t>
            </a:r>
            <a:r>
              <a:rPr lang="pt-BR" sz="1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Celloto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Canto. — 6. ed. — São Paulo : Moderna, 2018.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1A05CFE-B9DD-2345-8CAA-B1A5C8623CFB}"/>
              </a:ext>
            </a:extLst>
          </p:cNvPr>
          <p:cNvSpPr txBox="1"/>
          <p:nvPr/>
        </p:nvSpPr>
        <p:spPr>
          <a:xfrm>
            <a:off x="546100" y="2623579"/>
            <a:ext cx="10947400" cy="78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Lopes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Sônia Inovar Ciências da Natureza, 8° ano: ensino fundamental, anos finais/ Sônia Lopes, Jorge </a:t>
            </a:r>
            <a:r>
              <a:rPr lang="pt-BR" sz="1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Audino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— 1. ed. — São Paulo :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Saraiva</a:t>
            </a:r>
            <a:r>
              <a:rPr lang="pt-BR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2018.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377B550-259B-2671-F514-398389B34D0B}"/>
              </a:ext>
            </a:extLst>
          </p:cNvPr>
          <p:cNvSpPr txBox="1"/>
          <p:nvPr/>
        </p:nvSpPr>
        <p:spPr>
          <a:xfrm>
            <a:off x="546100" y="3526949"/>
            <a:ext cx="10718800" cy="7853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lnSpc>
                <a:spcPct val="150000"/>
              </a:lnSpc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err="1"/>
              <a:t>Hiranaka</a:t>
            </a:r>
            <a:r>
              <a:rPr lang="pt-BR" dirty="0"/>
              <a:t>, Roberta Aparecida Bueno Inspire ciências : 8º ano : ensino fundamental : anos finais / Roberta Aparecida Bueno </a:t>
            </a:r>
            <a:r>
              <a:rPr lang="pt-BR" dirty="0" err="1"/>
              <a:t>Hiranaka</a:t>
            </a:r>
            <a:r>
              <a:rPr lang="pt-BR" dirty="0"/>
              <a:t>, Thiago Macedo de Abreu </a:t>
            </a:r>
            <a:r>
              <a:rPr lang="pt-BR" dirty="0" err="1"/>
              <a:t>Hortencio</a:t>
            </a:r>
            <a:r>
              <a:rPr lang="pt-BR" dirty="0"/>
              <a:t>. – 1. ed. – São Paulo : FTD, 2018</a:t>
            </a:r>
          </a:p>
        </p:txBody>
      </p:sp>
    </p:spTree>
    <p:extLst>
      <p:ext uri="{BB962C8B-B14F-4D97-AF65-F5344CB8AC3E}">
        <p14:creationId xmlns:p14="http://schemas.microsoft.com/office/powerpoint/2010/main" val="985302085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3">
      <a:majorFont>
        <a:latin typeface="Nunito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472</TotalTime>
  <Words>990</Words>
  <Application>Microsoft Office PowerPoint</Application>
  <PresentationFormat>Widescreen</PresentationFormat>
  <Paragraphs>115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Nunito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OBRIGADO!</vt:lpstr>
      <vt:lpstr>REFERÊNCIAS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joao helio</dc:creator>
  <cp:lastModifiedBy>joao helio</cp:lastModifiedBy>
  <cp:revision>30</cp:revision>
  <dcterms:created xsi:type="dcterms:W3CDTF">2023-01-17T21:10:46Z</dcterms:created>
  <dcterms:modified xsi:type="dcterms:W3CDTF">2023-04-20T20:15:49Z</dcterms:modified>
</cp:coreProperties>
</file>