
<file path=[Content_Types].xml><?xml version="1.0" encoding="utf-8"?>
<Types xmlns="http://schemas.openxmlformats.org/package/2006/content-types">
  <Default Extension="gif" ContentType="image/gif"/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839" r:id="rId3"/>
    <p:sldId id="852" r:id="rId4"/>
    <p:sldId id="838" r:id="rId5"/>
    <p:sldId id="848" r:id="rId6"/>
    <p:sldId id="824" r:id="rId7"/>
    <p:sldId id="851" r:id="rId8"/>
    <p:sldId id="849" r:id="rId9"/>
    <p:sldId id="847" r:id="rId10"/>
    <p:sldId id="840" r:id="rId11"/>
    <p:sldId id="640" r:id="rId12"/>
    <p:sldId id="846" r:id="rId13"/>
    <p:sldId id="843" r:id="rId14"/>
    <p:sldId id="878" r:id="rId15"/>
    <p:sldId id="862" r:id="rId16"/>
    <p:sldId id="869" r:id="rId17"/>
    <p:sldId id="863" r:id="rId18"/>
    <p:sldId id="864" r:id="rId19"/>
    <p:sldId id="865" r:id="rId20"/>
    <p:sldId id="871" r:id="rId21"/>
    <p:sldId id="867" r:id="rId22"/>
    <p:sldId id="874" r:id="rId23"/>
    <p:sldId id="879" r:id="rId24"/>
    <p:sldId id="895" r:id="rId25"/>
    <p:sldId id="877" r:id="rId26"/>
    <p:sldId id="896" r:id="rId27"/>
    <p:sldId id="897" r:id="rId28"/>
    <p:sldId id="887" r:id="rId29"/>
    <p:sldId id="888" r:id="rId30"/>
    <p:sldId id="898" r:id="rId31"/>
    <p:sldId id="891" r:id="rId32"/>
    <p:sldId id="889" r:id="rId33"/>
    <p:sldId id="890" r:id="rId34"/>
    <p:sldId id="892" r:id="rId35"/>
    <p:sldId id="893" r:id="rId36"/>
    <p:sldId id="894" r:id="rId37"/>
    <p:sldId id="899" r:id="rId38"/>
    <p:sldId id="883" r:id="rId39"/>
    <p:sldId id="626" r:id="rId40"/>
    <p:sldId id="627" r:id="rId4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CC"/>
    <a:srgbClr val="CC99FF"/>
    <a:srgbClr val="00FFCC"/>
    <a:srgbClr val="D93434"/>
    <a:srgbClr val="611919"/>
    <a:srgbClr val="FFFF66"/>
    <a:srgbClr val="FFD46B"/>
    <a:srgbClr val="FFA22A"/>
    <a:srgbClr val="DC9790"/>
    <a:srgbClr val="E435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0" d="100"/>
          <a:sy n="60" d="100"/>
        </p:scale>
        <p:origin x="102" y="9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CBB34E-94E8-47E4-8B6A-866F9F8E1B4C}" type="datetimeFigureOut">
              <a:rPr lang="pt-BR" smtClean="0"/>
              <a:t>22/04/2023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1F6271-D840-42FA-A478-C6972C238D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6930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377B3A-9406-48A1-A3B4-B99139FA06FB}" type="slidenum">
              <a:rPr lang="pt-BR" smtClean="0"/>
              <a:t>38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8655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18A967-40BF-64D1-9598-C86E35C7FF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E6C1581-1625-0761-A55D-10529FBA79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184D636-17C3-A720-3B8D-AE3F5AAF5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22/04/2023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9A2BCDF-2D5B-654C-CF3A-79B1ABA2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82A4976-876A-DB65-EBCF-6FB8DDAA8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2579695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CE619D-5452-30A0-4CD0-4BB6A92E3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6A4B98B-74FA-114C-0A9E-AA80E3921D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1C52404-253F-DB5F-2413-4573B884B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22/04/2023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92514FE-9FC2-0741-3F18-5C5A4F85E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81B9FD3-A919-EE65-DC6F-145CC799E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3093689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099A15-8641-9919-28CF-B37E2CE8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A65E759-4AEF-8B3B-B658-39D7B3B826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E4E75C-B8C9-B3D2-919D-72421F02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22/04/2023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089F6C5-19D4-9CD4-C435-26B35329E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CAC1FEE-CD68-71D2-32B0-E7F7F6490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7296765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066EB0-3707-9A71-7ACC-51CF99ACE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3455540-725B-1891-C797-11D75BAF95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ADE8E10-2EA5-96F7-54C9-1B73B21672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7E9D57E-A484-EA8C-9CD5-086E2AA15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22/04/2023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C9535F5-FF1A-D6D4-926C-151211761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05AA4F4-8113-4A16-A939-0381E8555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618770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973064-9548-6215-98BB-C78AA04C0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A0C65A2-6FBA-B30D-98CA-2762F9077D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8EC017E-FA1B-029F-E635-7B08E5556C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3621350-1E73-7D75-59C9-45B5E9BDF6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37C864E-A70F-C674-7EEF-54211C9A01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AE09A64-8E83-72C7-355A-5DBF239EF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22/04/2023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82A3B6F-3563-8ED7-823E-EDE07D207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AA69736-C44A-2FB4-8288-04BBDDB8D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0023018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0C00EF-8C0B-C1AC-4418-FD864C5EC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7644F5E-4A62-F29E-AF77-335C83508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22/04/2023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35E8EE1-E0E3-2913-36D1-7EDBA3C91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D7633D4-4624-1998-1A0F-CB3359BAC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7617909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C648C97-A1AB-1D7A-10E9-39BB7BC11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22/04/2023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198A6DF-1C6D-7C64-6A82-CA072FB07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40F3980-5A56-C0C2-64EF-8812D7B2A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4663761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2474D1-F956-2ED6-8373-DF413B12C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41A52A6-6348-22AF-B42C-E5EC5C577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FB372FE-8FBF-5BEC-F7BF-76C04FF685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04832D5-3244-8DB8-F85A-FF7AADDB1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22/04/2023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94E50A1-D0B0-4261-4164-3EF54E134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386373F-0B56-9665-E5F1-5D6798446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9046031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EC7E63-D102-4542-A0EC-CAF823793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3695559-4EE4-ACCF-E4BE-430E4ED095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2D87118-BC60-4FD9-548A-C5AE5C98BA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39D1485-F49C-F30E-FBCB-6E1895ECD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22/04/2023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E025490-12D8-BBA3-8147-BCB3C193F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82CC8AF-0376-4F40-E004-FA5F9EB0A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0916532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D29A8E-D9BC-5EC2-DB27-5DDAD6953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1D93220-E166-1CF6-36D2-BFC973E42E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94A0D41-85A8-A29F-1172-6AE50B1CA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22/04/2023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9DC9A29-787E-5545-0026-E6B38AAB0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6035DB5-9371-5AC8-A3F9-526789E18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2075517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760D049-BC69-9829-BD08-4275A6DB73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6CF9687-09B8-00FF-B30C-7D519C1BA1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7EC8D44-F1BF-AD84-32E2-7E2DAEAF0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22/04/2023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38C534E-5737-E723-19EC-A5D3F6300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F0636AD-8763-0BD4-C5E4-53577BA54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3572150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87CF27B-83C3-9B12-56A2-54FD48F64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D6002F9-B835-06E4-97AA-BA25AAEC7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98ECF8-D6DF-76ED-55A9-C94B72A271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5F7133-75DA-48AE-9903-7D98EBF3A217}" type="datetimeFigureOut">
              <a:rPr lang="pt-BR" smtClean="0"/>
              <a:t>22/04/2023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0B014D-9EF9-F9F7-18AE-FA374B63E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3666C71-ED0A-13AF-3381-335E381B85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9071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gif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gi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C441B3B-E7D5-DDA2-C73A-B3DE77B7984B}"/>
              </a:ext>
            </a:extLst>
          </p:cNvPr>
          <p:cNvSpPr txBox="1"/>
          <p:nvPr/>
        </p:nvSpPr>
        <p:spPr>
          <a:xfrm>
            <a:off x="6389134" y="2741253"/>
            <a:ext cx="6326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Nunito" pitchFamily="2" charset="0"/>
              </a:rPr>
              <a:t>SENTIDOS HUMANOS: VISÃO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E25522B-BC84-C888-8737-83BE29A1DD95}"/>
              </a:ext>
            </a:extLst>
          </p:cNvPr>
          <p:cNvSpPr txBox="1"/>
          <p:nvPr/>
        </p:nvSpPr>
        <p:spPr>
          <a:xfrm>
            <a:off x="806480" y="2248810"/>
            <a:ext cx="356061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>
                <a:solidFill>
                  <a:schemeClr val="bg1"/>
                </a:solidFill>
                <a:latin typeface="Nunito" pitchFamily="2" charset="0"/>
              </a:rPr>
              <a:t>Vida e Evolução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C4D03C7-E613-617E-F749-6F75E4829F09}"/>
              </a:ext>
            </a:extLst>
          </p:cNvPr>
          <p:cNvSpPr txBox="1"/>
          <p:nvPr/>
        </p:nvSpPr>
        <p:spPr>
          <a:xfrm>
            <a:off x="9155426" y="530118"/>
            <a:ext cx="3560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Nunito" pitchFamily="2" charset="0"/>
              </a:rPr>
              <a:t>AULA 008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FE0DAD2-135D-EE46-4E7D-8767D93281F4}"/>
              </a:ext>
            </a:extLst>
          </p:cNvPr>
          <p:cNvSpPr txBox="1"/>
          <p:nvPr/>
        </p:nvSpPr>
        <p:spPr>
          <a:xfrm>
            <a:off x="6389134" y="3259723"/>
            <a:ext cx="3560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Nunito" pitchFamily="2" charset="0"/>
              </a:rPr>
              <a:t>CIÊNCIAS 6° ANO</a:t>
            </a:r>
          </a:p>
        </p:txBody>
      </p:sp>
    </p:spTree>
    <p:extLst>
      <p:ext uri="{BB962C8B-B14F-4D97-AF65-F5344CB8AC3E}">
        <p14:creationId xmlns:p14="http://schemas.microsoft.com/office/powerpoint/2010/main" val="1839857939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>
                <a16:creationId xmlns:a16="http://schemas.microsoft.com/office/drawing/2014/main" id="{50B22A80-5815-44F9-9ECC-05F22B6C15D0}"/>
              </a:ext>
            </a:extLst>
          </p:cNvPr>
          <p:cNvSpPr/>
          <p:nvPr/>
        </p:nvSpPr>
        <p:spPr>
          <a:xfrm>
            <a:off x="1357746" y="2034195"/>
            <a:ext cx="9795164" cy="545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/>
              <a:t>Órgão responsável pela captação e formação de imagens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82B627A-0E17-BA03-8DB2-2A90C2377F2D}"/>
              </a:ext>
            </a:extLst>
          </p:cNvPr>
          <p:cNvSpPr txBox="1"/>
          <p:nvPr/>
        </p:nvSpPr>
        <p:spPr>
          <a:xfrm>
            <a:off x="762000" y="3601494"/>
            <a:ext cx="6096000" cy="2649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AutoNum type="alphaUcParenR"/>
            </a:pPr>
            <a:r>
              <a:rPr lang="pt-BR" sz="2800" dirty="0"/>
              <a:t>Boca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AutoNum type="alphaUcParenR"/>
            </a:pPr>
            <a:r>
              <a:rPr lang="pt-BR" sz="2800" dirty="0"/>
              <a:t>Nariz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AutoNum type="alphaUcParenR"/>
            </a:pPr>
            <a:r>
              <a:rPr lang="pt-BR" sz="2800" dirty="0"/>
              <a:t>Olho 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AutoNum type="alphaUcParenR"/>
            </a:pPr>
            <a:r>
              <a:rPr lang="pt-BR" sz="2800" dirty="0"/>
              <a:t>Pele 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AutoNum type="alphaUcParenR"/>
            </a:pPr>
            <a:endParaRPr lang="pt-BR" sz="2800" b="1" baseline="3000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CB3CD53-233C-559C-092E-332B1A63A7DA}"/>
              </a:ext>
            </a:extLst>
          </p:cNvPr>
          <p:cNvSpPr txBox="1"/>
          <p:nvPr/>
        </p:nvSpPr>
        <p:spPr>
          <a:xfrm>
            <a:off x="2618509" y="710816"/>
            <a:ext cx="71905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>
                <a:latin typeface="Nunito ExtraBold" pitchFamily="2" charset="0"/>
              </a:rPr>
              <a:t>Momento Desafio </a:t>
            </a:r>
          </a:p>
        </p:txBody>
      </p:sp>
      <p:pic>
        <p:nvPicPr>
          <p:cNvPr id="1026" name="Picture 2" descr="Starro | Dc comics heroes, Dc villains, Comic villains">
            <a:extLst>
              <a:ext uri="{FF2B5EF4-FFF2-40B4-BE49-F238E27FC236}">
                <a16:creationId xmlns:a16="http://schemas.microsoft.com/office/drawing/2014/main" id="{1B1C3419-D37A-4F7C-741E-CB0FC0232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118" y="2753951"/>
            <a:ext cx="29718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0F23006-B231-2A2D-824B-51437F29C189}"/>
              </a:ext>
            </a:extLst>
          </p:cNvPr>
          <p:cNvSpPr txBox="1"/>
          <p:nvPr/>
        </p:nvSpPr>
        <p:spPr>
          <a:xfrm>
            <a:off x="1690255" y="6046369"/>
            <a:ext cx="9462655" cy="408623"/>
          </a:xfrm>
          <a:prstGeom prst="roundRect">
            <a:avLst/>
          </a:prstGeom>
          <a:solidFill>
            <a:srgbClr val="00FFCC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Se estiver com dificuldade, não se preocupe, no decorrer da aula iremos solucionar!</a:t>
            </a:r>
          </a:p>
        </p:txBody>
      </p:sp>
    </p:spTree>
    <p:extLst>
      <p:ext uri="{BB962C8B-B14F-4D97-AF65-F5344CB8AC3E}">
        <p14:creationId xmlns:p14="http://schemas.microsoft.com/office/powerpoint/2010/main" val="22076016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eta: Pentágono 18">
            <a:extLst>
              <a:ext uri="{FF2B5EF4-FFF2-40B4-BE49-F238E27FC236}">
                <a16:creationId xmlns:a16="http://schemas.microsoft.com/office/drawing/2014/main" id="{50B22A80-5815-44F9-9ECC-05F22B6C15D0}"/>
              </a:ext>
            </a:extLst>
          </p:cNvPr>
          <p:cNvSpPr/>
          <p:nvPr/>
        </p:nvSpPr>
        <p:spPr>
          <a:xfrm>
            <a:off x="0" y="2252055"/>
            <a:ext cx="6990079" cy="888705"/>
          </a:xfrm>
          <a:prstGeom prst="homePlate">
            <a:avLst/>
          </a:prstGeom>
          <a:solidFill>
            <a:srgbClr val="00FFCC"/>
          </a:solidFill>
          <a:effectLst>
            <a:outerShdw dir="10980000" sx="104000" sy="104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t-BR" dirty="0"/>
              <a:t>Os </a:t>
            </a:r>
            <a:r>
              <a:rPr lang="pt-BR" b="1" dirty="0"/>
              <a:t>olhos</a:t>
            </a:r>
            <a:r>
              <a:rPr lang="pt-BR" dirty="0"/>
              <a:t> são os órgãos sensoriais responsáveis pela captação da luz.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82B627A-0E17-BA03-8DB2-2A90C2377F2D}"/>
              </a:ext>
            </a:extLst>
          </p:cNvPr>
          <p:cNvSpPr txBox="1"/>
          <p:nvPr/>
        </p:nvSpPr>
        <p:spPr>
          <a:xfrm>
            <a:off x="0" y="3609312"/>
            <a:ext cx="6096000" cy="888705"/>
          </a:xfrm>
          <a:prstGeom prst="homePlate">
            <a:avLst/>
          </a:prstGeom>
          <a:solidFill>
            <a:srgbClr val="00FFCC"/>
          </a:solidFill>
          <a:effectLst>
            <a:outerShdw dir="10980000" sx="104000" sy="104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BR"/>
            </a:defPPr>
            <a:lvl1pPr>
              <a:lnSpc>
                <a:spcPct val="150000"/>
              </a:lnSpc>
              <a:spcAft>
                <a:spcPts val="800"/>
              </a:spcAft>
            </a:lvl1pPr>
          </a:lstStyle>
          <a:p>
            <a:r>
              <a:rPr lang="pt-BR" dirty="0"/>
              <a:t>A visão nos possibilita distinguir as formas, cores, luminosidade e profundidade.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6B2BE98-3C78-A9BA-873E-F90915F7593B}"/>
              </a:ext>
            </a:extLst>
          </p:cNvPr>
          <p:cNvSpPr txBox="1"/>
          <p:nvPr/>
        </p:nvSpPr>
        <p:spPr>
          <a:xfrm>
            <a:off x="493486" y="1025236"/>
            <a:ext cx="365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SENTIDO DA VISÃO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0" name="Modelo 3D 9">
                <a:extLst>
                  <a:ext uri="{FF2B5EF4-FFF2-40B4-BE49-F238E27FC236}">
                    <a16:creationId xmlns:a16="http://schemas.microsoft.com/office/drawing/2014/main" id="{D1F2D5B7-A711-D8F7-B475-FC63789EE99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02981226"/>
                  </p:ext>
                </p:extLst>
              </p:nvPr>
            </p:nvGraphicFramePr>
            <p:xfrm>
              <a:off x="8334366" y="2233007"/>
              <a:ext cx="2485539" cy="4485400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2485539" cy="4485400"/>
                    </a:xfrm>
                    <a:prstGeom prst="rect">
                      <a:avLst/>
                    </a:prstGeom>
                  </am3d:spPr>
                  <am3d:camera>
                    <am3d:pos x="0" y="0" z="5687094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7895" d="1000000"/>
                    <am3d:preTrans dx="0" dy="-18000484" dz="-4200"/>
                    <am3d:scale>
                      <am3d:sx n="1000000" d="1000000"/>
                      <am3d:sy n="1000000" d="1000000"/>
                      <am3d:sz n="1000000" d="1000000"/>
                    </am3d:scale>
                    <am3d:rot ax="-34447" ay="-1310861" az="12820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541866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0" name="Modelo 3D 9">
                <a:extLst>
                  <a:ext uri="{FF2B5EF4-FFF2-40B4-BE49-F238E27FC236}">
                    <a16:creationId xmlns:a16="http://schemas.microsoft.com/office/drawing/2014/main" id="{D1F2D5B7-A711-D8F7-B475-FC63789EE99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34366" y="2233007"/>
                <a:ext cx="2485539" cy="4485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844567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0" presetClass="entr" presetSubtype="1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>
                <a16:creationId xmlns:a16="http://schemas.microsoft.com/office/drawing/2014/main" id="{50B22A80-5815-44F9-9ECC-05F22B6C15D0}"/>
              </a:ext>
            </a:extLst>
          </p:cNvPr>
          <p:cNvSpPr/>
          <p:nvPr/>
        </p:nvSpPr>
        <p:spPr>
          <a:xfrm>
            <a:off x="419993" y="1641652"/>
            <a:ext cx="6438007" cy="1900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000" dirty="0"/>
              <a:t>A visão é importante em muitas situações, como ver as horas no relógio, entre outras ações. Essas ações são possíveis graças à </a:t>
            </a:r>
            <a:r>
              <a:rPr lang="pt-BR" sz="2000" b="1" dirty="0"/>
              <a:t>captação da luz </a:t>
            </a:r>
            <a:r>
              <a:rPr lang="pt-BR" sz="2000" dirty="0"/>
              <a:t>do ambiente pelos olhos.</a:t>
            </a:r>
            <a:endParaRPr lang="pt-BR" sz="2000" b="1" baseline="300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A434156-DA3E-07AF-FE32-87BAFC901ADF}"/>
              </a:ext>
            </a:extLst>
          </p:cNvPr>
          <p:cNvSpPr txBox="1"/>
          <p:nvPr/>
        </p:nvSpPr>
        <p:spPr>
          <a:xfrm>
            <a:off x="493486" y="1025236"/>
            <a:ext cx="365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SENTIDO DA VISÃO</a:t>
            </a:r>
          </a:p>
        </p:txBody>
      </p:sp>
      <p:pic>
        <p:nvPicPr>
          <p:cNvPr id="4102" name="Picture 6" descr="QUALIDADE">
            <a:extLst>
              <a:ext uri="{FF2B5EF4-FFF2-40B4-BE49-F238E27FC236}">
                <a16:creationId xmlns:a16="http://schemas.microsoft.com/office/drawing/2014/main" id="{31E21B85-050D-DF84-8282-3682B6DF5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93" y="3758478"/>
            <a:ext cx="6238875" cy="263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omo funciona o olho e a visão?! - Dr. Hilton Oliveira">
            <a:extLst>
              <a:ext uri="{FF2B5EF4-FFF2-40B4-BE49-F238E27FC236}">
                <a16:creationId xmlns:a16="http://schemas.microsoft.com/office/drawing/2014/main" id="{E89DBD1F-4FBC-D3F3-38DB-21E863015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4755" y="1957991"/>
            <a:ext cx="4868951" cy="3168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61738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>
                <a16:creationId xmlns:a16="http://schemas.microsoft.com/office/drawing/2014/main" id="{50B22A80-5815-44F9-9ECC-05F22B6C15D0}"/>
              </a:ext>
            </a:extLst>
          </p:cNvPr>
          <p:cNvSpPr/>
          <p:nvPr/>
        </p:nvSpPr>
        <p:spPr>
          <a:xfrm>
            <a:off x="922867" y="1118165"/>
            <a:ext cx="10354735" cy="1467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800" dirty="0"/>
              <a:t>Os </a:t>
            </a:r>
            <a:r>
              <a:rPr lang="pt-BR" sz="2800" b="1" dirty="0"/>
              <a:t>fotorreceptores</a:t>
            </a:r>
            <a:r>
              <a:rPr lang="pt-BR" sz="2800" dirty="0"/>
              <a:t> são células que captam a luz que chega à retina e transmitem impulsos nervosos permitindo assim que o cérebro reconheça imagens.</a:t>
            </a:r>
            <a:endParaRPr lang="pt-BR" sz="2800" b="1" baseline="300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25131AE-3FA8-4DD3-B20F-20405B522771}"/>
              </a:ext>
            </a:extLst>
          </p:cNvPr>
          <p:cNvSpPr txBox="1"/>
          <p:nvPr/>
        </p:nvSpPr>
        <p:spPr>
          <a:xfrm>
            <a:off x="0" y="6529230"/>
            <a:ext cx="12192000" cy="2974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33" dirty="0"/>
              <a:t>Disponível em: https://marcelocreppe.com.br/wp-content/uploads/2018/08/info.jpg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498AA17-2EE7-43B7-9935-91EE340B1B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6" t="31482" r="5493" b="4938"/>
          <a:stretch/>
        </p:blipFill>
        <p:spPr bwMode="auto">
          <a:xfrm>
            <a:off x="3124412" y="3023091"/>
            <a:ext cx="5951857" cy="318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DC97B266-3149-4AF1-3C73-F41172409305}"/>
              </a:ext>
            </a:extLst>
          </p:cNvPr>
          <p:cNvSpPr txBox="1"/>
          <p:nvPr/>
        </p:nvSpPr>
        <p:spPr>
          <a:xfrm>
            <a:off x="576613" y="762000"/>
            <a:ext cx="365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SENTIDO DA VISÃO</a:t>
            </a:r>
          </a:p>
        </p:txBody>
      </p:sp>
    </p:spTree>
    <p:extLst>
      <p:ext uri="{BB962C8B-B14F-4D97-AF65-F5344CB8AC3E}">
        <p14:creationId xmlns:p14="http://schemas.microsoft.com/office/powerpoint/2010/main" val="1406649057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ixaDeTexto 17">
            <a:extLst>
              <a:ext uri="{FF2B5EF4-FFF2-40B4-BE49-F238E27FC236}">
                <a16:creationId xmlns:a16="http://schemas.microsoft.com/office/drawing/2014/main" id="{04F8ABAA-A65E-4F5B-BEB3-29B383CA5215}"/>
              </a:ext>
            </a:extLst>
          </p:cNvPr>
          <p:cNvSpPr txBox="1"/>
          <p:nvPr/>
        </p:nvSpPr>
        <p:spPr>
          <a:xfrm>
            <a:off x="889000" y="1482438"/>
            <a:ext cx="10210800" cy="4852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800"/>
              </a:spcBef>
              <a:spcAft>
                <a:spcPts val="800"/>
              </a:spcAft>
              <a:tabLst>
                <a:tab pos="914377" algn="l"/>
              </a:tabLst>
            </a:pPr>
            <a:r>
              <a:rPr lang="pt-BR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visão é determinada pelos olhos, que são estruturas responsáveis por captar os estímulos luminosos. Os receptores responsáveis por captar a luz são chamados de:</a:t>
            </a:r>
          </a:p>
          <a:p>
            <a:pPr algn="just">
              <a:spcBef>
                <a:spcPts val="800"/>
              </a:spcBef>
              <a:spcAft>
                <a:spcPts val="800"/>
              </a:spcAft>
              <a:tabLst>
                <a:tab pos="914377" algn="l"/>
              </a:tabLst>
            </a:pPr>
            <a:r>
              <a:rPr lang="pt-BR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fotorreceptores.</a:t>
            </a:r>
          </a:p>
          <a:p>
            <a:pPr algn="just">
              <a:spcBef>
                <a:spcPts val="800"/>
              </a:spcBef>
              <a:spcAft>
                <a:spcPts val="800"/>
              </a:spcAft>
              <a:tabLst>
                <a:tab pos="914377" algn="l"/>
              </a:tabLst>
            </a:pPr>
            <a:r>
              <a:rPr lang="pt-BR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mecanorreceptores.</a:t>
            </a:r>
          </a:p>
          <a:p>
            <a:pPr algn="just">
              <a:spcBef>
                <a:spcPts val="800"/>
              </a:spcBef>
              <a:spcAft>
                <a:spcPts val="800"/>
              </a:spcAft>
              <a:tabLst>
                <a:tab pos="914377" algn="l"/>
              </a:tabLst>
            </a:pPr>
            <a:r>
              <a:rPr lang="pt-BR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 quimiorreceptores.</a:t>
            </a:r>
          </a:p>
          <a:p>
            <a:pPr algn="just">
              <a:spcBef>
                <a:spcPts val="800"/>
              </a:spcBef>
              <a:spcAft>
                <a:spcPts val="800"/>
              </a:spcAft>
              <a:tabLst>
                <a:tab pos="914377" algn="l"/>
              </a:tabLst>
            </a:pPr>
            <a:r>
              <a:rPr lang="pt-BR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d) </a:t>
            </a:r>
            <a:r>
              <a:rPr lang="pt-BR" sz="32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termorreceptores</a:t>
            </a:r>
            <a:r>
              <a:rPr lang="pt-BR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A274F43F-D3BD-953C-0C32-7D32E2099518}"/>
              </a:ext>
            </a:extLst>
          </p:cNvPr>
          <p:cNvGrpSpPr/>
          <p:nvPr/>
        </p:nvGrpSpPr>
        <p:grpSpPr>
          <a:xfrm>
            <a:off x="827810" y="0"/>
            <a:ext cx="3827317" cy="1420557"/>
            <a:chOff x="952501" y="97755"/>
            <a:chExt cx="4974828" cy="1846470"/>
          </a:xfrm>
        </p:grpSpPr>
        <p:pic>
          <p:nvPicPr>
            <p:cNvPr id="4" name="Picture 4" descr="Ilustração de gráficos do cérebro, teste de conhecimento, png | PNGEgg">
              <a:extLst>
                <a:ext uri="{FF2B5EF4-FFF2-40B4-BE49-F238E27FC236}">
                  <a16:creationId xmlns:a16="http://schemas.microsoft.com/office/drawing/2014/main" id="{440F2BFD-5CAD-47FD-D4DC-14F35D783AB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56" r="21556"/>
            <a:stretch/>
          </p:blipFill>
          <p:spPr bwMode="auto">
            <a:xfrm>
              <a:off x="4226322" y="97755"/>
              <a:ext cx="1701007" cy="1701007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6" descr="Função e força - dorfemoropatelar">
              <a:extLst>
                <a:ext uri="{FF2B5EF4-FFF2-40B4-BE49-F238E27FC236}">
                  <a16:creationId xmlns:a16="http://schemas.microsoft.com/office/drawing/2014/main" id="{2B72B4BC-0AED-ED74-540E-395D003A5A7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29" r="15552"/>
            <a:stretch/>
          </p:blipFill>
          <p:spPr bwMode="auto">
            <a:xfrm>
              <a:off x="952501" y="368155"/>
              <a:ext cx="3771900" cy="1576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AFDF2361-7E8F-F2E2-2EE8-145CA97C8F9C}"/>
              </a:ext>
            </a:extLst>
          </p:cNvPr>
          <p:cNvSpPr/>
          <p:nvPr/>
        </p:nvSpPr>
        <p:spPr>
          <a:xfrm>
            <a:off x="656660" y="3650763"/>
            <a:ext cx="8298872" cy="609600"/>
          </a:xfrm>
          <a:prstGeom prst="roundRect">
            <a:avLst/>
          </a:prstGeom>
          <a:noFill/>
          <a:ln>
            <a:solidFill>
              <a:srgbClr val="E435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146" name="Picture 2" descr="Interested I See Sticker by Emoji">
            <a:extLst>
              <a:ext uri="{FF2B5EF4-FFF2-40B4-BE49-F238E27FC236}">
                <a16:creationId xmlns:a16="http://schemas.microsoft.com/office/drawing/2014/main" id="{7C3EF385-271C-F08D-5FFB-7075CCCF6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9863" y="49530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6992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C55D280-30A8-4419-8B95-5C5773875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200" y="3584844"/>
            <a:ext cx="8348133" cy="2604297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10B3CD1F-B28C-4EFF-A41F-A410CA65B4F6}"/>
              </a:ext>
            </a:extLst>
          </p:cNvPr>
          <p:cNvSpPr/>
          <p:nvPr/>
        </p:nvSpPr>
        <p:spPr>
          <a:xfrm>
            <a:off x="448734" y="1117604"/>
            <a:ext cx="11294533" cy="280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800" b="1" dirty="0"/>
              <a:t>FUNCIONAMENTO DA VISÃO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/>
              <a:t>1 - A luz reflete-se no objeto e segue para o olho.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/>
              <a:t>2 - A luz passa para dentro da pupila e através do cristalino.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/>
              <a:t>3 - A córnea e o cristalino ajustam-se à luz para que a retina foque.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pt-BR" sz="280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687F7BD-C843-D4D2-D0FE-49CE18B95215}"/>
              </a:ext>
            </a:extLst>
          </p:cNvPr>
          <p:cNvSpPr txBox="1"/>
          <p:nvPr/>
        </p:nvSpPr>
        <p:spPr>
          <a:xfrm>
            <a:off x="576613" y="762000"/>
            <a:ext cx="365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SENTIDO DA VISÃO</a:t>
            </a:r>
          </a:p>
        </p:txBody>
      </p:sp>
    </p:spTree>
    <p:extLst>
      <p:ext uri="{BB962C8B-B14F-4D97-AF65-F5344CB8AC3E}">
        <p14:creationId xmlns:p14="http://schemas.microsoft.com/office/powerpoint/2010/main" val="3664733811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C55D280-30A8-4419-8B95-5C5773875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200" y="3584844"/>
            <a:ext cx="8348133" cy="2604297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10B3CD1F-B28C-4EFF-A41F-A410CA65B4F6}"/>
              </a:ext>
            </a:extLst>
          </p:cNvPr>
          <p:cNvSpPr/>
          <p:nvPr/>
        </p:nvSpPr>
        <p:spPr>
          <a:xfrm>
            <a:off x="448734" y="1117604"/>
            <a:ext cx="11294533" cy="280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800" b="1" dirty="0"/>
              <a:t>FUNCIONAMENTO DA VISÃO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/>
              <a:t>4 - Os fotorreceptores convertem a luz em impulsos elétricos.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/>
              <a:t>5 - Os impulsos elétricos atravessam o nervo ótico até ao cérebro.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/>
              <a:t>6 - O cérebro processa os sinais para criar uma imagem.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pt-BR" sz="28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D423835-5B60-F555-2FB6-3CF6DA31DF57}"/>
              </a:ext>
            </a:extLst>
          </p:cNvPr>
          <p:cNvSpPr txBox="1"/>
          <p:nvPr/>
        </p:nvSpPr>
        <p:spPr>
          <a:xfrm>
            <a:off x="576613" y="762000"/>
            <a:ext cx="365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SENTIDO DA VISÃO</a:t>
            </a:r>
          </a:p>
        </p:txBody>
      </p:sp>
    </p:spTree>
    <p:extLst>
      <p:ext uri="{BB962C8B-B14F-4D97-AF65-F5344CB8AC3E}">
        <p14:creationId xmlns:p14="http://schemas.microsoft.com/office/powerpoint/2010/main" val="3786132779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55AB3E6-789B-450D-8872-A8FCB87F44B2}"/>
              </a:ext>
            </a:extLst>
          </p:cNvPr>
          <p:cNvSpPr/>
          <p:nvPr/>
        </p:nvSpPr>
        <p:spPr>
          <a:xfrm>
            <a:off x="1665624" y="1046020"/>
            <a:ext cx="9414933" cy="696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733" dirty="0"/>
              <a:t>A </a:t>
            </a:r>
            <a:r>
              <a:rPr lang="pt-BR" sz="3733" b="1" dirty="0"/>
              <a:t>íris</a:t>
            </a:r>
            <a:r>
              <a:rPr lang="pt-BR" sz="3733" dirty="0"/>
              <a:t> é a parte colorida do olho. </a:t>
            </a:r>
            <a:endParaRPr lang="pt-BR" sz="3733" b="1" baseline="30000" dirty="0"/>
          </a:p>
        </p:txBody>
      </p:sp>
      <p:pic>
        <p:nvPicPr>
          <p:cNvPr id="8196" name="Picture 4" descr="Eye Ball GIFs | Tenor">
            <a:extLst>
              <a:ext uri="{FF2B5EF4-FFF2-40B4-BE49-F238E27FC236}">
                <a16:creationId xmlns:a16="http://schemas.microsoft.com/office/drawing/2014/main" id="{EEF30953-13B3-C8DB-34E5-B11043D21F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8" t="6591" r="6591" b="7234"/>
          <a:stretch/>
        </p:blipFill>
        <p:spPr bwMode="auto">
          <a:xfrm>
            <a:off x="4114801" y="1895406"/>
            <a:ext cx="4516581" cy="449491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3843246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55AB3E6-789B-450D-8872-A8FCB87F44B2}"/>
              </a:ext>
            </a:extLst>
          </p:cNvPr>
          <p:cNvSpPr/>
          <p:nvPr/>
        </p:nvSpPr>
        <p:spPr>
          <a:xfrm>
            <a:off x="754098" y="1159718"/>
            <a:ext cx="10214185" cy="1666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/>
              <a:t>A </a:t>
            </a:r>
            <a:r>
              <a:rPr lang="pt-BR" sz="2400" b="1" dirty="0"/>
              <a:t>pupila</a:t>
            </a:r>
            <a:r>
              <a:rPr lang="pt-BR" sz="2400" dirty="0"/>
              <a:t> muda de tamanho conforme a luminosidade. No </a:t>
            </a:r>
            <a:r>
              <a:rPr lang="pt-BR" sz="2400" b="1" dirty="0"/>
              <a:t>escuro</a:t>
            </a:r>
            <a:r>
              <a:rPr lang="pt-BR" sz="2400" dirty="0"/>
              <a:t>, a musculatura da íris se contrai e a </a:t>
            </a:r>
            <a:r>
              <a:rPr lang="pt-BR" sz="2400" b="1" dirty="0"/>
              <a:t>pupila aumenta </a:t>
            </a:r>
            <a:r>
              <a:rPr lang="pt-BR" sz="2400" dirty="0"/>
              <a:t>(A), permitindo maior entrada de luz. Na </a:t>
            </a:r>
            <a:r>
              <a:rPr lang="pt-BR" sz="2400" b="1" dirty="0"/>
              <a:t>claridade</a:t>
            </a:r>
            <a:r>
              <a:rPr lang="pt-BR" sz="2400" dirty="0"/>
              <a:t>, os músculos relaxam, a </a:t>
            </a:r>
            <a:r>
              <a:rPr lang="pt-BR" sz="2400" b="1" dirty="0"/>
              <a:t>pupila diminui </a:t>
            </a:r>
            <a:r>
              <a:rPr lang="pt-BR" sz="2400" dirty="0"/>
              <a:t>(B) e menos luz entra nos olhos.</a:t>
            </a:r>
            <a:endParaRPr lang="pt-BR" sz="2400" b="1" baseline="30000" dirty="0"/>
          </a:p>
        </p:txBody>
      </p:sp>
      <p:pic>
        <p:nvPicPr>
          <p:cNvPr id="1026" name="Picture 2" descr="Por que nossas pupilas contraem e dilatam? - Diário de Biologia">
            <a:extLst>
              <a:ext uri="{FF2B5EF4-FFF2-40B4-BE49-F238E27FC236}">
                <a16:creationId xmlns:a16="http://schemas.microsoft.com/office/drawing/2014/main" id="{BB7B576C-CA0C-41F9-B03E-BC6EC38DB9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45"/>
          <a:stretch/>
        </p:blipFill>
        <p:spPr bwMode="auto">
          <a:xfrm>
            <a:off x="626682" y="4938000"/>
            <a:ext cx="2642963" cy="192000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Por que nossas pupilas contraem e dilatam? - Diário de Biologia">
            <a:extLst>
              <a:ext uri="{FF2B5EF4-FFF2-40B4-BE49-F238E27FC236}">
                <a16:creationId xmlns:a16="http://schemas.microsoft.com/office/drawing/2014/main" id="{46D4F9D9-E095-4293-B411-1EC29C3219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45"/>
          <a:stretch/>
        </p:blipFill>
        <p:spPr bwMode="auto">
          <a:xfrm>
            <a:off x="626682" y="2922164"/>
            <a:ext cx="2642963" cy="192000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94BB41FD-9295-44BC-BCFA-2D25FBC1A913}"/>
              </a:ext>
            </a:extLst>
          </p:cNvPr>
          <p:cNvSpPr txBox="1"/>
          <p:nvPr/>
        </p:nvSpPr>
        <p:spPr>
          <a:xfrm flipH="1">
            <a:off x="2787364" y="4219257"/>
            <a:ext cx="480908" cy="5847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3721CAA-6D58-435E-B28B-28EB162A651D}"/>
              </a:ext>
            </a:extLst>
          </p:cNvPr>
          <p:cNvSpPr txBox="1"/>
          <p:nvPr/>
        </p:nvSpPr>
        <p:spPr>
          <a:xfrm flipH="1">
            <a:off x="2792454" y="6242426"/>
            <a:ext cx="480908" cy="5847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</a:rPr>
              <a:t>B</a:t>
            </a:r>
          </a:p>
        </p:txBody>
      </p:sp>
      <p:pic>
        <p:nvPicPr>
          <p:cNvPr id="2050" name="Picture 2" descr="Halloween Love Sticker">
            <a:extLst>
              <a:ext uri="{FF2B5EF4-FFF2-40B4-BE49-F238E27FC236}">
                <a16:creationId xmlns:a16="http://schemas.microsoft.com/office/drawing/2014/main" id="{5E3D0382-3806-3A1F-6C3B-07199867D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889221"/>
            <a:ext cx="3676383" cy="3684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D1CBD07-2543-E726-9A76-0ECE71A507D1}"/>
              </a:ext>
            </a:extLst>
          </p:cNvPr>
          <p:cNvSpPr txBox="1"/>
          <p:nvPr/>
        </p:nvSpPr>
        <p:spPr>
          <a:xfrm>
            <a:off x="576613" y="762000"/>
            <a:ext cx="365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SENTIDO DA VISÃO</a:t>
            </a:r>
          </a:p>
        </p:txBody>
      </p:sp>
    </p:spTree>
    <p:extLst>
      <p:ext uri="{BB962C8B-B14F-4D97-AF65-F5344CB8AC3E}">
        <p14:creationId xmlns:p14="http://schemas.microsoft.com/office/powerpoint/2010/main" val="1262192833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3D7CAA60-8ADB-44A1-B13F-C9CDD69E0277}"/>
              </a:ext>
            </a:extLst>
          </p:cNvPr>
          <p:cNvSpPr/>
          <p:nvPr/>
        </p:nvSpPr>
        <p:spPr>
          <a:xfrm>
            <a:off x="750456" y="834661"/>
            <a:ext cx="10219267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pt-BR" sz="2400" b="1" dirty="0"/>
              <a:t>VAMOS CONHECER A PUPILA?</a:t>
            </a:r>
          </a:p>
          <a:p>
            <a:pPr algn="ctr" fontAlgn="base"/>
            <a:endParaRPr lang="pt-BR" sz="500" dirty="0"/>
          </a:p>
          <a:p>
            <a:pPr algn="ctr" fontAlgn="base"/>
            <a:r>
              <a:rPr lang="pt-BR" sz="2400" dirty="0"/>
              <a:t>Vamos estudar o mecanismo pelo qual a íris controla a abertura da pupila? E para isso vamos precisar de uma fonte luminosa de baixa intensidade e um espelho. </a:t>
            </a:r>
          </a:p>
          <a:p>
            <a:pPr algn="ctr" fontAlgn="base"/>
            <a:endParaRPr lang="pt-BR" sz="2400" b="1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AC3190D-781E-4C60-A65E-C03926307E81}"/>
              </a:ext>
            </a:extLst>
          </p:cNvPr>
          <p:cNvSpPr txBox="1"/>
          <p:nvPr/>
        </p:nvSpPr>
        <p:spPr>
          <a:xfrm>
            <a:off x="358577" y="2850597"/>
            <a:ext cx="10214751" cy="14679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pt-BR" sz="2800" b="1" dirty="0">
                <a:ea typeface="Calibri" panose="020F0502020204030204" pitchFamily="34" charset="0"/>
              </a:rPr>
              <a:t>PROCEDIMENTO</a:t>
            </a:r>
          </a:p>
          <a:p>
            <a:pPr algn="just">
              <a:lnSpc>
                <a:spcPct val="107000"/>
              </a:lnSpc>
            </a:pPr>
            <a:r>
              <a:rPr lang="pt-BR" sz="2800" dirty="0">
                <a:ea typeface="Calibri" panose="020F0502020204030204" pitchFamily="34" charset="0"/>
              </a:rPr>
              <a:t>1 - Em um ambiente pouco iluminado, na frente de um espelho, observe o seu olho.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A9601E5-2802-441F-96CE-3C5363982276}"/>
              </a:ext>
            </a:extLst>
          </p:cNvPr>
          <p:cNvSpPr txBox="1"/>
          <p:nvPr/>
        </p:nvSpPr>
        <p:spPr>
          <a:xfrm>
            <a:off x="247741" y="4405509"/>
            <a:ext cx="8606649" cy="1928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pt-BR" sz="2800" dirty="0">
                <a:ea typeface="Calibri" panose="020F0502020204030204" pitchFamily="34" charset="0"/>
              </a:rPr>
              <a:t>2 - Vá aproximando, lentamente, a fonte luminosa. Observe o que acontece com a sua pupila.</a:t>
            </a:r>
          </a:p>
          <a:p>
            <a:pPr algn="just">
              <a:lnSpc>
                <a:spcPct val="107000"/>
              </a:lnSpc>
            </a:pPr>
            <a:r>
              <a:rPr lang="pt-BR" sz="2800" dirty="0">
                <a:ea typeface="Calibri" panose="020F0502020204030204" pitchFamily="34" charset="0"/>
              </a:rPr>
              <a:t>3 - Em seguida, afaste a fonte luminosa e observe novamente o que acontece com a pupila.</a:t>
            </a:r>
          </a:p>
        </p:txBody>
      </p:sp>
      <p:pic>
        <p:nvPicPr>
          <p:cNvPr id="11266" name="Picture 2" descr="Vetores de Rapaz Mostra A Língua Em Seu Reflexo No Espelho Vetor Ilustração  Isolada e mais imagens de Criança - iStock">
            <a:extLst>
              <a:ext uri="{FF2B5EF4-FFF2-40B4-BE49-F238E27FC236}">
                <a16:creationId xmlns:a16="http://schemas.microsoft.com/office/drawing/2014/main" id="{06000B3A-DCC3-97FE-26C7-007AAD7E8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3169" y="4084845"/>
            <a:ext cx="2570254" cy="257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57450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29303B9F-E3C7-40B9-B52C-329F0038B5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5002" y="3820157"/>
            <a:ext cx="4484599" cy="2592495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DFFE8D05-F900-45CC-9113-C39CAE121923}"/>
              </a:ext>
            </a:extLst>
          </p:cNvPr>
          <p:cNvSpPr txBox="1"/>
          <p:nvPr/>
        </p:nvSpPr>
        <p:spPr>
          <a:xfrm>
            <a:off x="3558260" y="3928533"/>
            <a:ext cx="95731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667" dirty="0"/>
              <a:t>cílios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771D0FE-A6CC-4FEC-83AD-5E7383A85D30}"/>
              </a:ext>
            </a:extLst>
          </p:cNvPr>
          <p:cNvSpPr txBox="1"/>
          <p:nvPr/>
        </p:nvSpPr>
        <p:spPr>
          <a:xfrm>
            <a:off x="7121031" y="3445371"/>
            <a:ext cx="2053767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667" dirty="0"/>
              <a:t>sobrancelha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D1FFF4A-6AFA-47AB-82E5-F81CFEAAB53C}"/>
              </a:ext>
            </a:extLst>
          </p:cNvPr>
          <p:cNvSpPr txBox="1"/>
          <p:nvPr/>
        </p:nvSpPr>
        <p:spPr>
          <a:xfrm>
            <a:off x="6999111" y="4506519"/>
            <a:ext cx="2977097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667" dirty="0"/>
              <a:t>pálpebra superior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4E8CF953-87FA-4FD0-96CC-74A56405031D}"/>
              </a:ext>
            </a:extLst>
          </p:cNvPr>
          <p:cNvSpPr txBox="1"/>
          <p:nvPr/>
        </p:nvSpPr>
        <p:spPr>
          <a:xfrm>
            <a:off x="7229405" y="5892799"/>
            <a:ext cx="2807179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667" dirty="0"/>
              <a:t>pálpebra inferior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EAA1DC6-EFCF-4FF1-AD7F-79A3BB38C733}"/>
              </a:ext>
            </a:extLst>
          </p:cNvPr>
          <p:cNvSpPr txBox="1"/>
          <p:nvPr/>
        </p:nvSpPr>
        <p:spPr>
          <a:xfrm>
            <a:off x="853134" y="1186476"/>
            <a:ext cx="102412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solidFill>
                  <a:srgbClr val="000000"/>
                </a:solidFill>
              </a:rPr>
              <a:t>As </a:t>
            </a:r>
            <a:r>
              <a:rPr lang="pt-BR" sz="2400" b="1" dirty="0">
                <a:solidFill>
                  <a:srgbClr val="000000"/>
                </a:solidFill>
              </a:rPr>
              <a:t>pálpebras</a:t>
            </a:r>
            <a:r>
              <a:rPr lang="pt-BR" sz="2400" dirty="0">
                <a:solidFill>
                  <a:srgbClr val="000000"/>
                </a:solidFill>
              </a:rPr>
              <a:t> são dobras de pele que servem para proteger os olhos e espalhar sobre eles o líquido que conhecemos como lágrima. </a:t>
            </a:r>
            <a:endParaRPr lang="pt-BR" sz="240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5A85970-073E-B8A0-9B90-13ABAF33B1E5}"/>
              </a:ext>
            </a:extLst>
          </p:cNvPr>
          <p:cNvSpPr txBox="1"/>
          <p:nvPr/>
        </p:nvSpPr>
        <p:spPr>
          <a:xfrm>
            <a:off x="853134" y="2314418"/>
            <a:ext cx="102412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rgbClr val="000000"/>
                </a:solidFill>
              </a:rPr>
              <a:t>Os </a:t>
            </a:r>
            <a:r>
              <a:rPr lang="pt-BR" sz="2400" b="1" dirty="0">
                <a:solidFill>
                  <a:srgbClr val="000000"/>
                </a:solidFill>
              </a:rPr>
              <a:t>cílios</a:t>
            </a:r>
            <a:r>
              <a:rPr lang="pt-BR" sz="2400" dirty="0">
                <a:solidFill>
                  <a:srgbClr val="000000"/>
                </a:solidFill>
              </a:rPr>
              <a:t> impedem a entrada de poeira e de excesso de luz nos olhos, e as </a:t>
            </a:r>
            <a:r>
              <a:rPr lang="pt-BR" sz="2400" b="1" dirty="0">
                <a:solidFill>
                  <a:srgbClr val="000000"/>
                </a:solidFill>
              </a:rPr>
              <a:t>sobrancelhas</a:t>
            </a:r>
            <a:r>
              <a:rPr lang="pt-BR" sz="2400" dirty="0">
                <a:solidFill>
                  <a:srgbClr val="000000"/>
                </a:solidFill>
              </a:rPr>
              <a:t> impedem que o suor da testa entre neles.</a:t>
            </a:r>
            <a:endParaRPr lang="pt-BR" sz="2400" dirty="0"/>
          </a:p>
        </p:txBody>
      </p:sp>
      <p:pic>
        <p:nvPicPr>
          <p:cNvPr id="12290" name="Picture 2" descr="Face Looking Sticker">
            <a:extLst>
              <a:ext uri="{FF2B5EF4-FFF2-40B4-BE49-F238E27FC236}">
                <a16:creationId xmlns:a16="http://schemas.microsoft.com/office/drawing/2014/main" id="{EF47C043-3026-F8F8-6D63-D3B1236B1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814" y="4777985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01651A7-C24E-B563-CD81-D87C25054A59}"/>
              </a:ext>
            </a:extLst>
          </p:cNvPr>
          <p:cNvSpPr txBox="1"/>
          <p:nvPr/>
        </p:nvSpPr>
        <p:spPr>
          <a:xfrm>
            <a:off x="576613" y="762000"/>
            <a:ext cx="365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SENTIDO DA VISÃO</a:t>
            </a:r>
          </a:p>
        </p:txBody>
      </p:sp>
    </p:spTree>
    <p:extLst>
      <p:ext uri="{BB962C8B-B14F-4D97-AF65-F5344CB8AC3E}">
        <p14:creationId xmlns:p14="http://schemas.microsoft.com/office/powerpoint/2010/main" val="22730180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5" grpId="0"/>
      <p:bldP spid="17" grpId="0"/>
      <p:bldP spid="13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9BA3EC3-6F0E-47DA-B32A-D838FCC0312B}"/>
              </a:ext>
            </a:extLst>
          </p:cNvPr>
          <p:cNvSpPr/>
          <p:nvPr/>
        </p:nvSpPr>
        <p:spPr>
          <a:xfrm>
            <a:off x="-10664" y="6537408"/>
            <a:ext cx="9633520" cy="297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333" dirty="0"/>
              <a:t>Disponível em: https://pixabay.com/pt/illustrations/question%C3%A1rio-telhas-letras-red-2058883/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4F8ABAA-A65E-4F5B-BEB3-29B383CA5215}"/>
              </a:ext>
            </a:extLst>
          </p:cNvPr>
          <p:cNvSpPr txBox="1"/>
          <p:nvPr/>
        </p:nvSpPr>
        <p:spPr>
          <a:xfrm>
            <a:off x="889000" y="1846504"/>
            <a:ext cx="10210800" cy="4360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800"/>
              </a:spcBef>
              <a:spcAft>
                <a:spcPts val="800"/>
              </a:spcAft>
              <a:tabLst>
                <a:tab pos="914377" algn="l"/>
              </a:tabLst>
            </a:pPr>
            <a:r>
              <a:rPr lang="pt-BR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olho é um órgão muito sensível, por isso existe em volta dele partes que o protegem. Quais são as partes que protegem o olho?</a:t>
            </a:r>
          </a:p>
          <a:p>
            <a:pPr algn="just">
              <a:spcBef>
                <a:spcPts val="800"/>
              </a:spcBef>
              <a:spcAft>
                <a:spcPts val="800"/>
              </a:spcAft>
              <a:tabLst>
                <a:tab pos="914377" algn="l"/>
              </a:tabLst>
            </a:pPr>
            <a:r>
              <a:rPr lang="pt-BR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Boca e nariz.</a:t>
            </a:r>
          </a:p>
          <a:p>
            <a:pPr algn="just">
              <a:spcBef>
                <a:spcPts val="800"/>
              </a:spcBef>
              <a:spcAft>
                <a:spcPts val="800"/>
              </a:spcAft>
              <a:tabLst>
                <a:tab pos="914377" algn="l"/>
              </a:tabLst>
            </a:pPr>
            <a:r>
              <a:rPr lang="pt-BR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Orelha e pálpebras.</a:t>
            </a:r>
          </a:p>
          <a:p>
            <a:pPr algn="just">
              <a:spcBef>
                <a:spcPts val="800"/>
              </a:spcBef>
              <a:spcAft>
                <a:spcPts val="800"/>
              </a:spcAft>
              <a:tabLst>
                <a:tab pos="914377" algn="l"/>
              </a:tabLst>
            </a:pPr>
            <a:r>
              <a:rPr lang="pt-BR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 Nariz, testa e cabelos.</a:t>
            </a:r>
          </a:p>
          <a:p>
            <a:pPr algn="just">
              <a:spcBef>
                <a:spcPts val="800"/>
              </a:spcBef>
              <a:spcAft>
                <a:spcPts val="800"/>
              </a:spcAft>
              <a:tabLst>
                <a:tab pos="914377" algn="l"/>
              </a:tabLst>
            </a:pPr>
            <a:r>
              <a:rPr lang="pt-BR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d) Pálpebras, cílios e sobrancelha.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4AFC89A9-FE49-42DC-651C-71F87393F77D}"/>
              </a:ext>
            </a:extLst>
          </p:cNvPr>
          <p:cNvGrpSpPr/>
          <p:nvPr/>
        </p:nvGrpSpPr>
        <p:grpSpPr>
          <a:xfrm>
            <a:off x="827810" y="0"/>
            <a:ext cx="3827317" cy="1420557"/>
            <a:chOff x="952501" y="97755"/>
            <a:chExt cx="4974828" cy="1846470"/>
          </a:xfrm>
        </p:grpSpPr>
        <p:pic>
          <p:nvPicPr>
            <p:cNvPr id="4" name="Picture 4" descr="Ilustração de gráficos do cérebro, teste de conhecimento, png | PNGEgg">
              <a:extLst>
                <a:ext uri="{FF2B5EF4-FFF2-40B4-BE49-F238E27FC236}">
                  <a16:creationId xmlns:a16="http://schemas.microsoft.com/office/drawing/2014/main" id="{BD10862B-799D-D42E-C5FB-BEA2055E5BF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56" r="21556"/>
            <a:stretch/>
          </p:blipFill>
          <p:spPr bwMode="auto">
            <a:xfrm>
              <a:off x="4226322" y="97755"/>
              <a:ext cx="1701007" cy="1701007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6" descr="Função e força - dorfemoropatelar">
              <a:extLst>
                <a:ext uri="{FF2B5EF4-FFF2-40B4-BE49-F238E27FC236}">
                  <a16:creationId xmlns:a16="http://schemas.microsoft.com/office/drawing/2014/main" id="{4EC54051-2DC6-413C-C924-03296228DF2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29" r="15552"/>
            <a:stretch/>
          </p:blipFill>
          <p:spPr bwMode="auto">
            <a:xfrm>
              <a:off x="952501" y="368155"/>
              <a:ext cx="3771900" cy="1576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E2D367B9-55B7-7E74-54A8-A17807CEBEC3}"/>
              </a:ext>
            </a:extLst>
          </p:cNvPr>
          <p:cNvSpPr/>
          <p:nvPr/>
        </p:nvSpPr>
        <p:spPr>
          <a:xfrm>
            <a:off x="827810" y="5590235"/>
            <a:ext cx="8298872" cy="609600"/>
          </a:xfrm>
          <a:prstGeom prst="roundRect">
            <a:avLst/>
          </a:prstGeom>
          <a:noFill/>
          <a:ln>
            <a:solidFill>
              <a:srgbClr val="E435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65171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>
                <a16:creationId xmlns:a16="http://schemas.microsoft.com/office/drawing/2014/main" id="{50B22A80-5815-44F9-9ECC-05F22B6C15D0}"/>
              </a:ext>
            </a:extLst>
          </p:cNvPr>
          <p:cNvSpPr/>
          <p:nvPr/>
        </p:nvSpPr>
        <p:spPr>
          <a:xfrm>
            <a:off x="1161880" y="1434754"/>
            <a:ext cx="10278533" cy="1006879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800" dirty="0"/>
              <a:t>Só é possível enxergar em ambientes com alguma iluminação, pois é a </a:t>
            </a:r>
            <a:r>
              <a:rPr lang="pt-BR" sz="2800" b="1" dirty="0"/>
              <a:t>luz</a:t>
            </a:r>
            <a:r>
              <a:rPr lang="pt-BR" sz="2800" dirty="0"/>
              <a:t> que estimula os </a:t>
            </a:r>
            <a:r>
              <a:rPr lang="pt-BR" sz="2800" b="1" dirty="0"/>
              <a:t>receptores</a:t>
            </a:r>
            <a:r>
              <a:rPr lang="pt-BR" sz="2800" dirty="0"/>
              <a:t> da </a:t>
            </a:r>
            <a:r>
              <a:rPr lang="pt-BR" sz="2800" b="1" dirty="0"/>
              <a:t>retina</a:t>
            </a:r>
            <a:r>
              <a:rPr lang="pt-BR" sz="2800" dirty="0"/>
              <a:t>.</a:t>
            </a:r>
            <a:endParaRPr lang="pt-BR" sz="16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65E9690-5385-49B8-AD49-FB8903FF72E0}"/>
              </a:ext>
            </a:extLst>
          </p:cNvPr>
          <p:cNvSpPr txBox="1"/>
          <p:nvPr/>
        </p:nvSpPr>
        <p:spPr>
          <a:xfrm>
            <a:off x="0" y="6526120"/>
            <a:ext cx="12192000" cy="2974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33" dirty="0"/>
              <a:t>Adaptado de: https://www.deltacolorbrasil.com/images/cones_bastonestes_olho_humano_retina.png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1C485E34-703D-4EAC-BEEA-F8AB3794FD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6017" y="2802467"/>
            <a:ext cx="5676900" cy="350520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AB3BB165-8B2F-4B37-8403-8B7CEAA6EA42}"/>
              </a:ext>
            </a:extLst>
          </p:cNvPr>
          <p:cNvSpPr txBox="1"/>
          <p:nvPr/>
        </p:nvSpPr>
        <p:spPr>
          <a:xfrm>
            <a:off x="5596467" y="5765800"/>
            <a:ext cx="1409360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667" dirty="0"/>
              <a:t>RETINA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77702F5-9F19-4D3B-A9DF-EBCF483BF24C}"/>
              </a:ext>
            </a:extLst>
          </p:cNvPr>
          <p:cNvSpPr txBox="1"/>
          <p:nvPr/>
        </p:nvSpPr>
        <p:spPr>
          <a:xfrm>
            <a:off x="3979334" y="4318000"/>
            <a:ext cx="821059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667" dirty="0"/>
              <a:t>LUZ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35508FD3-8E1A-4A43-B1B0-104878996FC5}"/>
              </a:ext>
            </a:extLst>
          </p:cNvPr>
          <p:cNvSpPr txBox="1"/>
          <p:nvPr/>
        </p:nvSpPr>
        <p:spPr>
          <a:xfrm>
            <a:off x="8390467" y="5444067"/>
            <a:ext cx="1340432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667" dirty="0"/>
              <a:t>CONES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F7E9127A-AB00-42F0-996C-4B93095EBF2D}"/>
              </a:ext>
            </a:extLst>
          </p:cNvPr>
          <p:cNvSpPr txBox="1"/>
          <p:nvPr/>
        </p:nvSpPr>
        <p:spPr>
          <a:xfrm>
            <a:off x="5249334" y="2929467"/>
            <a:ext cx="2409634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667" dirty="0"/>
              <a:t>BASTONETES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FFB6A82-280D-2D57-7EA9-3417C269C0DB}"/>
              </a:ext>
            </a:extLst>
          </p:cNvPr>
          <p:cNvSpPr txBox="1"/>
          <p:nvPr/>
        </p:nvSpPr>
        <p:spPr>
          <a:xfrm>
            <a:off x="576613" y="762000"/>
            <a:ext cx="365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SENTIDO DA VISÃO</a:t>
            </a:r>
          </a:p>
        </p:txBody>
      </p:sp>
    </p:spTree>
    <p:extLst>
      <p:ext uri="{BB962C8B-B14F-4D97-AF65-F5344CB8AC3E}">
        <p14:creationId xmlns:p14="http://schemas.microsoft.com/office/powerpoint/2010/main" val="847922738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50B22A80-5815-44F9-9ECC-05F22B6C15D0}"/>
              </a:ext>
            </a:extLst>
          </p:cNvPr>
          <p:cNvSpPr/>
          <p:nvPr/>
        </p:nvSpPr>
        <p:spPr>
          <a:xfrm>
            <a:off x="1028700" y="1483864"/>
            <a:ext cx="10134600" cy="1591925"/>
          </a:xfrm>
          <a:prstGeom prst="roundRect">
            <a:avLst/>
          </a:prstGeom>
          <a:solidFill>
            <a:srgbClr val="00FFCC"/>
          </a:solidFill>
        </p:spPr>
        <p:txBody>
          <a:bodyPr wrap="square" anchor="t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000" dirty="0"/>
              <a:t>Enxergamos um objeto porque os raios luminosos que ele emite ou reflete atingem a </a:t>
            </a:r>
            <a:r>
              <a:rPr lang="pt-BR" sz="2000" b="1" dirty="0"/>
              <a:t>retina</a:t>
            </a:r>
            <a:r>
              <a:rPr lang="pt-BR" sz="2000" dirty="0"/>
              <a:t> e estimulam os </a:t>
            </a:r>
            <a:r>
              <a:rPr lang="pt-BR" sz="2000" b="1" dirty="0"/>
              <a:t>fotorreceptores</a:t>
            </a:r>
            <a:r>
              <a:rPr lang="pt-BR" sz="2000" dirty="0"/>
              <a:t>. As informações captadas são levadas ao </a:t>
            </a:r>
            <a:r>
              <a:rPr lang="pt-BR" sz="2000" b="1" dirty="0"/>
              <a:t>cérebro</a:t>
            </a:r>
            <a:r>
              <a:rPr lang="pt-BR" sz="2000" dirty="0"/>
              <a:t>.</a:t>
            </a:r>
            <a:endParaRPr lang="pt-BR" sz="12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51D90A0-44E7-4E52-A4DD-3AD8E70FF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8100" y="3437467"/>
            <a:ext cx="4903235" cy="283633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B4E216FB-047A-4F2C-8346-184D605C5E49}"/>
              </a:ext>
            </a:extLst>
          </p:cNvPr>
          <p:cNvSpPr txBox="1"/>
          <p:nvPr/>
        </p:nvSpPr>
        <p:spPr>
          <a:xfrm>
            <a:off x="8128000" y="3471333"/>
            <a:ext cx="1101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/>
              <a:t>RETINA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21DC623-06C5-4DCB-8B2F-2FD3B2777582}"/>
              </a:ext>
            </a:extLst>
          </p:cNvPr>
          <p:cNvSpPr txBox="1"/>
          <p:nvPr/>
        </p:nvSpPr>
        <p:spPr>
          <a:xfrm>
            <a:off x="4318000" y="3683000"/>
            <a:ext cx="6447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/>
              <a:t>ÍRIS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4F012C5-BE78-4ECD-8559-986E662A02C0}"/>
              </a:ext>
            </a:extLst>
          </p:cNvPr>
          <p:cNvSpPr txBox="1"/>
          <p:nvPr/>
        </p:nvSpPr>
        <p:spPr>
          <a:xfrm>
            <a:off x="3335867" y="4004733"/>
            <a:ext cx="12522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/>
              <a:t>CÓRNEA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FC2F1BE-70A4-4306-9025-B0B771ADE730}"/>
              </a:ext>
            </a:extLst>
          </p:cNvPr>
          <p:cNvSpPr txBox="1"/>
          <p:nvPr/>
        </p:nvSpPr>
        <p:spPr>
          <a:xfrm>
            <a:off x="3496734" y="5503333"/>
            <a:ext cx="16850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/>
              <a:t>CRISTALINO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7462405F-AA98-4472-B801-3317D00A59FF}"/>
              </a:ext>
            </a:extLst>
          </p:cNvPr>
          <p:cNvSpPr txBox="1"/>
          <p:nvPr/>
        </p:nvSpPr>
        <p:spPr>
          <a:xfrm>
            <a:off x="7586133" y="5960533"/>
            <a:ext cx="241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NERVO ÓPTICO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0CCF2FD-59BA-FD96-EC39-A71BB31C5F1A}"/>
              </a:ext>
            </a:extLst>
          </p:cNvPr>
          <p:cNvSpPr txBox="1"/>
          <p:nvPr/>
        </p:nvSpPr>
        <p:spPr>
          <a:xfrm>
            <a:off x="576613" y="762000"/>
            <a:ext cx="365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SENTIDO DA VISÃO</a:t>
            </a:r>
          </a:p>
        </p:txBody>
      </p:sp>
    </p:spTree>
    <p:extLst>
      <p:ext uri="{BB962C8B-B14F-4D97-AF65-F5344CB8AC3E}">
        <p14:creationId xmlns:p14="http://schemas.microsoft.com/office/powerpoint/2010/main" val="6229153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ixaDeTexto 17">
            <a:extLst>
              <a:ext uri="{FF2B5EF4-FFF2-40B4-BE49-F238E27FC236}">
                <a16:creationId xmlns:a16="http://schemas.microsoft.com/office/drawing/2014/main" id="{04F8ABAA-A65E-4F5B-BEB3-29B383CA5215}"/>
              </a:ext>
            </a:extLst>
          </p:cNvPr>
          <p:cNvSpPr txBox="1"/>
          <p:nvPr/>
        </p:nvSpPr>
        <p:spPr>
          <a:xfrm>
            <a:off x="207818" y="2192669"/>
            <a:ext cx="12136582" cy="3370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tabLst>
                <a:tab pos="914377" algn="l"/>
              </a:tabLst>
            </a:pPr>
            <a:r>
              <a:rPr lang="pt-BR" sz="2400" dirty="0">
                <a:ea typeface="Calibri" panose="020F0502020204030204" pitchFamily="34" charset="0"/>
                <a:cs typeface="Times New Roman" panose="02020603050405020304" pitchFamily="18" charset="0"/>
              </a:rPr>
              <a:t>Qual é a função do nervo óptico?</a:t>
            </a:r>
          </a:p>
          <a:p>
            <a:pPr algn="just">
              <a:lnSpc>
                <a:spcPct val="150000"/>
              </a:lnSpc>
              <a:tabLst>
                <a:tab pos="914377" algn="l"/>
              </a:tabLst>
            </a:pPr>
            <a:r>
              <a:rPr lang="pt-BR" sz="2400" dirty="0">
                <a:ea typeface="Calibri" panose="020F0502020204030204" pitchFamily="34" charset="0"/>
                <a:cs typeface="Times New Roman" panose="02020603050405020304" pitchFamily="18" charset="0"/>
              </a:rPr>
              <a:t>a) O nervo óptico é responsável por focalizar a luz.</a:t>
            </a:r>
          </a:p>
          <a:p>
            <a:pPr algn="just">
              <a:lnSpc>
                <a:spcPct val="150000"/>
              </a:lnSpc>
              <a:tabLst>
                <a:tab pos="914377" algn="l"/>
              </a:tabLst>
            </a:pPr>
            <a:r>
              <a:rPr lang="pt-BR" sz="2400" dirty="0">
                <a:ea typeface="Calibri" panose="020F0502020204030204" pitchFamily="34" charset="0"/>
                <a:cs typeface="Times New Roman" panose="02020603050405020304" pitchFamily="18" charset="0"/>
              </a:rPr>
              <a:t>b) O nervo óptico é responsável por guardar as imagens do cérebro na mente.</a:t>
            </a:r>
          </a:p>
          <a:p>
            <a:pPr algn="just">
              <a:lnSpc>
                <a:spcPct val="150000"/>
              </a:lnSpc>
              <a:tabLst>
                <a:tab pos="914377" algn="l"/>
              </a:tabLst>
            </a:pPr>
            <a:r>
              <a:rPr lang="pt-BR" sz="2400" dirty="0">
                <a:ea typeface="Calibri" panose="020F0502020204030204" pitchFamily="34" charset="0"/>
                <a:cs typeface="Times New Roman" panose="02020603050405020304" pitchFamily="18" charset="0"/>
              </a:rPr>
              <a:t>c) O nervo óptico é responsável por levar as informações do olho para o cérebro.</a:t>
            </a:r>
          </a:p>
          <a:p>
            <a:pPr algn="just">
              <a:lnSpc>
                <a:spcPct val="150000"/>
              </a:lnSpc>
              <a:tabLst>
                <a:tab pos="914377" algn="l"/>
              </a:tabLst>
            </a:pPr>
            <a:r>
              <a:rPr lang="pt-BR" sz="2400" dirty="0">
                <a:ea typeface="Calibri" panose="020F0502020204030204" pitchFamily="34" charset="0"/>
                <a:cs typeface="Times New Roman" panose="02020603050405020304" pitchFamily="18" charset="0"/>
              </a:rPr>
              <a:t>d) O nervo óptico é responsável pela produção de substância gelatinosa no olho.</a:t>
            </a:r>
          </a:p>
          <a:p>
            <a:pPr algn="just">
              <a:lnSpc>
                <a:spcPct val="150000"/>
              </a:lnSpc>
              <a:tabLst>
                <a:tab pos="914377" algn="l"/>
              </a:tabLst>
            </a:pPr>
            <a:endParaRPr lang="pt-BR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E1F0C872-3AF7-E51B-DFB9-C6455B7F51FC}"/>
              </a:ext>
            </a:extLst>
          </p:cNvPr>
          <p:cNvGrpSpPr/>
          <p:nvPr/>
        </p:nvGrpSpPr>
        <p:grpSpPr>
          <a:xfrm>
            <a:off x="827810" y="0"/>
            <a:ext cx="3827317" cy="1420557"/>
            <a:chOff x="952501" y="97755"/>
            <a:chExt cx="4974828" cy="1846470"/>
          </a:xfrm>
        </p:grpSpPr>
        <p:pic>
          <p:nvPicPr>
            <p:cNvPr id="4" name="Picture 4" descr="Ilustração de gráficos do cérebro, teste de conhecimento, png | PNGEgg">
              <a:extLst>
                <a:ext uri="{FF2B5EF4-FFF2-40B4-BE49-F238E27FC236}">
                  <a16:creationId xmlns:a16="http://schemas.microsoft.com/office/drawing/2014/main" id="{1B585F43-AA0E-36D8-3D9D-A08191131AB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56" r="21556"/>
            <a:stretch/>
          </p:blipFill>
          <p:spPr bwMode="auto">
            <a:xfrm>
              <a:off x="4226322" y="97755"/>
              <a:ext cx="1701007" cy="1701007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6" descr="Função e força - dorfemoropatelar">
              <a:extLst>
                <a:ext uri="{FF2B5EF4-FFF2-40B4-BE49-F238E27FC236}">
                  <a16:creationId xmlns:a16="http://schemas.microsoft.com/office/drawing/2014/main" id="{004F823A-7053-B5BB-591F-E9C91F6667D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29" r="15552"/>
            <a:stretch/>
          </p:blipFill>
          <p:spPr bwMode="auto">
            <a:xfrm>
              <a:off x="952501" y="368155"/>
              <a:ext cx="3771900" cy="1576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47A693E1-C3EC-A36C-82F4-6DBB05466DF3}"/>
              </a:ext>
            </a:extLst>
          </p:cNvPr>
          <p:cNvSpPr/>
          <p:nvPr/>
        </p:nvSpPr>
        <p:spPr>
          <a:xfrm>
            <a:off x="207818" y="3996963"/>
            <a:ext cx="11111346" cy="609600"/>
          </a:xfrm>
          <a:prstGeom prst="roundRect">
            <a:avLst/>
          </a:prstGeom>
          <a:noFill/>
          <a:ln>
            <a:solidFill>
              <a:srgbClr val="E435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35723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>
                <a16:creationId xmlns:a16="http://schemas.microsoft.com/office/drawing/2014/main" id="{50B22A80-5815-44F9-9ECC-05F22B6C15D0}"/>
              </a:ext>
            </a:extLst>
          </p:cNvPr>
          <p:cNvSpPr/>
          <p:nvPr/>
        </p:nvSpPr>
        <p:spPr>
          <a:xfrm>
            <a:off x="6096000" y="2802188"/>
            <a:ext cx="5416972" cy="3155607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733" dirty="0"/>
              <a:t>Na </a:t>
            </a:r>
            <a:r>
              <a:rPr lang="pt-BR" sz="3733" b="1" dirty="0"/>
              <a:t>retina</a:t>
            </a:r>
            <a:r>
              <a:rPr lang="pt-BR" sz="3733" dirty="0"/>
              <a:t>, existem dois tipos de células receptoras de estímulos luminosos: os </a:t>
            </a:r>
            <a:r>
              <a:rPr lang="pt-BR" sz="3733" b="1" dirty="0"/>
              <a:t>cones</a:t>
            </a:r>
            <a:r>
              <a:rPr lang="pt-BR" sz="3733" dirty="0"/>
              <a:t> e os </a:t>
            </a:r>
            <a:r>
              <a:rPr lang="pt-BR" sz="3733" b="1" dirty="0"/>
              <a:t>bastonetes</a:t>
            </a:r>
            <a:r>
              <a:rPr lang="pt-BR" sz="3733" dirty="0"/>
              <a:t>.</a:t>
            </a:r>
            <a:endParaRPr lang="pt-BR" sz="24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ECB9F4B-06AC-41B1-B50A-843388C99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1955" y="1468589"/>
            <a:ext cx="3231141" cy="468714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2C3A535-A373-416C-9C46-454411228642}"/>
              </a:ext>
            </a:extLst>
          </p:cNvPr>
          <p:cNvSpPr txBox="1"/>
          <p:nvPr/>
        </p:nvSpPr>
        <p:spPr>
          <a:xfrm>
            <a:off x="1103489" y="4379992"/>
            <a:ext cx="12186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/>
              <a:t>NÚCLEO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A8BCF6F-A204-40DD-8610-7AD49B9C1AA7}"/>
              </a:ext>
            </a:extLst>
          </p:cNvPr>
          <p:cNvSpPr txBox="1"/>
          <p:nvPr/>
        </p:nvSpPr>
        <p:spPr>
          <a:xfrm>
            <a:off x="4490158" y="6086873"/>
            <a:ext cx="893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/>
              <a:t>CONE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6B922BB-C5CD-4081-877D-60ABB068F94A}"/>
              </a:ext>
            </a:extLst>
          </p:cNvPr>
          <p:cNvSpPr txBox="1"/>
          <p:nvPr/>
        </p:nvSpPr>
        <p:spPr>
          <a:xfrm>
            <a:off x="2878102" y="6082359"/>
            <a:ext cx="16946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/>
              <a:t>BASTONETE</a:t>
            </a:r>
          </a:p>
        </p:txBody>
      </p:sp>
      <p:pic>
        <p:nvPicPr>
          <p:cNvPr id="13314" name="Picture 2" descr="Eye Sticker">
            <a:extLst>
              <a:ext uri="{FF2B5EF4-FFF2-40B4-BE49-F238E27FC236}">
                <a16:creationId xmlns:a16="http://schemas.microsoft.com/office/drawing/2014/main" id="{23720CC3-6E4A-3E30-44DF-F87C3DF7E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955" y="1775545"/>
            <a:ext cx="1228812" cy="1228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áfico 2" descr="Seta curva no sentido anti-horário">
            <a:extLst>
              <a:ext uri="{FF2B5EF4-FFF2-40B4-BE49-F238E27FC236}">
                <a16:creationId xmlns:a16="http://schemas.microsoft.com/office/drawing/2014/main" id="{10FA0A72-6DDE-9028-167F-C036EA48AE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7082546">
            <a:off x="1699969" y="735480"/>
            <a:ext cx="1694695" cy="169469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5BC087D-E64C-E1EC-899E-DE64123F4862}"/>
              </a:ext>
            </a:extLst>
          </p:cNvPr>
          <p:cNvSpPr txBox="1"/>
          <p:nvPr/>
        </p:nvSpPr>
        <p:spPr>
          <a:xfrm>
            <a:off x="576613" y="762000"/>
            <a:ext cx="365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SENTIDO DA VISÃO</a:t>
            </a:r>
          </a:p>
        </p:txBody>
      </p:sp>
    </p:spTree>
    <p:extLst>
      <p:ext uri="{BB962C8B-B14F-4D97-AF65-F5344CB8AC3E}">
        <p14:creationId xmlns:p14="http://schemas.microsoft.com/office/powerpoint/2010/main" val="2327127184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>
                <a16:creationId xmlns:a16="http://schemas.microsoft.com/office/drawing/2014/main" id="{50B22A80-5815-44F9-9ECC-05F22B6C15D0}"/>
              </a:ext>
            </a:extLst>
          </p:cNvPr>
          <p:cNvSpPr/>
          <p:nvPr/>
        </p:nvSpPr>
        <p:spPr>
          <a:xfrm>
            <a:off x="1150697" y="1980381"/>
            <a:ext cx="10278533" cy="170816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400" dirty="0"/>
              <a:t>Os </a:t>
            </a:r>
            <a:r>
              <a:rPr lang="pt-BR" sz="2400" b="1" dirty="0"/>
              <a:t>cones</a:t>
            </a:r>
            <a:r>
              <a:rPr lang="pt-BR" sz="2400" dirty="0"/>
              <a:t>, embora </a:t>
            </a:r>
            <a:r>
              <a:rPr lang="pt-BR" sz="2400" b="1" dirty="0"/>
              <a:t>menos sensíveis à luz</a:t>
            </a:r>
            <a:r>
              <a:rPr lang="pt-BR" sz="2400" dirty="0"/>
              <a:t>, são responsáveis pela percepção das </a:t>
            </a:r>
            <a:r>
              <a:rPr lang="pt-BR" sz="2400" b="1" dirty="0"/>
              <a:t>cores</a:t>
            </a:r>
            <a:r>
              <a:rPr lang="pt-BR" sz="2400" dirty="0"/>
              <a:t>. Na retina humana, são encontrados </a:t>
            </a:r>
            <a:r>
              <a:rPr lang="pt-BR" sz="2400" b="1" dirty="0"/>
              <a:t>três</a:t>
            </a:r>
            <a:r>
              <a:rPr lang="pt-BR" sz="2400" dirty="0"/>
              <a:t> tipos de cones: os sensíveis à luz </a:t>
            </a:r>
            <a:r>
              <a:rPr lang="pt-BR" sz="2400" b="1" dirty="0"/>
              <a:t>azul</a:t>
            </a:r>
            <a:r>
              <a:rPr lang="pt-BR" sz="2400" dirty="0"/>
              <a:t>, </a:t>
            </a:r>
            <a:r>
              <a:rPr lang="pt-BR" sz="2400" b="1" dirty="0"/>
              <a:t>verde</a:t>
            </a:r>
            <a:r>
              <a:rPr lang="pt-BR" sz="2400" dirty="0"/>
              <a:t> e </a:t>
            </a:r>
            <a:r>
              <a:rPr lang="pt-BR" sz="2400" b="1" dirty="0"/>
              <a:t>vermelha</a:t>
            </a:r>
            <a:r>
              <a:rPr lang="pt-BR" sz="2400" dirty="0"/>
              <a:t>. </a:t>
            </a:r>
            <a:endParaRPr lang="pt-BR" sz="1400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6647DAF6-2D91-4BCB-A7FA-0EAAA17655DD}"/>
              </a:ext>
            </a:extLst>
          </p:cNvPr>
          <p:cNvSpPr>
            <a:spLocks noChangeAspect="1"/>
          </p:cNvSpPr>
          <p:nvPr/>
        </p:nvSpPr>
        <p:spPr>
          <a:xfrm>
            <a:off x="2660843" y="4755958"/>
            <a:ext cx="1949537" cy="1920000"/>
          </a:xfrm>
          <a:prstGeom prst="ellipse">
            <a:avLst/>
          </a:prstGeom>
          <a:solidFill>
            <a:srgbClr val="33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/>
              <a:t>AZUL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76D723A7-841E-4FFB-BE95-A7C12E566624}"/>
              </a:ext>
            </a:extLst>
          </p:cNvPr>
          <p:cNvSpPr>
            <a:spLocks noChangeAspect="1"/>
          </p:cNvSpPr>
          <p:nvPr/>
        </p:nvSpPr>
        <p:spPr>
          <a:xfrm>
            <a:off x="4997643" y="4755958"/>
            <a:ext cx="1949537" cy="192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/>
              <a:t>VERDE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C738F0E6-321F-4A3F-AC4F-BE27D21A3C2A}"/>
              </a:ext>
            </a:extLst>
          </p:cNvPr>
          <p:cNvSpPr>
            <a:spLocks noChangeAspect="1"/>
          </p:cNvSpPr>
          <p:nvPr/>
        </p:nvSpPr>
        <p:spPr>
          <a:xfrm>
            <a:off x="7581622" y="4645939"/>
            <a:ext cx="2172959" cy="214003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VERMELHA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2E6FF9C-BF3F-D3A2-B3B2-78B3A4A5597D}"/>
              </a:ext>
            </a:extLst>
          </p:cNvPr>
          <p:cNvSpPr txBox="1"/>
          <p:nvPr/>
        </p:nvSpPr>
        <p:spPr>
          <a:xfrm>
            <a:off x="576613" y="762000"/>
            <a:ext cx="365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SENTIDO DA VISÃO</a:t>
            </a:r>
          </a:p>
        </p:txBody>
      </p:sp>
    </p:spTree>
    <p:extLst>
      <p:ext uri="{BB962C8B-B14F-4D97-AF65-F5344CB8AC3E}">
        <p14:creationId xmlns:p14="http://schemas.microsoft.com/office/powerpoint/2010/main" val="2457113924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res Primárias - Toda Matéria">
            <a:extLst>
              <a:ext uri="{FF2B5EF4-FFF2-40B4-BE49-F238E27FC236}">
                <a16:creationId xmlns:a16="http://schemas.microsoft.com/office/drawing/2014/main" id="{81C01FE0-9FFC-4205-AE6A-9644F10BB8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6" t="3084" r="3739" b="28769"/>
          <a:stretch/>
        </p:blipFill>
        <p:spPr bwMode="auto">
          <a:xfrm>
            <a:off x="7985082" y="2109717"/>
            <a:ext cx="3678483" cy="3474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id="{50B22A80-5815-44F9-9ECC-05F22B6C15D0}"/>
              </a:ext>
            </a:extLst>
          </p:cNvPr>
          <p:cNvSpPr/>
          <p:nvPr/>
        </p:nvSpPr>
        <p:spPr>
          <a:xfrm>
            <a:off x="528435" y="1347633"/>
            <a:ext cx="7055289" cy="190052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000" dirty="0"/>
              <a:t>A infinidade de cores detectada pelo ser humano deve‑se à diferença na proporção de estimulação de cada tipo de cone. O cérebro interpreta esses conjuntos de proporções como a sensação de cada uma das cores.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FD97B8D-C796-4759-9B23-65A0CCA39EE2}"/>
              </a:ext>
            </a:extLst>
          </p:cNvPr>
          <p:cNvSpPr txBox="1"/>
          <p:nvPr/>
        </p:nvSpPr>
        <p:spPr>
          <a:xfrm>
            <a:off x="9462798" y="2566174"/>
            <a:ext cx="7264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</a:rPr>
              <a:t>AZUL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87D3229-68B9-4F4E-8ACE-AB0843BE2496}"/>
              </a:ext>
            </a:extLst>
          </p:cNvPr>
          <p:cNvSpPr txBox="1"/>
          <p:nvPr/>
        </p:nvSpPr>
        <p:spPr>
          <a:xfrm>
            <a:off x="8074264" y="4369574"/>
            <a:ext cx="13276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</a:rPr>
              <a:t>VERMELHO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DDFA506-C719-44DE-8EDE-2D174E977ACE}"/>
              </a:ext>
            </a:extLst>
          </p:cNvPr>
          <p:cNvSpPr txBox="1"/>
          <p:nvPr/>
        </p:nvSpPr>
        <p:spPr>
          <a:xfrm>
            <a:off x="10622731" y="4369574"/>
            <a:ext cx="872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</a:rPr>
              <a:t>VERDE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F799A4E-B4AA-45D5-AED8-5F54CEC20654}"/>
              </a:ext>
            </a:extLst>
          </p:cNvPr>
          <p:cNvSpPr txBox="1"/>
          <p:nvPr/>
        </p:nvSpPr>
        <p:spPr>
          <a:xfrm>
            <a:off x="10131664" y="3285841"/>
            <a:ext cx="8483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</a:rPr>
              <a:t>CIANO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0632164-3E71-4BA0-9517-FF63BAF2AE0E}"/>
              </a:ext>
            </a:extLst>
          </p:cNvPr>
          <p:cNvSpPr txBox="1"/>
          <p:nvPr/>
        </p:nvSpPr>
        <p:spPr>
          <a:xfrm>
            <a:off x="8565331" y="3285841"/>
            <a:ext cx="12202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</a:rPr>
              <a:t>MAGENTA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55563A5-2057-4C92-8DE0-11120DDBBFD4}"/>
              </a:ext>
            </a:extLst>
          </p:cNvPr>
          <p:cNvSpPr txBox="1"/>
          <p:nvPr/>
        </p:nvSpPr>
        <p:spPr>
          <a:xfrm>
            <a:off x="9259598" y="4606641"/>
            <a:ext cx="1205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</a:rPr>
              <a:t>AMARELO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655F62E-2316-4C2E-8068-D84D448A0D65}"/>
              </a:ext>
            </a:extLst>
          </p:cNvPr>
          <p:cNvSpPr txBox="1"/>
          <p:nvPr/>
        </p:nvSpPr>
        <p:spPr>
          <a:xfrm>
            <a:off x="9279295" y="3641441"/>
            <a:ext cx="10647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600" b="1" dirty="0"/>
              <a:t>LUZ </a:t>
            </a:r>
          </a:p>
          <a:p>
            <a:pPr algn="ctr"/>
            <a:r>
              <a:rPr lang="pt-BR" sz="1600" b="1" dirty="0"/>
              <a:t>BRANCA</a:t>
            </a:r>
          </a:p>
        </p:txBody>
      </p:sp>
      <p:pic>
        <p:nvPicPr>
          <p:cNvPr id="16386" name="Picture 2" descr="FICAEMCASA - Circulo Cromático (animado) - Arte por um Canudo (Blog do  Agostinho)">
            <a:extLst>
              <a:ext uri="{FF2B5EF4-FFF2-40B4-BE49-F238E27FC236}">
                <a16:creationId xmlns:a16="http://schemas.microsoft.com/office/drawing/2014/main" id="{5DBB54E6-2A33-6EDC-2C82-2612C1D52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07" y="3299745"/>
            <a:ext cx="6325787" cy="3558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25298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5" grpId="0"/>
      <p:bldP spid="6" grpId="0"/>
      <p:bldP spid="8" grpId="0"/>
      <p:bldP spid="9" grpId="0"/>
      <p:bldP spid="11" grpId="0"/>
      <p:bldP spid="13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35E5AB8-EB27-4538-B8AE-1AEA5F718C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002" y="674563"/>
            <a:ext cx="8330920" cy="4461367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2C3A535-A373-416C-9C46-454411228642}"/>
              </a:ext>
            </a:extLst>
          </p:cNvPr>
          <p:cNvSpPr txBox="1"/>
          <p:nvPr/>
        </p:nvSpPr>
        <p:spPr>
          <a:xfrm>
            <a:off x="1320849" y="3495653"/>
            <a:ext cx="821059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667" dirty="0"/>
              <a:t>LUZ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A8BCF6F-A204-40DD-8610-7AD49B9C1AA7}"/>
              </a:ext>
            </a:extLst>
          </p:cNvPr>
          <p:cNvSpPr txBox="1"/>
          <p:nvPr/>
        </p:nvSpPr>
        <p:spPr>
          <a:xfrm>
            <a:off x="5303570" y="1463654"/>
            <a:ext cx="1409360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667" dirty="0"/>
              <a:t>RETINA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6B922BB-C5CD-4081-877D-60ABB068F94A}"/>
              </a:ext>
            </a:extLst>
          </p:cNvPr>
          <p:cNvSpPr txBox="1"/>
          <p:nvPr/>
        </p:nvSpPr>
        <p:spPr>
          <a:xfrm>
            <a:off x="9308868" y="1350769"/>
            <a:ext cx="1340432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667" dirty="0"/>
              <a:t>CONES</a:t>
            </a:r>
          </a:p>
        </p:txBody>
      </p: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A8F4E96C-72CD-40B5-9338-A1F3570963B3}"/>
              </a:ext>
            </a:extLst>
          </p:cNvPr>
          <p:cNvCxnSpPr>
            <a:cxnSpLocks/>
          </p:cNvCxnSpPr>
          <p:nvPr/>
        </p:nvCxnSpPr>
        <p:spPr>
          <a:xfrm flipV="1">
            <a:off x="7839620" y="1617510"/>
            <a:ext cx="1478279" cy="6916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Conector de Seta Reta 29">
            <a:extLst>
              <a:ext uri="{FF2B5EF4-FFF2-40B4-BE49-F238E27FC236}">
                <a16:creationId xmlns:a16="http://schemas.microsoft.com/office/drawing/2014/main" id="{E106A1EC-44D5-4714-9F3C-08BDB7E77D78}"/>
              </a:ext>
            </a:extLst>
          </p:cNvPr>
          <p:cNvCxnSpPr>
            <a:cxnSpLocks/>
          </p:cNvCxnSpPr>
          <p:nvPr/>
        </p:nvCxnSpPr>
        <p:spPr>
          <a:xfrm flipV="1">
            <a:off x="7798981" y="1866670"/>
            <a:ext cx="1819769" cy="25783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Conector de Seta Reta 31">
            <a:extLst>
              <a:ext uri="{FF2B5EF4-FFF2-40B4-BE49-F238E27FC236}">
                <a16:creationId xmlns:a16="http://schemas.microsoft.com/office/drawing/2014/main" id="{41670C9B-ED92-4653-A680-9D18BBDB08E2}"/>
              </a:ext>
            </a:extLst>
          </p:cNvPr>
          <p:cNvCxnSpPr>
            <a:cxnSpLocks/>
          </p:cNvCxnSpPr>
          <p:nvPr/>
        </p:nvCxnSpPr>
        <p:spPr>
          <a:xfrm flipV="1">
            <a:off x="7722215" y="1803453"/>
            <a:ext cx="1652695" cy="1616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03F7BABB-23C1-01CB-179D-1F8F25036079}"/>
              </a:ext>
            </a:extLst>
          </p:cNvPr>
          <p:cNvSpPr txBox="1"/>
          <p:nvPr/>
        </p:nvSpPr>
        <p:spPr>
          <a:xfrm>
            <a:off x="3048000" y="5394346"/>
            <a:ext cx="6096000" cy="9766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800" dirty="0"/>
              <a:t>Os </a:t>
            </a:r>
            <a:r>
              <a:rPr lang="pt-BR" sz="1800" b="1" dirty="0"/>
              <a:t>bastonetes</a:t>
            </a:r>
            <a:r>
              <a:rPr lang="pt-BR" sz="1800" dirty="0"/>
              <a:t> são estimulados mesmo sob luz fraca. No entanto, são usados para a visão no escuro e </a:t>
            </a:r>
            <a:r>
              <a:rPr lang="pt-BR" sz="1800" b="1" dirty="0"/>
              <a:t>não registram cores</a:t>
            </a:r>
            <a:r>
              <a:rPr lang="pt-BR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43080363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ixaDeTexto 17">
            <a:extLst>
              <a:ext uri="{FF2B5EF4-FFF2-40B4-BE49-F238E27FC236}">
                <a16:creationId xmlns:a16="http://schemas.microsoft.com/office/drawing/2014/main" id="{04F8ABAA-A65E-4F5B-BEB3-29B383CA5215}"/>
              </a:ext>
            </a:extLst>
          </p:cNvPr>
          <p:cNvSpPr txBox="1"/>
          <p:nvPr/>
        </p:nvSpPr>
        <p:spPr>
          <a:xfrm>
            <a:off x="290945" y="1941397"/>
            <a:ext cx="10210800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tabLst>
                <a:tab pos="914377" algn="l"/>
              </a:tabLst>
            </a:pPr>
            <a:r>
              <a:rPr lang="pt-BR" sz="3200" dirty="0">
                <a:ea typeface="Calibri" panose="020F0502020204030204" pitchFamily="34" charset="0"/>
                <a:cs typeface="Times New Roman" panose="02020603050405020304" pitchFamily="18" charset="0"/>
              </a:rPr>
              <a:t>A diferenciação de cores na visão é feita por:</a:t>
            </a:r>
          </a:p>
          <a:p>
            <a:pPr algn="just">
              <a:lnSpc>
                <a:spcPct val="150000"/>
              </a:lnSpc>
              <a:tabLst>
                <a:tab pos="914377" algn="l"/>
              </a:tabLst>
            </a:pPr>
            <a:r>
              <a:rPr lang="pt-BR" sz="3200" dirty="0">
                <a:ea typeface="Calibri" panose="020F0502020204030204" pitchFamily="34" charset="0"/>
                <a:cs typeface="Times New Roman" panose="02020603050405020304" pitchFamily="18" charset="0"/>
              </a:rPr>
              <a:t>a) bastonetes.</a:t>
            </a:r>
          </a:p>
          <a:p>
            <a:pPr algn="just">
              <a:lnSpc>
                <a:spcPct val="150000"/>
              </a:lnSpc>
              <a:tabLst>
                <a:tab pos="914377" algn="l"/>
              </a:tabLst>
            </a:pPr>
            <a:r>
              <a:rPr lang="pt-BR" sz="3200" dirty="0">
                <a:ea typeface="Calibri" panose="020F0502020204030204" pitchFamily="34" charset="0"/>
                <a:cs typeface="Times New Roman" panose="02020603050405020304" pitchFamily="18" charset="0"/>
              </a:rPr>
              <a:t>b) cones.</a:t>
            </a:r>
          </a:p>
          <a:p>
            <a:pPr algn="just">
              <a:lnSpc>
                <a:spcPct val="150000"/>
              </a:lnSpc>
              <a:tabLst>
                <a:tab pos="914377" algn="l"/>
              </a:tabLst>
            </a:pPr>
            <a:r>
              <a:rPr lang="pt-BR" sz="3200" dirty="0">
                <a:ea typeface="Calibri" panose="020F0502020204030204" pitchFamily="34" charset="0"/>
                <a:cs typeface="Times New Roman" panose="02020603050405020304" pitchFamily="18" charset="0"/>
              </a:rPr>
              <a:t>c) células nervosas bipolares.</a:t>
            </a:r>
          </a:p>
          <a:p>
            <a:pPr algn="just">
              <a:lnSpc>
                <a:spcPct val="150000"/>
              </a:lnSpc>
              <a:tabLst>
                <a:tab pos="914377" algn="l"/>
              </a:tabLst>
            </a:pPr>
            <a:r>
              <a:rPr lang="pt-BR" sz="3200" dirty="0">
                <a:ea typeface="Calibri" panose="020F0502020204030204" pitchFamily="34" charset="0"/>
                <a:cs typeface="Times New Roman" panose="02020603050405020304" pitchFamily="18" charset="0"/>
              </a:rPr>
              <a:t>d) epitélio pigmentado.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84D2FB0F-67E6-1687-A4CE-CCA5D4CE7D65}"/>
              </a:ext>
            </a:extLst>
          </p:cNvPr>
          <p:cNvGrpSpPr/>
          <p:nvPr/>
        </p:nvGrpSpPr>
        <p:grpSpPr>
          <a:xfrm>
            <a:off x="889000" y="424721"/>
            <a:ext cx="3827317" cy="1420557"/>
            <a:chOff x="952501" y="97755"/>
            <a:chExt cx="4974828" cy="1846470"/>
          </a:xfrm>
        </p:grpSpPr>
        <p:pic>
          <p:nvPicPr>
            <p:cNvPr id="4" name="Picture 4" descr="Ilustração de gráficos do cérebro, teste de conhecimento, png | PNGEgg">
              <a:extLst>
                <a:ext uri="{FF2B5EF4-FFF2-40B4-BE49-F238E27FC236}">
                  <a16:creationId xmlns:a16="http://schemas.microsoft.com/office/drawing/2014/main" id="{54A43B02-EC87-28F8-4A80-CB4685877E6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56" r="21556"/>
            <a:stretch/>
          </p:blipFill>
          <p:spPr bwMode="auto">
            <a:xfrm>
              <a:off x="4226322" y="97755"/>
              <a:ext cx="1701007" cy="1701007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6" descr="Função e força - dorfemoropatelar">
              <a:extLst>
                <a:ext uri="{FF2B5EF4-FFF2-40B4-BE49-F238E27FC236}">
                  <a16:creationId xmlns:a16="http://schemas.microsoft.com/office/drawing/2014/main" id="{93E0AC54-F97F-C410-8DC3-1C65CAAAFC9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29" r="15552"/>
            <a:stretch/>
          </p:blipFill>
          <p:spPr bwMode="auto">
            <a:xfrm>
              <a:off x="952501" y="368155"/>
              <a:ext cx="3771900" cy="1576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315BD616-EB5A-FA6A-7235-53289F973246}"/>
              </a:ext>
            </a:extLst>
          </p:cNvPr>
          <p:cNvSpPr/>
          <p:nvPr/>
        </p:nvSpPr>
        <p:spPr>
          <a:xfrm>
            <a:off x="290945" y="3556152"/>
            <a:ext cx="3116725" cy="609600"/>
          </a:xfrm>
          <a:prstGeom prst="roundRect">
            <a:avLst/>
          </a:prstGeom>
          <a:noFill/>
          <a:ln>
            <a:solidFill>
              <a:srgbClr val="E435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9E245F5-83BA-5D61-9E5E-161916E429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2553" y="2272144"/>
            <a:ext cx="2859729" cy="414837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2A0F4857-A24A-3F53-E19F-EABCE8C2B7A9}"/>
              </a:ext>
            </a:extLst>
          </p:cNvPr>
          <p:cNvSpPr txBox="1"/>
          <p:nvPr/>
        </p:nvSpPr>
        <p:spPr>
          <a:xfrm>
            <a:off x="7553950" y="4797171"/>
            <a:ext cx="12186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/>
              <a:t>NÚCLEO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B0D13A0-5DD6-CFEC-8940-FB3246D453F1}"/>
              </a:ext>
            </a:extLst>
          </p:cNvPr>
          <p:cNvSpPr txBox="1"/>
          <p:nvPr/>
        </p:nvSpPr>
        <p:spPr>
          <a:xfrm>
            <a:off x="9057288" y="6347138"/>
            <a:ext cx="16946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/>
              <a:t>BASTONETE</a:t>
            </a:r>
          </a:p>
        </p:txBody>
      </p:sp>
    </p:spTree>
    <p:extLst>
      <p:ext uri="{BB962C8B-B14F-4D97-AF65-F5344CB8AC3E}">
        <p14:creationId xmlns:p14="http://schemas.microsoft.com/office/powerpoint/2010/main" val="2607957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ixaDeTexto 17">
            <a:extLst>
              <a:ext uri="{FF2B5EF4-FFF2-40B4-BE49-F238E27FC236}">
                <a16:creationId xmlns:a16="http://schemas.microsoft.com/office/drawing/2014/main" id="{04F8ABAA-A65E-4F5B-BEB3-29B383CA5215}"/>
              </a:ext>
            </a:extLst>
          </p:cNvPr>
          <p:cNvSpPr txBox="1"/>
          <p:nvPr/>
        </p:nvSpPr>
        <p:spPr>
          <a:xfrm>
            <a:off x="819727" y="1697391"/>
            <a:ext cx="10210800" cy="5032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tabLst>
                <a:tab pos="914377" algn="l"/>
              </a:tabLst>
            </a:pPr>
            <a:r>
              <a:rPr lang="pt-BR" sz="2400" dirty="0">
                <a:ea typeface="Calibri" panose="020F0502020204030204" pitchFamily="34" charset="0"/>
                <a:cs typeface="Times New Roman" panose="02020603050405020304" pitchFamily="18" charset="0"/>
              </a:rPr>
              <a:t>Os bastonetes são células _______ sensíveis à luz, sendo muito importantes em situações de _______ luminosidade. Essas células são encontradas em grandes quantidades em animais com hábitos noturnos. Entre as alternativas a seguir, marque aquela que completa corretamente os espaços:</a:t>
            </a:r>
          </a:p>
          <a:p>
            <a:pPr algn="just">
              <a:lnSpc>
                <a:spcPct val="150000"/>
              </a:lnSpc>
              <a:tabLst>
                <a:tab pos="914377" algn="l"/>
              </a:tabLst>
            </a:pPr>
            <a:r>
              <a:rPr lang="pt-BR" sz="2400" dirty="0">
                <a:ea typeface="Calibri" panose="020F0502020204030204" pitchFamily="34" charset="0"/>
                <a:cs typeface="Times New Roman" panose="02020603050405020304" pitchFamily="18" charset="0"/>
              </a:rPr>
              <a:t>a) pouco, pouca.</a:t>
            </a:r>
          </a:p>
          <a:p>
            <a:pPr algn="just">
              <a:lnSpc>
                <a:spcPct val="150000"/>
              </a:lnSpc>
              <a:tabLst>
                <a:tab pos="914377" algn="l"/>
              </a:tabLst>
            </a:pPr>
            <a:r>
              <a:rPr lang="pt-BR" sz="2400" dirty="0">
                <a:ea typeface="Calibri" panose="020F0502020204030204" pitchFamily="34" charset="0"/>
                <a:cs typeface="Times New Roman" panose="02020603050405020304" pitchFamily="18" charset="0"/>
              </a:rPr>
              <a:t>b) extremamente, pouca.</a:t>
            </a:r>
          </a:p>
          <a:p>
            <a:pPr algn="just">
              <a:lnSpc>
                <a:spcPct val="150000"/>
              </a:lnSpc>
              <a:tabLst>
                <a:tab pos="914377" algn="l"/>
              </a:tabLst>
            </a:pPr>
            <a:r>
              <a:rPr lang="pt-BR" sz="2400" dirty="0">
                <a:ea typeface="Calibri" panose="020F0502020204030204" pitchFamily="34" charset="0"/>
                <a:cs typeface="Times New Roman" panose="02020603050405020304" pitchFamily="18" charset="0"/>
              </a:rPr>
              <a:t>c) pouco, muita.</a:t>
            </a:r>
          </a:p>
          <a:p>
            <a:pPr algn="just">
              <a:lnSpc>
                <a:spcPct val="150000"/>
              </a:lnSpc>
              <a:tabLst>
                <a:tab pos="914377" algn="l"/>
              </a:tabLst>
            </a:pPr>
            <a:r>
              <a:rPr lang="pt-BR" sz="2400" dirty="0">
                <a:ea typeface="Calibri" panose="020F0502020204030204" pitchFamily="34" charset="0"/>
                <a:cs typeface="Times New Roman" panose="02020603050405020304" pitchFamily="18" charset="0"/>
              </a:rPr>
              <a:t>d) extremamente, muita.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6465018F-35A6-8BAF-E6C0-C014168A20F8}"/>
              </a:ext>
            </a:extLst>
          </p:cNvPr>
          <p:cNvGrpSpPr/>
          <p:nvPr/>
        </p:nvGrpSpPr>
        <p:grpSpPr>
          <a:xfrm>
            <a:off x="556490" y="128462"/>
            <a:ext cx="3827317" cy="1420557"/>
            <a:chOff x="952501" y="97755"/>
            <a:chExt cx="4974828" cy="1846470"/>
          </a:xfrm>
        </p:grpSpPr>
        <p:pic>
          <p:nvPicPr>
            <p:cNvPr id="4" name="Picture 4" descr="Ilustração de gráficos do cérebro, teste de conhecimento, png | PNGEgg">
              <a:extLst>
                <a:ext uri="{FF2B5EF4-FFF2-40B4-BE49-F238E27FC236}">
                  <a16:creationId xmlns:a16="http://schemas.microsoft.com/office/drawing/2014/main" id="{B167DA3A-0EFF-DF2A-CBF4-08EDC849A9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56" r="21556"/>
            <a:stretch/>
          </p:blipFill>
          <p:spPr bwMode="auto">
            <a:xfrm>
              <a:off x="4226322" y="97755"/>
              <a:ext cx="1701007" cy="1701007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6" descr="Função e força - dorfemoropatelar">
              <a:extLst>
                <a:ext uri="{FF2B5EF4-FFF2-40B4-BE49-F238E27FC236}">
                  <a16:creationId xmlns:a16="http://schemas.microsoft.com/office/drawing/2014/main" id="{F76FC47C-3D89-C279-590F-5024C8A7821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29" r="15552"/>
            <a:stretch/>
          </p:blipFill>
          <p:spPr bwMode="auto">
            <a:xfrm>
              <a:off x="952501" y="368155"/>
              <a:ext cx="3771900" cy="1576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464E37C-5851-5F7B-3B41-E432045BC4DF}"/>
              </a:ext>
            </a:extLst>
          </p:cNvPr>
          <p:cNvSpPr/>
          <p:nvPr/>
        </p:nvSpPr>
        <p:spPr>
          <a:xfrm>
            <a:off x="819727" y="5017283"/>
            <a:ext cx="5110018" cy="609600"/>
          </a:xfrm>
          <a:prstGeom prst="roundRect">
            <a:avLst/>
          </a:prstGeom>
          <a:noFill/>
          <a:ln>
            <a:solidFill>
              <a:srgbClr val="E435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05044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undo da parede de tijolo branco | Foto Grátis">
            <a:extLst>
              <a:ext uri="{FF2B5EF4-FFF2-40B4-BE49-F238E27FC236}">
                <a16:creationId xmlns:a16="http://schemas.microsoft.com/office/drawing/2014/main" id="{2FFCE4F1-301A-41EE-B10A-EA805ABEC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CDDB276-64CE-4B79-A357-6F128EDD8312}"/>
              </a:ext>
            </a:extLst>
          </p:cNvPr>
          <p:cNvSpPr txBox="1"/>
          <p:nvPr/>
        </p:nvSpPr>
        <p:spPr>
          <a:xfrm>
            <a:off x="0" y="6524720"/>
            <a:ext cx="12192000" cy="2974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33" dirty="0"/>
              <a:t>Disponível em: https://drauziovarella.uol.com.br/wp-content/uploads/2019/07/201907_drauzio_oculos_23780631_Olegkalina_1000x563.jpg</a:t>
            </a:r>
          </a:p>
        </p:txBody>
      </p:sp>
      <p:pic>
        <p:nvPicPr>
          <p:cNvPr id="4098" name="Picture 2" descr="Este teste revelará como anda sua visão">
            <a:extLst>
              <a:ext uri="{FF2B5EF4-FFF2-40B4-BE49-F238E27FC236}">
                <a16:creationId xmlns:a16="http://schemas.microsoft.com/office/drawing/2014/main" id="{B4AED462-47BC-464F-9250-E9E21D0BC0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827" y="1380067"/>
            <a:ext cx="3313773" cy="469053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CE1237F7-2481-4D17-B13E-E677A87374A7}"/>
              </a:ext>
            </a:extLst>
          </p:cNvPr>
          <p:cNvSpPr/>
          <p:nvPr/>
        </p:nvSpPr>
        <p:spPr>
          <a:xfrm>
            <a:off x="6316133" y="1615447"/>
            <a:ext cx="4361459" cy="254095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733" b="1" dirty="0"/>
              <a:t>Você conhece a imagem ao lado? Qual é a sua função?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815147743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>
                <a16:creationId xmlns:a16="http://schemas.microsoft.com/office/drawing/2014/main" id="{50B22A80-5815-44F9-9ECC-05F22B6C15D0}"/>
              </a:ext>
            </a:extLst>
          </p:cNvPr>
          <p:cNvSpPr/>
          <p:nvPr/>
        </p:nvSpPr>
        <p:spPr>
          <a:xfrm>
            <a:off x="776672" y="1158247"/>
            <a:ext cx="10645987" cy="3770263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733" dirty="0"/>
              <a:t>No </a:t>
            </a:r>
            <a:r>
              <a:rPr lang="pt-BR" sz="3733" b="1" dirty="0"/>
              <a:t>olho normal</a:t>
            </a:r>
            <a:r>
              <a:rPr lang="pt-BR" sz="3733" dirty="0"/>
              <a:t>, os raios de luz captados do ambiente convergem para a </a:t>
            </a:r>
            <a:r>
              <a:rPr lang="pt-BR" sz="3733" b="1" dirty="0"/>
              <a:t>retina</a:t>
            </a:r>
            <a:r>
              <a:rPr lang="pt-BR" sz="3733" dirty="0"/>
              <a:t>, onde formam uma </a:t>
            </a:r>
            <a:r>
              <a:rPr lang="pt-BR" sz="3733" b="1" dirty="0"/>
              <a:t>imagem nítida</a:t>
            </a:r>
            <a:r>
              <a:rPr lang="pt-BR" sz="3733" dirty="0"/>
              <a:t>. Contudo, muitas pessoas têm alterações nos olhos que prejudicam a formação de uma imagem nítida. São os </a:t>
            </a:r>
            <a:r>
              <a:rPr lang="pt-BR" sz="3733" b="1" dirty="0"/>
              <a:t>distúrbios da visão</a:t>
            </a:r>
            <a:r>
              <a:rPr lang="pt-BR" sz="3733" dirty="0"/>
              <a:t>.</a:t>
            </a:r>
            <a:endParaRPr lang="pt-BR" sz="2400" dirty="0"/>
          </a:p>
        </p:txBody>
      </p:sp>
      <p:pic>
        <p:nvPicPr>
          <p:cNvPr id="1026" name="Picture 2" descr="Miopia, hipermetropia e astigmatismo | Drauzio Varella - Drauzio ...">
            <a:extLst>
              <a:ext uri="{FF2B5EF4-FFF2-40B4-BE49-F238E27FC236}">
                <a16:creationId xmlns:a16="http://schemas.microsoft.com/office/drawing/2014/main" id="{6BE1F3CB-08B9-4146-B162-03411D995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2786" y="4235596"/>
            <a:ext cx="3519076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CDDB276-64CE-4B79-A357-6F128EDD8312}"/>
              </a:ext>
            </a:extLst>
          </p:cNvPr>
          <p:cNvSpPr txBox="1"/>
          <p:nvPr/>
        </p:nvSpPr>
        <p:spPr>
          <a:xfrm>
            <a:off x="0" y="6524720"/>
            <a:ext cx="12192000" cy="2974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33" dirty="0"/>
              <a:t>Disponível em: https://drauziovarella.uol.com.br/wp-content/uploads/2019/07/201907_drauzio_oculos_23780631_Olegkalina_1000x563.jpg</a:t>
            </a:r>
          </a:p>
        </p:txBody>
      </p:sp>
    </p:spTree>
    <p:extLst>
      <p:ext uri="{BB962C8B-B14F-4D97-AF65-F5344CB8AC3E}">
        <p14:creationId xmlns:p14="http://schemas.microsoft.com/office/powerpoint/2010/main" val="2548913837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>
                <a16:creationId xmlns:a16="http://schemas.microsoft.com/office/drawing/2014/main" id="{50B22A80-5815-44F9-9ECC-05F22B6C15D0}"/>
              </a:ext>
            </a:extLst>
          </p:cNvPr>
          <p:cNvSpPr/>
          <p:nvPr/>
        </p:nvSpPr>
        <p:spPr>
          <a:xfrm>
            <a:off x="918351" y="1492394"/>
            <a:ext cx="10361507" cy="254095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733" dirty="0"/>
              <a:t>Entre esses distúrbios, os mais comuns são a </a:t>
            </a:r>
            <a:r>
              <a:rPr lang="pt-BR" sz="3733" b="1" dirty="0"/>
              <a:t>miopia</a:t>
            </a:r>
            <a:r>
              <a:rPr lang="pt-BR" sz="3733" dirty="0"/>
              <a:t>, a </a:t>
            </a:r>
            <a:r>
              <a:rPr lang="pt-BR" sz="3733" b="1" dirty="0"/>
              <a:t>hipermetropia</a:t>
            </a:r>
            <a:r>
              <a:rPr lang="pt-BR" sz="3733" dirty="0"/>
              <a:t> e o </a:t>
            </a:r>
            <a:r>
              <a:rPr lang="pt-BR" sz="3733" b="1" dirty="0"/>
              <a:t>astigmatismo</a:t>
            </a:r>
            <a:r>
              <a:rPr lang="pt-BR" sz="3733" dirty="0"/>
              <a:t>, que podem ser corrigidos com o uso de </a:t>
            </a:r>
            <a:r>
              <a:rPr lang="pt-BR" sz="3733" b="1" dirty="0"/>
              <a:t>lentes artificiais</a:t>
            </a:r>
            <a:r>
              <a:rPr lang="pt-BR" sz="3733" dirty="0"/>
              <a:t>.</a:t>
            </a:r>
            <a:endParaRPr lang="pt-BR" sz="2400" dirty="0"/>
          </a:p>
        </p:txBody>
      </p:sp>
      <p:pic>
        <p:nvPicPr>
          <p:cNvPr id="2050" name="Picture 2" descr="Instituto da Visão de Lages | Instituto da Visão de Lages">
            <a:extLst>
              <a:ext uri="{FF2B5EF4-FFF2-40B4-BE49-F238E27FC236}">
                <a16:creationId xmlns:a16="http://schemas.microsoft.com/office/drawing/2014/main" id="{EC110FE6-A4E8-48A1-B505-E98928A6A8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49" b="17220"/>
          <a:stretch/>
        </p:blipFill>
        <p:spPr bwMode="auto">
          <a:xfrm>
            <a:off x="2691271" y="3726652"/>
            <a:ext cx="6827516" cy="202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1F52B5C-2DEF-44F4-BD26-0A5F9C64381A}"/>
              </a:ext>
            </a:extLst>
          </p:cNvPr>
          <p:cNvSpPr txBox="1"/>
          <p:nvPr/>
        </p:nvSpPr>
        <p:spPr>
          <a:xfrm>
            <a:off x="0" y="6528367"/>
            <a:ext cx="12192000" cy="2974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33" dirty="0"/>
              <a:t>Disponível em: https://www.institutodavisaodelages.com.br/wp-content/uploads/2016/11/Noticia01-02.png.jpg</a:t>
            </a:r>
          </a:p>
        </p:txBody>
      </p:sp>
    </p:spTree>
    <p:extLst>
      <p:ext uri="{BB962C8B-B14F-4D97-AF65-F5344CB8AC3E}">
        <p14:creationId xmlns:p14="http://schemas.microsoft.com/office/powerpoint/2010/main" val="209018404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>
                <a16:creationId xmlns:a16="http://schemas.microsoft.com/office/drawing/2014/main" id="{50B22A80-5815-44F9-9ECC-05F22B6C15D0}"/>
              </a:ext>
            </a:extLst>
          </p:cNvPr>
          <p:cNvSpPr/>
          <p:nvPr/>
        </p:nvSpPr>
        <p:spPr>
          <a:xfrm>
            <a:off x="4813583" y="1203395"/>
            <a:ext cx="6330811" cy="438491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733" dirty="0"/>
              <a:t>O </a:t>
            </a:r>
            <a:r>
              <a:rPr lang="pt-BR" sz="3733" b="1" dirty="0"/>
              <a:t>míope</a:t>
            </a:r>
            <a:r>
              <a:rPr lang="pt-BR" sz="3733" dirty="0"/>
              <a:t> tem dificuldade para enxergar o que </a:t>
            </a:r>
            <a:r>
              <a:rPr lang="pt-BR" sz="3733" b="1" dirty="0"/>
              <a:t>está longe </a:t>
            </a:r>
            <a:r>
              <a:rPr lang="pt-BR" sz="3733" dirty="0"/>
              <a:t>dos olhos e enxerga bem apenas o que está próximo. Isso ocorre porque a imagem se forma</a:t>
            </a:r>
            <a:r>
              <a:rPr lang="pt-BR" sz="3733" b="1" dirty="0"/>
              <a:t> antes da retina</a:t>
            </a:r>
            <a:r>
              <a:rPr lang="pt-BR" sz="3733" dirty="0"/>
              <a:t>.</a:t>
            </a:r>
            <a:endParaRPr lang="pt-BR" sz="2400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D2B461C8-B0C0-4E65-AF1C-51CFF06F52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148"/>
          <a:stretch/>
        </p:blipFill>
        <p:spPr>
          <a:xfrm>
            <a:off x="1017066" y="2546771"/>
            <a:ext cx="3802599" cy="3612444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CA476905-5F18-4FB7-AF55-71C3AEC2394A}"/>
              </a:ext>
            </a:extLst>
          </p:cNvPr>
          <p:cNvSpPr txBox="1"/>
          <p:nvPr/>
        </p:nvSpPr>
        <p:spPr>
          <a:xfrm>
            <a:off x="1" y="6317869"/>
            <a:ext cx="9491697" cy="707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33" dirty="0"/>
              <a:t>Disponível em: https://nova-escola-producao.s3.amazonaws.com/8SeXcmuyHXSwE5TmTwxcNQKhSFzt7KM4P6sreUqnAMpJnVJNyJ84UGe6nHND/sistematizacao</a:t>
            </a:r>
          </a:p>
        </p:txBody>
      </p:sp>
    </p:spTree>
    <p:extLst>
      <p:ext uri="{BB962C8B-B14F-4D97-AF65-F5344CB8AC3E}">
        <p14:creationId xmlns:p14="http://schemas.microsoft.com/office/powerpoint/2010/main" val="3372840418"/>
      </p:ext>
    </p:extLst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>
                <a16:creationId xmlns:a16="http://schemas.microsoft.com/office/drawing/2014/main" id="{50B22A80-5815-44F9-9ECC-05F22B6C15D0}"/>
              </a:ext>
            </a:extLst>
          </p:cNvPr>
          <p:cNvSpPr/>
          <p:nvPr/>
        </p:nvSpPr>
        <p:spPr>
          <a:xfrm>
            <a:off x="6303717" y="1248556"/>
            <a:ext cx="4622236" cy="3155607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733" dirty="0"/>
              <a:t>A </a:t>
            </a:r>
            <a:r>
              <a:rPr lang="pt-BR" sz="3733" b="1" dirty="0"/>
              <a:t>miopia</a:t>
            </a:r>
            <a:r>
              <a:rPr lang="pt-BR" sz="3733" dirty="0"/>
              <a:t> pode ser corrigida utilizando-se um tipo de lente esférica chamada </a:t>
            </a:r>
            <a:r>
              <a:rPr lang="pt-BR" sz="3733" b="1" dirty="0"/>
              <a:t>lente divergente</a:t>
            </a:r>
            <a:r>
              <a:rPr lang="pt-BR" sz="3733" dirty="0"/>
              <a:t>. </a:t>
            </a:r>
            <a:endParaRPr lang="pt-BR" sz="24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7B4B9E0-3755-47E4-9AF2-1A8653B27758}"/>
              </a:ext>
            </a:extLst>
          </p:cNvPr>
          <p:cNvSpPr txBox="1"/>
          <p:nvPr/>
        </p:nvSpPr>
        <p:spPr>
          <a:xfrm>
            <a:off x="3872100" y="1931527"/>
            <a:ext cx="2792752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667" dirty="0"/>
              <a:t>VISÃO NORMAL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3025FA6-F51A-41D9-9EC6-B15C5DE6D07B}"/>
              </a:ext>
            </a:extLst>
          </p:cNvPr>
          <p:cNvSpPr txBox="1"/>
          <p:nvPr/>
        </p:nvSpPr>
        <p:spPr>
          <a:xfrm>
            <a:off x="3855166" y="5083384"/>
            <a:ext cx="4083169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667" dirty="0"/>
              <a:t>CORREÇÃO COM LENTE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5A4AD99-FFB3-4840-9FA3-CE67504C6947}"/>
              </a:ext>
            </a:extLst>
          </p:cNvPr>
          <p:cNvSpPr txBox="1"/>
          <p:nvPr/>
        </p:nvSpPr>
        <p:spPr>
          <a:xfrm>
            <a:off x="3874922" y="3581961"/>
            <a:ext cx="1382110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667" dirty="0"/>
              <a:t>MIOPIA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FEA74403-E106-4421-AA11-7231F5637A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428"/>
          <a:stretch/>
        </p:blipFill>
        <p:spPr bwMode="auto">
          <a:xfrm>
            <a:off x="953356" y="1359181"/>
            <a:ext cx="2946400" cy="470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AC6E5609-253D-4CA9-A559-EBE271235002}"/>
              </a:ext>
            </a:extLst>
          </p:cNvPr>
          <p:cNvSpPr txBox="1"/>
          <p:nvPr/>
        </p:nvSpPr>
        <p:spPr>
          <a:xfrm>
            <a:off x="0" y="6532907"/>
            <a:ext cx="12192000" cy="2974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33" dirty="0"/>
              <a:t>Disponível em: https://www.infoescola.com/wp-content/uploads/2013/06/miopia-473897434-1000x1000.jpg</a:t>
            </a:r>
          </a:p>
        </p:txBody>
      </p:sp>
    </p:spTree>
    <p:extLst>
      <p:ext uri="{BB962C8B-B14F-4D97-AF65-F5344CB8AC3E}">
        <p14:creationId xmlns:p14="http://schemas.microsoft.com/office/powerpoint/2010/main" val="1977614003"/>
      </p:ext>
    </p:extLst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7C0394-2510-45CE-A0DA-F825440F63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629" r="25482"/>
          <a:stretch/>
        </p:blipFill>
        <p:spPr>
          <a:xfrm>
            <a:off x="2917057" y="2546904"/>
            <a:ext cx="1899503" cy="3614400"/>
          </a:xfrm>
          <a:prstGeom prst="rect">
            <a:avLst/>
          </a:prstGeom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id="{50B22A80-5815-44F9-9ECC-05F22B6C15D0}"/>
              </a:ext>
            </a:extLst>
          </p:cNvPr>
          <p:cNvSpPr/>
          <p:nvPr/>
        </p:nvSpPr>
        <p:spPr>
          <a:xfrm>
            <a:off x="4958080" y="1356926"/>
            <a:ext cx="5985933" cy="3770263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733" dirty="0"/>
              <a:t>Uma pessoa </a:t>
            </a:r>
            <a:r>
              <a:rPr lang="pt-BR" sz="3733" b="1" dirty="0"/>
              <a:t>hipermetrope</a:t>
            </a:r>
            <a:r>
              <a:rPr lang="pt-BR" sz="3733" dirty="0"/>
              <a:t> enxerga bem de longe e tem dificuldade para </a:t>
            </a:r>
            <a:r>
              <a:rPr lang="pt-BR" sz="3733" b="1" dirty="0"/>
              <a:t>enxergar de perto</a:t>
            </a:r>
            <a:r>
              <a:rPr lang="pt-BR" sz="3733" dirty="0"/>
              <a:t>. Nesse caso, a imagem é formada </a:t>
            </a:r>
            <a:r>
              <a:rPr lang="pt-BR" sz="3733" b="1" dirty="0"/>
              <a:t>depois da retina</a:t>
            </a:r>
            <a:r>
              <a:rPr lang="pt-BR" sz="3733" dirty="0"/>
              <a:t>. </a:t>
            </a:r>
            <a:endParaRPr lang="pt-BR" sz="2400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0794EC40-AF4D-4476-9D2A-2D94CAF90A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5091"/>
          <a:stretch/>
        </p:blipFill>
        <p:spPr>
          <a:xfrm>
            <a:off x="1017067" y="2546771"/>
            <a:ext cx="1899984" cy="3612444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B4EF58A3-FF95-4D87-89E0-214B6AC976D5}"/>
              </a:ext>
            </a:extLst>
          </p:cNvPr>
          <p:cNvSpPr txBox="1"/>
          <p:nvPr/>
        </p:nvSpPr>
        <p:spPr>
          <a:xfrm>
            <a:off x="1" y="6317869"/>
            <a:ext cx="9491697" cy="707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33" dirty="0"/>
              <a:t>Disponível em: https://nova-escola-producao.s3.amazonaws.com/8SeXcmuyHXSwE5TmTwxcNQKhSFzt7KM4P6sreUqnAMpJnVJNyJ84UGe6nHND/sistematizacao</a:t>
            </a:r>
          </a:p>
        </p:txBody>
      </p:sp>
    </p:spTree>
    <p:extLst>
      <p:ext uri="{BB962C8B-B14F-4D97-AF65-F5344CB8AC3E}">
        <p14:creationId xmlns:p14="http://schemas.microsoft.com/office/powerpoint/2010/main" val="89427497"/>
      </p:ext>
    </p:extLst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4C78E2F0-EDCA-4A07-94ED-55B1838B71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319"/>
          <a:stretch/>
        </p:blipFill>
        <p:spPr bwMode="auto">
          <a:xfrm>
            <a:off x="1075285" y="1391920"/>
            <a:ext cx="2906308" cy="4707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id="{50B22A80-5815-44F9-9ECC-05F22B6C15D0}"/>
              </a:ext>
            </a:extLst>
          </p:cNvPr>
          <p:cNvSpPr/>
          <p:nvPr/>
        </p:nvSpPr>
        <p:spPr>
          <a:xfrm>
            <a:off x="6330809" y="1248557"/>
            <a:ext cx="4622236" cy="3770263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733" dirty="0"/>
              <a:t>A </a:t>
            </a:r>
            <a:r>
              <a:rPr lang="pt-BR" sz="3733" b="1" dirty="0"/>
              <a:t>hipermetropia</a:t>
            </a:r>
            <a:r>
              <a:rPr lang="pt-BR" sz="3733" dirty="0"/>
              <a:t> pode ser corrigida utilizando-se um outro tipo de lente esférica, a </a:t>
            </a:r>
            <a:r>
              <a:rPr lang="pt-BR" sz="3733" b="1" dirty="0"/>
              <a:t>lente convergente</a:t>
            </a:r>
            <a:r>
              <a:rPr lang="pt-BR" sz="3733" dirty="0"/>
              <a:t>. </a:t>
            </a:r>
            <a:endParaRPr lang="pt-BR" sz="24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7B4B9E0-3755-47E4-9AF2-1A8653B27758}"/>
              </a:ext>
            </a:extLst>
          </p:cNvPr>
          <p:cNvSpPr txBox="1"/>
          <p:nvPr/>
        </p:nvSpPr>
        <p:spPr>
          <a:xfrm>
            <a:off x="3872100" y="1931527"/>
            <a:ext cx="2792752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667" dirty="0"/>
              <a:t>VISÃO NORMAL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3025FA6-F51A-41D9-9EC6-B15C5DE6D07B}"/>
              </a:ext>
            </a:extLst>
          </p:cNvPr>
          <p:cNvSpPr txBox="1"/>
          <p:nvPr/>
        </p:nvSpPr>
        <p:spPr>
          <a:xfrm>
            <a:off x="3855166" y="5083384"/>
            <a:ext cx="4083169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667" dirty="0"/>
              <a:t>CORREÇÃO COM LENTE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5A4AD99-FFB3-4840-9FA3-CE67504C6947}"/>
              </a:ext>
            </a:extLst>
          </p:cNvPr>
          <p:cNvSpPr txBox="1"/>
          <p:nvPr/>
        </p:nvSpPr>
        <p:spPr>
          <a:xfrm>
            <a:off x="3874922" y="3581961"/>
            <a:ext cx="2919389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667" dirty="0"/>
              <a:t>HIPERMETROPIA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C6E5609-253D-4CA9-A559-EBE271235002}"/>
              </a:ext>
            </a:extLst>
          </p:cNvPr>
          <p:cNvSpPr txBox="1"/>
          <p:nvPr/>
        </p:nvSpPr>
        <p:spPr>
          <a:xfrm>
            <a:off x="0" y="6532908"/>
            <a:ext cx="12192000" cy="5025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33" dirty="0"/>
              <a:t>Disponível em: https://www.infoescola.com/wp-content/uploads/2011/03/hipermetropia-476189572.jpg</a:t>
            </a:r>
          </a:p>
          <a:p>
            <a:endParaRPr lang="pt-BR" sz="1333" dirty="0"/>
          </a:p>
        </p:txBody>
      </p:sp>
    </p:spTree>
    <p:extLst>
      <p:ext uri="{BB962C8B-B14F-4D97-AF65-F5344CB8AC3E}">
        <p14:creationId xmlns:p14="http://schemas.microsoft.com/office/powerpoint/2010/main" val="3800567647"/>
      </p:ext>
    </p:extLst>
  </p:cSld>
  <p:clrMapOvr>
    <a:masterClrMapping/>
  </p:clrMapOvr>
  <p:transition spd="slow"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Questionário, Telhas, Letras, Red, Jogo, Teste">
            <a:extLst>
              <a:ext uri="{FF2B5EF4-FFF2-40B4-BE49-F238E27FC236}">
                <a16:creationId xmlns:a16="http://schemas.microsoft.com/office/drawing/2014/main" id="{B2B6722B-00BB-4E7B-8A3D-AD8F9C4634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60" b="13524"/>
          <a:stretch/>
        </p:blipFill>
        <p:spPr bwMode="auto">
          <a:xfrm>
            <a:off x="4769534" y="1152115"/>
            <a:ext cx="2658700" cy="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9BA3EC3-6F0E-47DA-B32A-D838FCC0312B}"/>
              </a:ext>
            </a:extLst>
          </p:cNvPr>
          <p:cNvSpPr/>
          <p:nvPr/>
        </p:nvSpPr>
        <p:spPr>
          <a:xfrm>
            <a:off x="-10664" y="6537408"/>
            <a:ext cx="9633520" cy="297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333" dirty="0"/>
              <a:t>Disponível em: https://pixabay.com/pt/illustrations/question%C3%A1rio-telhas-letras-red-2058883/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4F8ABAA-A65E-4F5B-BEB3-29B383CA5215}"/>
              </a:ext>
            </a:extLst>
          </p:cNvPr>
          <p:cNvSpPr txBox="1"/>
          <p:nvPr/>
        </p:nvSpPr>
        <p:spPr>
          <a:xfrm>
            <a:off x="889000" y="1999474"/>
            <a:ext cx="102108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tabLst>
                <a:tab pos="914377" algn="l"/>
              </a:tabLst>
            </a:pPr>
            <a:r>
              <a:rPr lang="pt-BR" sz="3200" dirty="0">
                <a:ea typeface="Calibri" panose="020F0502020204030204" pitchFamily="34" charset="0"/>
                <a:cs typeface="Times New Roman" panose="02020603050405020304" pitchFamily="18" charset="0"/>
              </a:rPr>
              <a:t>1) Quais são as lentes usadas nos óculos para corrigir a miopia e a hipermetropia?</a:t>
            </a:r>
          </a:p>
          <a:p>
            <a:pPr algn="just">
              <a:tabLst>
                <a:tab pos="914377" algn="l"/>
              </a:tabLst>
            </a:pPr>
            <a:r>
              <a:rPr lang="pt-BR" sz="3200" dirty="0">
                <a:ea typeface="Calibri" panose="020F0502020204030204" pitchFamily="34" charset="0"/>
                <a:cs typeface="Times New Roman" panose="02020603050405020304" pitchFamily="18" charset="0"/>
              </a:rPr>
              <a:t>a) Lentes convergentes e lentes divergentes.</a:t>
            </a:r>
          </a:p>
          <a:p>
            <a:pPr algn="just">
              <a:tabLst>
                <a:tab pos="914377" algn="l"/>
              </a:tabLst>
            </a:pPr>
            <a:r>
              <a:rPr lang="pt-BR" sz="3200" dirty="0">
                <a:ea typeface="Calibri" panose="020F0502020204030204" pitchFamily="34" charset="0"/>
                <a:cs typeface="Times New Roman" panose="02020603050405020304" pitchFamily="18" charset="0"/>
              </a:rPr>
              <a:t>b) Lentes olho de peixe e lentes macro.</a:t>
            </a:r>
          </a:p>
          <a:p>
            <a:pPr algn="just">
              <a:tabLst>
                <a:tab pos="914377" algn="l"/>
              </a:tabLst>
            </a:pPr>
            <a:r>
              <a:rPr lang="pt-BR" sz="3200" dirty="0">
                <a:ea typeface="Calibri" panose="020F0502020204030204" pitchFamily="34" charset="0"/>
                <a:cs typeface="Times New Roman" panose="02020603050405020304" pitchFamily="18" charset="0"/>
              </a:rPr>
              <a:t>c) Lentes macro e lentes olho de peixe.</a:t>
            </a:r>
          </a:p>
          <a:p>
            <a:pPr algn="just">
              <a:tabLst>
                <a:tab pos="914377" algn="l"/>
              </a:tabLst>
            </a:pPr>
            <a:r>
              <a:rPr lang="pt-BR" sz="3200" dirty="0">
                <a:ea typeface="Calibri" panose="020F0502020204030204" pitchFamily="34" charset="0"/>
                <a:cs typeface="Times New Roman" panose="02020603050405020304" pitchFamily="18" charset="0"/>
              </a:rPr>
              <a:t>d) Lentes divergente e lentes convergente.</a:t>
            </a:r>
          </a:p>
        </p:txBody>
      </p:sp>
    </p:spTree>
    <p:extLst>
      <p:ext uri="{BB962C8B-B14F-4D97-AF65-F5344CB8AC3E}">
        <p14:creationId xmlns:p14="http://schemas.microsoft.com/office/powerpoint/2010/main" val="2183636034"/>
      </p:ext>
    </p:extLst>
  </p:cSld>
  <p:clrMapOvr>
    <a:masterClrMapping/>
  </p:clrMapOvr>
  <p:transition spd="slow">
    <p:wip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Questionário, Telhas, Letras, Red, Jogo, Teste">
            <a:extLst>
              <a:ext uri="{FF2B5EF4-FFF2-40B4-BE49-F238E27FC236}">
                <a16:creationId xmlns:a16="http://schemas.microsoft.com/office/drawing/2014/main" id="{B2B6722B-00BB-4E7B-8A3D-AD8F9C4634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60" b="13524"/>
          <a:stretch/>
        </p:blipFill>
        <p:spPr bwMode="auto">
          <a:xfrm>
            <a:off x="4769534" y="1152115"/>
            <a:ext cx="2658700" cy="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9BA3EC3-6F0E-47DA-B32A-D838FCC0312B}"/>
              </a:ext>
            </a:extLst>
          </p:cNvPr>
          <p:cNvSpPr/>
          <p:nvPr/>
        </p:nvSpPr>
        <p:spPr>
          <a:xfrm>
            <a:off x="-10664" y="6537408"/>
            <a:ext cx="9633520" cy="297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333" dirty="0"/>
              <a:t>Disponível em: https://pixabay.com/pt/illustrations/question%C3%A1rio-telhas-letras-red-2058883/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4F8ABAA-A65E-4F5B-BEB3-29B383CA5215}"/>
              </a:ext>
            </a:extLst>
          </p:cNvPr>
          <p:cNvSpPr txBox="1"/>
          <p:nvPr/>
        </p:nvSpPr>
        <p:spPr>
          <a:xfrm>
            <a:off x="889000" y="1999474"/>
            <a:ext cx="102108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tabLst>
                <a:tab pos="914377" algn="l"/>
              </a:tabLst>
            </a:pPr>
            <a:r>
              <a:rPr lang="pt-BR" sz="3200" dirty="0">
                <a:ea typeface="Calibri" panose="020F0502020204030204" pitchFamily="34" charset="0"/>
                <a:cs typeface="Times New Roman" panose="02020603050405020304" pitchFamily="18" charset="0"/>
              </a:rPr>
              <a:t>1) Quais são as lentes usadas nos óculos para corrigir a miopia e a hipermetropia?</a:t>
            </a:r>
          </a:p>
          <a:p>
            <a:pPr algn="just">
              <a:tabLst>
                <a:tab pos="914377" algn="l"/>
              </a:tabLst>
            </a:pPr>
            <a:r>
              <a:rPr lang="pt-BR" sz="3200" dirty="0">
                <a:ea typeface="Calibri" panose="020F0502020204030204" pitchFamily="34" charset="0"/>
                <a:cs typeface="Times New Roman" panose="02020603050405020304" pitchFamily="18" charset="0"/>
              </a:rPr>
              <a:t>a) Lentes convergentes e lentes divergentes.</a:t>
            </a:r>
          </a:p>
          <a:p>
            <a:pPr algn="just">
              <a:tabLst>
                <a:tab pos="914377" algn="l"/>
              </a:tabLst>
            </a:pPr>
            <a:r>
              <a:rPr lang="pt-BR" sz="3200" dirty="0">
                <a:ea typeface="Calibri" panose="020F0502020204030204" pitchFamily="34" charset="0"/>
                <a:cs typeface="Times New Roman" panose="02020603050405020304" pitchFamily="18" charset="0"/>
              </a:rPr>
              <a:t>b) Lentes olho de peixe e lentes macro.</a:t>
            </a:r>
          </a:p>
          <a:p>
            <a:pPr algn="just">
              <a:tabLst>
                <a:tab pos="914377" algn="l"/>
              </a:tabLst>
            </a:pPr>
            <a:r>
              <a:rPr lang="pt-BR" sz="3200" dirty="0">
                <a:ea typeface="Calibri" panose="020F0502020204030204" pitchFamily="34" charset="0"/>
                <a:cs typeface="Times New Roman" panose="02020603050405020304" pitchFamily="18" charset="0"/>
              </a:rPr>
              <a:t>c) Lentes macro e lentes olho de peixe.</a:t>
            </a:r>
          </a:p>
          <a:p>
            <a:pPr algn="just">
              <a:tabLst>
                <a:tab pos="914377" algn="l"/>
              </a:tabLst>
            </a:pPr>
            <a:r>
              <a:rPr lang="pt-BR" sz="32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d) Lentes divergente e lentes convergente.</a:t>
            </a:r>
          </a:p>
        </p:txBody>
      </p:sp>
    </p:spTree>
    <p:extLst>
      <p:ext uri="{BB962C8B-B14F-4D97-AF65-F5344CB8AC3E}">
        <p14:creationId xmlns:p14="http://schemas.microsoft.com/office/powerpoint/2010/main" val="2390732232"/>
      </p:ext>
    </p:extLst>
  </p:cSld>
  <p:clrMapOvr>
    <a:masterClrMapping/>
  </p:clrMapOvr>
  <p:transition spd="slow"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BE43B57-64E4-4F32-BACC-C1E3FC0785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4973"/>
          <a:stretch/>
        </p:blipFill>
        <p:spPr>
          <a:xfrm>
            <a:off x="989971" y="2546771"/>
            <a:ext cx="1909015" cy="361244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9B337BCE-B857-4A49-A5E5-DB506ECDC3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593"/>
          <a:stretch/>
        </p:blipFill>
        <p:spPr>
          <a:xfrm>
            <a:off x="2898989" y="2546904"/>
            <a:ext cx="1939075" cy="36144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648AF1C-BB5E-4A31-B2CA-741D3620C97E}"/>
              </a:ext>
            </a:extLst>
          </p:cNvPr>
          <p:cNvSpPr txBox="1"/>
          <p:nvPr/>
        </p:nvSpPr>
        <p:spPr>
          <a:xfrm>
            <a:off x="1" y="6317869"/>
            <a:ext cx="9491697" cy="707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33" dirty="0"/>
              <a:t>Disponível em: https://nova-escola-producao.s3.amazonaws.com/8SeXcmuyHXSwE5TmTwxcNQKhSFzt7KM4P6sreUqnAMpJnVJNyJ84UGe6nHND/sistematizacao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037EB6D4-27AB-4573-98C5-B8ADD7927D9E}"/>
              </a:ext>
            </a:extLst>
          </p:cNvPr>
          <p:cNvSpPr/>
          <p:nvPr/>
        </p:nvSpPr>
        <p:spPr>
          <a:xfrm>
            <a:off x="4714243" y="1167269"/>
            <a:ext cx="6491687" cy="438491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733" dirty="0"/>
              <a:t>No </a:t>
            </a:r>
            <a:r>
              <a:rPr lang="pt-BR" sz="3733" b="1" dirty="0"/>
              <a:t>astigmatismo</a:t>
            </a:r>
            <a:r>
              <a:rPr lang="pt-BR" sz="3733" dirty="0"/>
              <a:t> a imagem é </a:t>
            </a:r>
            <a:r>
              <a:rPr lang="pt-BR" sz="3733" b="1" dirty="0"/>
              <a:t>desfocada</a:t>
            </a:r>
            <a:r>
              <a:rPr lang="pt-BR" sz="3733" dirty="0"/>
              <a:t>, independentemente da </a:t>
            </a:r>
            <a:r>
              <a:rPr lang="pt-BR" sz="3733" b="1" dirty="0"/>
              <a:t>distância do objeto</a:t>
            </a:r>
            <a:r>
              <a:rPr lang="pt-BR" sz="3733" dirty="0"/>
              <a:t>. Isso ocorre por conta da forma irregular da córnea e da lente do olho.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237070330"/>
      </p:ext>
    </p:extLst>
  </p:cSld>
  <p:clrMapOvr>
    <a:masterClrMapping/>
  </p:clrMapOvr>
  <p:transition spd="slow">
    <p:wip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>
                <a16:creationId xmlns:a16="http://schemas.microsoft.com/office/drawing/2014/main" id="{50B22A80-5815-44F9-9ECC-05F22B6C15D0}"/>
              </a:ext>
            </a:extLst>
          </p:cNvPr>
          <p:cNvSpPr/>
          <p:nvPr/>
        </p:nvSpPr>
        <p:spPr>
          <a:xfrm>
            <a:off x="1185333" y="4337193"/>
            <a:ext cx="7907867" cy="254095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733" dirty="0"/>
              <a:t>Para corrigir o </a:t>
            </a:r>
            <a:r>
              <a:rPr lang="pt-BR" sz="3733" b="1" dirty="0"/>
              <a:t>astigmatismo</a:t>
            </a:r>
            <a:r>
              <a:rPr lang="pt-BR" sz="3733" dirty="0"/>
              <a:t> é utilizado um tipo de </a:t>
            </a:r>
            <a:r>
              <a:rPr lang="pt-BR" sz="3733" b="1" dirty="0"/>
              <a:t>lente convergente</a:t>
            </a:r>
            <a:r>
              <a:rPr lang="pt-BR" sz="3733" dirty="0"/>
              <a:t>, com curvatura mais acentuada.</a:t>
            </a:r>
            <a:endParaRPr lang="pt-BR" sz="24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E174261-813F-4E30-A1F3-34B95640E1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8933" y="1226394"/>
            <a:ext cx="8102600" cy="3082071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A123C13F-A32A-4FD9-8F91-D8C2A0C2C14F}"/>
              </a:ext>
            </a:extLst>
          </p:cNvPr>
          <p:cNvSpPr txBox="1"/>
          <p:nvPr/>
        </p:nvSpPr>
        <p:spPr>
          <a:xfrm>
            <a:off x="0" y="6527721"/>
            <a:ext cx="9448800" cy="2974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33" dirty="0"/>
              <a:t>Disponível em: https://www.infoescola.com/wp-content/uploads/2011/04/astigmatismo-658729309-1000x382.jpg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E3FAE0A-A0CA-4923-BA53-09A6A968F640}"/>
              </a:ext>
            </a:extLst>
          </p:cNvPr>
          <p:cNvSpPr txBox="1"/>
          <p:nvPr/>
        </p:nvSpPr>
        <p:spPr>
          <a:xfrm>
            <a:off x="3801534" y="3852333"/>
            <a:ext cx="220605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667" dirty="0"/>
              <a:t>Visão normal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D410E6A-BF79-4429-A84C-0243B50B64D7}"/>
              </a:ext>
            </a:extLst>
          </p:cNvPr>
          <p:cNvSpPr txBox="1"/>
          <p:nvPr/>
        </p:nvSpPr>
        <p:spPr>
          <a:xfrm>
            <a:off x="7992533" y="3852333"/>
            <a:ext cx="2882520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667" dirty="0"/>
              <a:t>Visão astigmática</a:t>
            </a:r>
          </a:p>
        </p:txBody>
      </p:sp>
    </p:spTree>
    <p:extLst>
      <p:ext uri="{BB962C8B-B14F-4D97-AF65-F5344CB8AC3E}">
        <p14:creationId xmlns:p14="http://schemas.microsoft.com/office/powerpoint/2010/main" val="3517824973"/>
      </p:ext>
    </p:extLst>
  </p:cSld>
  <p:clrMapOvr>
    <a:masterClrMapping/>
  </p:clrMapOvr>
  <p:transition spd="slow">
    <p:wip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Questionário, Telhas, Letras, Red, Jogo, Teste">
            <a:extLst>
              <a:ext uri="{FF2B5EF4-FFF2-40B4-BE49-F238E27FC236}">
                <a16:creationId xmlns:a16="http://schemas.microsoft.com/office/drawing/2014/main" id="{B2B6722B-00BB-4E7B-8A3D-AD8F9C4634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60" b="13524"/>
          <a:stretch/>
        </p:blipFill>
        <p:spPr bwMode="auto">
          <a:xfrm>
            <a:off x="4769534" y="1152115"/>
            <a:ext cx="2658700" cy="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9BA3EC3-6F0E-47DA-B32A-D838FCC0312B}"/>
              </a:ext>
            </a:extLst>
          </p:cNvPr>
          <p:cNvSpPr/>
          <p:nvPr/>
        </p:nvSpPr>
        <p:spPr>
          <a:xfrm>
            <a:off x="-10664" y="6537408"/>
            <a:ext cx="9633520" cy="297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333" dirty="0"/>
              <a:t>Disponível em: https://pixabay.com/pt/illustrations/question%C3%A1rio-telhas-letras-red-2058883/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4F8ABAA-A65E-4F5B-BEB3-29B383CA5215}"/>
              </a:ext>
            </a:extLst>
          </p:cNvPr>
          <p:cNvSpPr txBox="1"/>
          <p:nvPr/>
        </p:nvSpPr>
        <p:spPr>
          <a:xfrm>
            <a:off x="889000" y="1999474"/>
            <a:ext cx="1021080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tabLst>
                <a:tab pos="914377" algn="l"/>
              </a:tabLst>
            </a:pPr>
            <a:r>
              <a:rPr lang="pt-BR" sz="3200" dirty="0">
                <a:ea typeface="Calibri" panose="020F0502020204030204" pitchFamily="34" charset="0"/>
                <a:cs typeface="Times New Roman" panose="02020603050405020304" pitchFamily="18" charset="0"/>
              </a:rPr>
              <a:t>2) A imagem se forma à frente da retina. A pessoa que tem esse defeito, o eixo do globo ocular é muito longo e, por isso ela só enxerga bem os objetos próximos. Estamos falando da(o):</a:t>
            </a:r>
          </a:p>
          <a:p>
            <a:pPr algn="just">
              <a:tabLst>
                <a:tab pos="914377" algn="l"/>
              </a:tabLst>
            </a:pPr>
            <a:r>
              <a:rPr lang="pt-BR" sz="3200" dirty="0">
                <a:ea typeface="Calibri" panose="020F0502020204030204" pitchFamily="34" charset="0"/>
                <a:cs typeface="Times New Roman" panose="02020603050405020304" pitchFamily="18" charset="0"/>
              </a:rPr>
              <a:t>a) miopia.</a:t>
            </a:r>
          </a:p>
          <a:p>
            <a:pPr algn="just">
              <a:tabLst>
                <a:tab pos="914377" algn="l"/>
              </a:tabLst>
            </a:pPr>
            <a:r>
              <a:rPr lang="pt-BR" sz="3200" dirty="0">
                <a:ea typeface="Calibri" panose="020F0502020204030204" pitchFamily="34" charset="0"/>
                <a:cs typeface="Times New Roman" panose="02020603050405020304" pitchFamily="18" charset="0"/>
              </a:rPr>
              <a:t>b) hipermetropia.</a:t>
            </a:r>
          </a:p>
          <a:p>
            <a:pPr algn="just">
              <a:tabLst>
                <a:tab pos="914377" algn="l"/>
              </a:tabLst>
            </a:pPr>
            <a:r>
              <a:rPr lang="pt-BR" sz="3200" dirty="0">
                <a:ea typeface="Calibri" panose="020F0502020204030204" pitchFamily="34" charset="0"/>
                <a:cs typeface="Times New Roman" panose="02020603050405020304" pitchFamily="18" charset="0"/>
              </a:rPr>
              <a:t>c) astigmatismo.</a:t>
            </a:r>
          </a:p>
          <a:p>
            <a:pPr algn="just">
              <a:tabLst>
                <a:tab pos="914377" algn="l"/>
              </a:tabLst>
            </a:pPr>
            <a:r>
              <a:rPr lang="pt-BR" sz="3200" dirty="0">
                <a:ea typeface="Calibri" panose="020F0502020204030204" pitchFamily="34" charset="0"/>
                <a:cs typeface="Times New Roman" panose="02020603050405020304" pitchFamily="18" charset="0"/>
              </a:rPr>
              <a:t>d) glaucoma.</a:t>
            </a:r>
          </a:p>
        </p:txBody>
      </p:sp>
    </p:spTree>
    <p:extLst>
      <p:ext uri="{BB962C8B-B14F-4D97-AF65-F5344CB8AC3E}">
        <p14:creationId xmlns:p14="http://schemas.microsoft.com/office/powerpoint/2010/main" val="1827370298"/>
      </p:ext>
    </p:extLst>
  </p:cSld>
  <p:clrMapOvr>
    <a:masterClrMapping/>
  </p:clrMapOvr>
  <p:transition spd="slow">
    <p:wip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Questionário, Telhas, Letras, Red, Jogo, Teste">
            <a:extLst>
              <a:ext uri="{FF2B5EF4-FFF2-40B4-BE49-F238E27FC236}">
                <a16:creationId xmlns:a16="http://schemas.microsoft.com/office/drawing/2014/main" id="{B2B6722B-00BB-4E7B-8A3D-AD8F9C4634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60" b="13524"/>
          <a:stretch/>
        </p:blipFill>
        <p:spPr bwMode="auto">
          <a:xfrm>
            <a:off x="4769534" y="1152115"/>
            <a:ext cx="2658700" cy="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9BA3EC3-6F0E-47DA-B32A-D838FCC0312B}"/>
              </a:ext>
            </a:extLst>
          </p:cNvPr>
          <p:cNvSpPr/>
          <p:nvPr/>
        </p:nvSpPr>
        <p:spPr>
          <a:xfrm>
            <a:off x="-10664" y="6537408"/>
            <a:ext cx="9633520" cy="297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333" dirty="0"/>
              <a:t>Disponível em: https://pixabay.com/pt/illustrations/question%C3%A1rio-telhas-letras-red-2058883/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4F8ABAA-A65E-4F5B-BEB3-29B383CA5215}"/>
              </a:ext>
            </a:extLst>
          </p:cNvPr>
          <p:cNvSpPr txBox="1"/>
          <p:nvPr/>
        </p:nvSpPr>
        <p:spPr>
          <a:xfrm>
            <a:off x="889000" y="1999474"/>
            <a:ext cx="1021080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tabLst>
                <a:tab pos="914377" algn="l"/>
              </a:tabLst>
            </a:pPr>
            <a:r>
              <a:rPr lang="pt-BR" sz="3200" dirty="0">
                <a:ea typeface="Calibri" panose="020F0502020204030204" pitchFamily="34" charset="0"/>
                <a:cs typeface="Times New Roman" panose="02020603050405020304" pitchFamily="18" charset="0"/>
              </a:rPr>
              <a:t>2) A imagem se forma à frente da retina. A pessoa que tem esse defeito, o eixo do globo ocular é muito longo e, por isso ela só enxerga bem os objetos próximos. Estamos falando da(o):</a:t>
            </a:r>
          </a:p>
          <a:p>
            <a:pPr algn="just">
              <a:tabLst>
                <a:tab pos="914377" algn="l"/>
              </a:tabLst>
            </a:pPr>
            <a:r>
              <a:rPr lang="pt-BR" sz="32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a) miopia.</a:t>
            </a:r>
          </a:p>
          <a:p>
            <a:pPr algn="just">
              <a:tabLst>
                <a:tab pos="914377" algn="l"/>
              </a:tabLst>
            </a:pPr>
            <a:r>
              <a:rPr lang="pt-BR" sz="3200" dirty="0">
                <a:ea typeface="Calibri" panose="020F0502020204030204" pitchFamily="34" charset="0"/>
                <a:cs typeface="Times New Roman" panose="02020603050405020304" pitchFamily="18" charset="0"/>
              </a:rPr>
              <a:t>b) hipermetropia.</a:t>
            </a:r>
          </a:p>
          <a:p>
            <a:pPr algn="just">
              <a:tabLst>
                <a:tab pos="914377" algn="l"/>
              </a:tabLst>
            </a:pPr>
            <a:r>
              <a:rPr lang="pt-BR" sz="3200" dirty="0">
                <a:ea typeface="Calibri" panose="020F0502020204030204" pitchFamily="34" charset="0"/>
                <a:cs typeface="Times New Roman" panose="02020603050405020304" pitchFamily="18" charset="0"/>
              </a:rPr>
              <a:t>c) astigmatismo.</a:t>
            </a:r>
          </a:p>
          <a:p>
            <a:pPr algn="just">
              <a:tabLst>
                <a:tab pos="914377" algn="l"/>
              </a:tabLst>
            </a:pPr>
            <a:r>
              <a:rPr lang="pt-BR" sz="3200" dirty="0">
                <a:ea typeface="Calibri" panose="020F0502020204030204" pitchFamily="34" charset="0"/>
                <a:cs typeface="Times New Roman" panose="02020603050405020304" pitchFamily="18" charset="0"/>
              </a:rPr>
              <a:t>d) glaucoma.</a:t>
            </a:r>
          </a:p>
        </p:txBody>
      </p:sp>
    </p:spTree>
    <p:extLst>
      <p:ext uri="{BB962C8B-B14F-4D97-AF65-F5344CB8AC3E}">
        <p14:creationId xmlns:p14="http://schemas.microsoft.com/office/powerpoint/2010/main" val="3637976963"/>
      </p:ext>
    </p:extLst>
  </p:cSld>
  <p:clrMapOvr>
    <a:masterClrMapping/>
  </p:clrMapOvr>
  <p:transition spd="slow">
    <p:wip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>
                <a16:creationId xmlns:a16="http://schemas.microsoft.com/office/drawing/2014/main" id="{50B22A80-5815-44F9-9ECC-05F22B6C15D0}"/>
              </a:ext>
            </a:extLst>
          </p:cNvPr>
          <p:cNvSpPr/>
          <p:nvPr/>
        </p:nvSpPr>
        <p:spPr>
          <a:xfrm>
            <a:off x="918351" y="1492393"/>
            <a:ext cx="10361507" cy="1926297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733" dirty="0"/>
              <a:t>Outros distúrbios da visão são: </a:t>
            </a:r>
            <a:r>
              <a:rPr lang="pt-BR" sz="3733" b="1" dirty="0"/>
              <a:t>presbiopia</a:t>
            </a:r>
            <a:r>
              <a:rPr lang="pt-BR" sz="3733" dirty="0"/>
              <a:t> (vista cansada), </a:t>
            </a:r>
            <a:r>
              <a:rPr lang="pt-BR" sz="3733" b="1" dirty="0"/>
              <a:t>catarata</a:t>
            </a:r>
            <a:r>
              <a:rPr lang="pt-BR" sz="3733" dirty="0"/>
              <a:t>, </a:t>
            </a:r>
            <a:r>
              <a:rPr lang="pt-BR" sz="3733" b="1" dirty="0"/>
              <a:t>estrabismo</a:t>
            </a:r>
            <a:r>
              <a:rPr lang="pt-BR" sz="3733" dirty="0"/>
              <a:t>, </a:t>
            </a:r>
            <a:r>
              <a:rPr lang="pt-BR" sz="3733" b="1" dirty="0"/>
              <a:t>glaucoma</a:t>
            </a:r>
            <a:r>
              <a:rPr lang="pt-BR" sz="3733" dirty="0"/>
              <a:t>, </a:t>
            </a:r>
            <a:r>
              <a:rPr lang="pt-BR" sz="3733" b="1" dirty="0"/>
              <a:t>conjuntivite</a:t>
            </a:r>
            <a:r>
              <a:rPr lang="pt-BR" sz="3733" dirty="0"/>
              <a:t> e </a:t>
            </a:r>
            <a:r>
              <a:rPr lang="pt-BR" sz="3733" b="1" dirty="0"/>
              <a:t>daltonismo</a:t>
            </a:r>
            <a:r>
              <a:rPr lang="pt-BR" sz="3733" dirty="0"/>
              <a:t>.</a:t>
            </a:r>
            <a:endParaRPr lang="pt-BR" sz="24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1F52B5C-2DEF-44F4-BD26-0A5F9C64381A}"/>
              </a:ext>
            </a:extLst>
          </p:cNvPr>
          <p:cNvSpPr txBox="1"/>
          <p:nvPr/>
        </p:nvSpPr>
        <p:spPr>
          <a:xfrm>
            <a:off x="0" y="6528367"/>
            <a:ext cx="12192000" cy="2974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33" dirty="0"/>
              <a:t>Disponível em: https://cdn.pixabay.com/photo/2020/04/25/15/04/eye-check-5091178_960_720.jpg</a:t>
            </a:r>
          </a:p>
        </p:txBody>
      </p:sp>
      <p:pic>
        <p:nvPicPr>
          <p:cNvPr id="3074" name="Picture 2" descr="Olho De Seleção Optometria Médico - Foto gratuita no Pixabay">
            <a:extLst>
              <a:ext uri="{FF2B5EF4-FFF2-40B4-BE49-F238E27FC236}">
                <a16:creationId xmlns:a16="http://schemas.microsoft.com/office/drawing/2014/main" id="{096B7876-405C-47DC-AAE2-FEFCEB5B14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3" r="1483"/>
          <a:stretch/>
        </p:blipFill>
        <p:spPr bwMode="auto">
          <a:xfrm>
            <a:off x="4664075" y="3429000"/>
            <a:ext cx="2880000" cy="2880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398939"/>
      </p:ext>
    </p:extLst>
  </p:cSld>
  <p:clrMapOvr>
    <a:masterClrMapping/>
  </p:clrMapOvr>
  <p:transition spd="slow">
    <p:wip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E1F52B5C-2DEF-44F4-BD26-0A5F9C64381A}"/>
              </a:ext>
            </a:extLst>
          </p:cNvPr>
          <p:cNvSpPr txBox="1"/>
          <p:nvPr/>
        </p:nvSpPr>
        <p:spPr>
          <a:xfrm>
            <a:off x="0" y="6528367"/>
            <a:ext cx="12192000" cy="2974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33" dirty="0"/>
              <a:t>Disponível em: https://marcelovilar.com.br/wp-content/uploads/2019/12/teste-de-ishihara-1.jpg</a:t>
            </a:r>
          </a:p>
        </p:txBody>
      </p:sp>
      <p:pic>
        <p:nvPicPr>
          <p:cNvPr id="7170" name="Picture 2" descr="O que é o teste de Ishihara? Qual a sua precisão? - Imagem 1 | Marcelo Vilar">
            <a:extLst>
              <a:ext uri="{FF2B5EF4-FFF2-40B4-BE49-F238E27FC236}">
                <a16:creationId xmlns:a16="http://schemas.microsoft.com/office/drawing/2014/main" id="{5B7AFCD3-8641-40A4-B107-41E2435E20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5" t="6296" b="7325"/>
          <a:stretch/>
        </p:blipFill>
        <p:spPr bwMode="auto">
          <a:xfrm>
            <a:off x="948266" y="1261534"/>
            <a:ext cx="7717367" cy="4792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25308ECD-13A5-4821-AA1A-FB553E953998}"/>
              </a:ext>
            </a:extLst>
          </p:cNvPr>
          <p:cNvSpPr/>
          <p:nvPr/>
        </p:nvSpPr>
        <p:spPr>
          <a:xfrm>
            <a:off x="8271933" y="1593994"/>
            <a:ext cx="2804723" cy="254095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733" dirty="0"/>
              <a:t>E essas imagens você conhece?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860794784"/>
      </p:ext>
    </p:extLst>
  </p:cSld>
  <p:clrMapOvr>
    <a:masterClrMapping/>
  </p:clrMapOvr>
  <p:transition spd="slow">
    <p:wip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3D7CAA60-8ADB-44A1-B13F-C9CDD69E0277}"/>
              </a:ext>
            </a:extLst>
          </p:cNvPr>
          <p:cNvSpPr/>
          <p:nvPr/>
        </p:nvSpPr>
        <p:spPr>
          <a:xfrm>
            <a:off x="894945" y="408197"/>
            <a:ext cx="10213321" cy="374455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 fontAlgn="base"/>
            <a:r>
              <a:rPr lang="pt-BR" sz="3200" b="1" dirty="0"/>
              <a:t>ATIVIDADE</a:t>
            </a:r>
          </a:p>
          <a:p>
            <a:pPr algn="ctr" fontAlgn="base"/>
            <a:endParaRPr lang="pt-BR" sz="1333" dirty="0"/>
          </a:p>
          <a:p>
            <a:pPr marL="609585" indent="-609585" algn="just" fontAlgn="base">
              <a:buAutoNum type="arabicParenR"/>
            </a:pPr>
            <a:r>
              <a:rPr lang="pt-BR" sz="3200" dirty="0"/>
              <a:t>Relacione cada ilustração com a palavra correspondente: </a:t>
            </a:r>
          </a:p>
          <a:p>
            <a:pPr algn="ctr" fontAlgn="base"/>
            <a:endParaRPr lang="pt-BR" sz="3200" dirty="0"/>
          </a:p>
          <a:p>
            <a:pPr algn="ctr" fontAlgn="base"/>
            <a:r>
              <a:rPr lang="pt-BR" sz="3200" dirty="0"/>
              <a:t>OLHO </a:t>
            </a:r>
            <a:r>
              <a:rPr lang="pt-BR" sz="3200"/>
              <a:t>MÍOPE – OLHO </a:t>
            </a:r>
            <a:r>
              <a:rPr lang="pt-BR" sz="3200" dirty="0"/>
              <a:t>NORMAL – OLHO HIPERMETROPE</a:t>
            </a:r>
          </a:p>
          <a:p>
            <a:pPr algn="just" fontAlgn="base"/>
            <a:endParaRPr lang="pt-BR" sz="32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BE0A507-F831-4D16-B5BF-33AD8B763F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0452" y="2658801"/>
            <a:ext cx="8884093" cy="1951016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45DCEC7-8216-4CC9-8874-BE55870B3078}"/>
              </a:ext>
            </a:extLst>
          </p:cNvPr>
          <p:cNvSpPr txBox="1"/>
          <p:nvPr/>
        </p:nvSpPr>
        <p:spPr>
          <a:xfrm>
            <a:off x="9948333" y="3852333"/>
            <a:ext cx="417102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667" b="1" dirty="0"/>
              <a:t>C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13B3F57-EC35-48D9-9766-2D242537855E}"/>
              </a:ext>
            </a:extLst>
          </p:cNvPr>
          <p:cNvSpPr txBox="1"/>
          <p:nvPr/>
        </p:nvSpPr>
        <p:spPr>
          <a:xfrm>
            <a:off x="4021667" y="3852333"/>
            <a:ext cx="439544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667" b="1" dirty="0"/>
              <a:t>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E5F2FD8-1C68-4D3F-9351-0AC0213895BA}"/>
              </a:ext>
            </a:extLst>
          </p:cNvPr>
          <p:cNvSpPr txBox="1"/>
          <p:nvPr/>
        </p:nvSpPr>
        <p:spPr>
          <a:xfrm>
            <a:off x="7027333" y="3852333"/>
            <a:ext cx="420308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667" b="1" dirty="0"/>
              <a:t>B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A566263B-4738-4254-89F7-6423CA5F548C}"/>
              </a:ext>
            </a:extLst>
          </p:cNvPr>
          <p:cNvSpPr txBox="1"/>
          <p:nvPr/>
        </p:nvSpPr>
        <p:spPr>
          <a:xfrm>
            <a:off x="0" y="6527720"/>
            <a:ext cx="12192000" cy="2974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33" dirty="0"/>
              <a:t>Adaptado de : https://alvinhouau.blogspot.com/2014/09/exercicios-sobre-visao-7-e-8-anos.html</a:t>
            </a:r>
          </a:p>
        </p:txBody>
      </p:sp>
    </p:spTree>
    <p:extLst>
      <p:ext uri="{BB962C8B-B14F-4D97-AF65-F5344CB8AC3E}">
        <p14:creationId xmlns:p14="http://schemas.microsoft.com/office/powerpoint/2010/main" val="807952073"/>
      </p:ext>
    </p:extLst>
  </p:cSld>
  <p:clrMapOvr>
    <a:masterClrMapping/>
  </p:clrMapOvr>
  <p:transition spd="slow">
    <p:wip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D8B424-0061-7DCA-8C7A-FA165E508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/>
          <a:lstStyle/>
          <a:p>
            <a:pPr algn="ctr"/>
            <a:r>
              <a:rPr lang="pt-BR" b="1"/>
              <a:t>OBRIGADO</a:t>
            </a:r>
            <a:r>
              <a:rPr lang="pt-BR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34494217"/>
      </p:ext>
    </p:extLst>
  </p:cSld>
  <p:clrMapOvr>
    <a:masterClrMapping/>
  </p:clrMapOvr>
  <p:transition spd="slow">
    <p:wip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753167-D3E8-2212-4829-974500C63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REFERÊNCIAS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2F44672-56DA-0783-D86D-56D0B03F2507}"/>
              </a:ext>
            </a:extLst>
          </p:cNvPr>
          <p:cNvSpPr txBox="1"/>
          <p:nvPr/>
        </p:nvSpPr>
        <p:spPr>
          <a:xfrm>
            <a:off x="546100" y="1690688"/>
            <a:ext cx="10947400" cy="7853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Canto, Eduardo Leite do Ciências naturais : aprendendo com o cotidiano : manual do professor / Eduardo Leite do Canto, Laura </a:t>
            </a:r>
            <a:r>
              <a:rPr lang="pt-BR" sz="16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Celloto</a:t>
            </a:r>
            <a:r>
              <a:rPr lang="pt-BR" sz="1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Canto. — 6. ed. — São Paulo : Moderna, 2018.</a:t>
            </a:r>
            <a:endParaRPr lang="pt-BR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1A05CFE-B9DD-2345-8CAA-B1A5C8623CFB}"/>
              </a:ext>
            </a:extLst>
          </p:cNvPr>
          <p:cNvSpPr txBox="1"/>
          <p:nvPr/>
        </p:nvSpPr>
        <p:spPr>
          <a:xfrm>
            <a:off x="546100" y="2623579"/>
            <a:ext cx="10947400" cy="7853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Lopes</a:t>
            </a:r>
            <a:r>
              <a:rPr lang="pt-BR" sz="1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 Sônia Inovar Ciências da Natureza, 6° ano: ensino fundamental, anos finais/ Sônia Lopes, Jorge </a:t>
            </a:r>
            <a:r>
              <a:rPr lang="pt-BR" sz="16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Audino</a:t>
            </a:r>
            <a:r>
              <a:rPr lang="pt-BR" sz="1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 — 1. ed. — São Paulo : 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Saraiva</a:t>
            </a:r>
            <a:r>
              <a:rPr lang="pt-BR" sz="1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 2018.</a:t>
            </a:r>
            <a:endParaRPr lang="pt-BR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377B550-259B-2671-F514-398389B34D0B}"/>
              </a:ext>
            </a:extLst>
          </p:cNvPr>
          <p:cNvSpPr txBox="1"/>
          <p:nvPr/>
        </p:nvSpPr>
        <p:spPr>
          <a:xfrm>
            <a:off x="546100" y="3526949"/>
            <a:ext cx="10718800" cy="7853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>
              <a:lnSpc>
                <a:spcPct val="150000"/>
              </a:lnSpc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 err="1"/>
              <a:t>Hiranaka</a:t>
            </a:r>
            <a:r>
              <a:rPr lang="pt-BR" dirty="0"/>
              <a:t>, Roberta Aparecida Bueno Inspire ciências : 6º ano : ensino fundamental : anos finais / Roberta Aparecida Bueno </a:t>
            </a:r>
            <a:r>
              <a:rPr lang="pt-BR" dirty="0" err="1"/>
              <a:t>Hiranaka</a:t>
            </a:r>
            <a:r>
              <a:rPr lang="pt-BR" dirty="0"/>
              <a:t>, Thiago Macedo de Abreu </a:t>
            </a:r>
            <a:r>
              <a:rPr lang="pt-BR" dirty="0" err="1"/>
              <a:t>Hortencio</a:t>
            </a:r>
            <a:r>
              <a:rPr lang="pt-BR" dirty="0"/>
              <a:t>. – 1. ed. – São Paulo : FTD, 2018</a:t>
            </a:r>
          </a:p>
        </p:txBody>
      </p:sp>
    </p:spTree>
    <p:extLst>
      <p:ext uri="{BB962C8B-B14F-4D97-AF65-F5344CB8AC3E}">
        <p14:creationId xmlns:p14="http://schemas.microsoft.com/office/powerpoint/2010/main" val="985302085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alizada 3">
      <a:majorFont>
        <a:latin typeface="Nunito"/>
        <a:ea typeface=""/>
        <a:cs typeface=""/>
      </a:majorFont>
      <a:minorFont>
        <a:latin typeface="Nuni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1047</TotalTime>
  <Words>1934</Words>
  <Application>Microsoft Office PowerPoint</Application>
  <PresentationFormat>Widescreen</PresentationFormat>
  <Paragraphs>182</Paragraphs>
  <Slides>40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40</vt:i4>
      </vt:variant>
    </vt:vector>
  </HeadingPairs>
  <TitlesOfParts>
    <vt:vector size="45" baseType="lpstr">
      <vt:lpstr>Arial</vt:lpstr>
      <vt:lpstr>Calibri</vt:lpstr>
      <vt:lpstr>Nunito</vt:lpstr>
      <vt:lpstr>Nunito ExtraBold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OBRIGADO!</vt:lpstr>
      <vt:lpstr>REFERÊNCIAS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joao helio</dc:creator>
  <cp:lastModifiedBy>joao helio</cp:lastModifiedBy>
  <cp:revision>63</cp:revision>
  <dcterms:created xsi:type="dcterms:W3CDTF">2023-01-17T21:10:46Z</dcterms:created>
  <dcterms:modified xsi:type="dcterms:W3CDTF">2023-04-22T20:06:37Z</dcterms:modified>
</cp:coreProperties>
</file>