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369" r:id="rId2"/>
    <p:sldId id="333" r:id="rId3"/>
    <p:sldId id="283" r:id="rId4"/>
    <p:sldId id="368" r:id="rId5"/>
    <p:sldId id="339" r:id="rId6"/>
    <p:sldId id="342" r:id="rId7"/>
    <p:sldId id="364" r:id="rId8"/>
    <p:sldId id="363" r:id="rId9"/>
    <p:sldId id="334" r:id="rId10"/>
    <p:sldId id="325" r:id="rId11"/>
    <p:sldId id="365" r:id="rId12"/>
    <p:sldId id="336" r:id="rId13"/>
    <p:sldId id="335" r:id="rId14"/>
    <p:sldId id="337" r:id="rId15"/>
    <p:sldId id="366" r:id="rId16"/>
    <p:sldId id="300" r:id="rId17"/>
    <p:sldId id="367" r:id="rId18"/>
    <p:sldId id="298" r:id="rId19"/>
    <p:sldId id="343" r:id="rId20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Cambria Math" panose="02040503050406030204" pitchFamily="18" charset="0"/>
      <p:regular r:id="rId27"/>
    </p:embeddedFont>
    <p:embeddedFont>
      <p:font typeface="Nunito" pitchFamily="2" charset="0"/>
      <p:regular r:id="rId28"/>
      <p:bold r:id="rId29"/>
      <p:italic r:id="rId30"/>
      <p:boldItalic r:id="rId31"/>
    </p:embeddedFont>
    <p:embeddedFont>
      <p:font typeface="Nunito ExtraBold" pitchFamily="2" charset="0"/>
      <p:bold r:id="rId32"/>
      <p:boldItalic r:id="rId33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752832-D9A3-4B77-58FC-7DD6EFD919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0F1D8B3-2221-1392-1B18-33472C990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F43529-0571-C998-3145-D60E022B3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B5FD0-AB8E-45AD-8D96-9A28DA300025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DF93F7-A666-68E5-E538-CAD9D1097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CFC1E8-914C-8203-5EE6-EB2BBF8BB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D7E3-8E8E-4338-BE0B-7B2C652EC7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1642618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0998F4-5217-DD67-6172-1E3987DFD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E61760-FD4A-8D27-23BE-AE73B09E1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F7788DE-1326-B66B-F715-AFCBD64F8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B5FD0-AB8E-45AD-8D96-9A28DA300025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16AA80-BD48-3F8C-AC82-DC81AE824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2F0D81-5D08-E7F6-0B99-775D93DBB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D7E3-8E8E-4338-BE0B-7B2C652EC7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5680051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07D1C2-D75F-B4D6-FEE9-060456E6A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BB2383F-42C7-7E65-E373-89AA5D083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FC7E5D-4427-DC84-333A-54DE8E89B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B5FD0-AB8E-45AD-8D96-9A28DA300025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AAF42A-24CC-E20E-D11F-4FF941C16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30D3AF-0B1C-6353-3D1F-1E856A739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D7E3-8E8E-4338-BE0B-7B2C652EC7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2252847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580F54-DA85-8D48-9485-1168C9A44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77C2A2-B1AF-8DF3-670C-A3F5F8ACF6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81C7D0B-5D87-7B28-2866-2BE57D4CCE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BE46D99-63ED-42E3-8D10-12A336DEF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B5FD0-AB8E-45AD-8D96-9A28DA300025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1FF0352-6BCE-D927-E9DC-67010EE72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04A3239-EE8C-D2BD-434A-6E4A8BFDA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D7E3-8E8E-4338-BE0B-7B2C652EC7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5994085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065705-C630-B74B-5465-02D61953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DDA710A-C838-C005-B2D8-7C1BD7596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D297DC3-3AFC-F207-6E7C-FAA80B4202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BE30940-7A6B-7073-C0E6-821E0F082C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6C8C6AD-BC6C-22BC-EB69-FDE7C28679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A2388FA-286D-2643-8F81-8FE5495E8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B5FD0-AB8E-45AD-8D96-9A28DA300025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ADA7D97-839E-7790-7AB3-5FA871A02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855D914-49D3-95E2-3130-1E070E4BD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D7E3-8E8E-4338-BE0B-7B2C652EC7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4948132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E50057-1E6C-6FCF-AB6A-2EC74CB70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D711049-76AE-F6DE-77E7-26AE28C75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B5FD0-AB8E-45AD-8D96-9A28DA300025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8EC1C69-BE52-D3BB-23A0-1A2881864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FA3380C-FB5D-9A5A-41D1-06E85AC99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D7E3-8E8E-4338-BE0B-7B2C652EC7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7381029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4AC16AE-96D6-CB85-1286-4215414DA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B5FD0-AB8E-45AD-8D96-9A28DA300025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DC999DD-914C-EA59-C763-01A19F608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A42C50A-3A56-219A-E4BA-31284541B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D7E3-8E8E-4338-BE0B-7B2C652EC7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2876346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6D1780-718B-84CD-277F-5F3F5C4B0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DF93D62-9633-7CD6-F142-C9521542B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DC03395-B9FC-8513-F809-0D975B5C08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4442097-5536-2879-DD96-8EE9746BE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B5FD0-AB8E-45AD-8D96-9A28DA300025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EAE90F2-D2C9-42CB-A09E-35BA8880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EE6846E-E3DA-A32A-6812-6A6CE7258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D7E3-8E8E-4338-BE0B-7B2C652EC7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9180900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5E882D-BF8B-9597-4791-C7E2707D2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2D0A963-8EF9-96FF-CF54-466C1069D2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258CEEF-B3D1-A158-722E-FA24400F72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6477AD-76D6-8550-3C39-BC3F7C36C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B5FD0-AB8E-45AD-8D96-9A28DA300025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3C62E02-7154-5E41-9E73-2D40A4DC3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AE55BC1-1643-6D5D-8593-E31C2B4C3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D7E3-8E8E-4338-BE0B-7B2C652EC7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4768526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A0063E-38A8-87AE-150D-BF808EF3D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E200B22-C119-5D65-5B74-3AE3ACD84E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CB1C715-EF72-3389-3B86-53DCBE081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B5FD0-AB8E-45AD-8D96-9A28DA300025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D902F4-7796-B98F-9D87-DD969B492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FB4587-FA97-E07D-87F4-BD2C0FE83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D7E3-8E8E-4338-BE0B-7B2C652EC7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2041745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FD7463-E474-A151-9A56-FF0D6B4FD4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0671A5E-1176-556E-67C7-F6C30EE219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34922F-BA8A-8124-1036-BDC933C0D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B5FD0-AB8E-45AD-8D96-9A28DA300025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3CBAAB-A51D-BB47-440D-812C4261E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E05FD49-43E4-F83B-6385-5D9171466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D7E3-8E8E-4338-BE0B-7B2C652EC7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8305263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4626060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1589968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729C0BC-FF5C-85AE-EF7C-10B949C56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23EB3A-1E01-21CD-7D89-A1CB06B26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E7341B-FF07-609F-FF0A-13DA961C4E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B5FD0-AB8E-45AD-8D96-9A28DA300025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99A7FA-D635-E8F9-2BEB-B52247B708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A883FC-110F-ADD7-AFC3-F0181C09A3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1D7E3-8E8E-4338-BE0B-7B2C652EC785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DFE2E0D-D13A-42C9-E58C-4A547924062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924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7" Type="http://schemas.openxmlformats.org/officeDocument/2006/relationships/image" Target="../media/image18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36361DB-8EFF-1530-4410-405009E1F7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B9A2AE1-847B-8707-2087-C3B1E9EFE1CE}"/>
              </a:ext>
            </a:extLst>
          </p:cNvPr>
          <p:cNvSpPr txBox="1"/>
          <p:nvPr/>
        </p:nvSpPr>
        <p:spPr>
          <a:xfrm>
            <a:off x="180887" y="2546664"/>
            <a:ext cx="70809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0A980A"/>
                </a:solidFill>
                <a:latin typeface="Nunito" pitchFamily="2" charset="77"/>
              </a:rPr>
              <a:t>2° Lei da Termodinâmica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CBF76A0-C92E-1D47-E4D3-531B25910FCE}"/>
              </a:ext>
            </a:extLst>
          </p:cNvPr>
          <p:cNvSpPr txBox="1"/>
          <p:nvPr/>
        </p:nvSpPr>
        <p:spPr>
          <a:xfrm>
            <a:off x="307497" y="4069005"/>
            <a:ext cx="3673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A980A"/>
                </a:solidFill>
                <a:latin typeface="Nunito" pitchFamily="2" charset="77"/>
              </a:rPr>
              <a:t>Termodinâmica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B64E454-ACED-A388-0355-941E01BA81BF}"/>
              </a:ext>
            </a:extLst>
          </p:cNvPr>
          <p:cNvSpPr txBox="1"/>
          <p:nvPr/>
        </p:nvSpPr>
        <p:spPr>
          <a:xfrm>
            <a:off x="307497" y="6247490"/>
            <a:ext cx="15455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0A980A"/>
                </a:solidFill>
                <a:latin typeface="Nunito" pitchFamily="2" charset="77"/>
              </a:rPr>
              <a:t>AULA 010</a:t>
            </a:r>
          </a:p>
        </p:txBody>
      </p:sp>
    </p:spTree>
    <p:extLst>
      <p:ext uri="{BB962C8B-B14F-4D97-AF65-F5344CB8AC3E}">
        <p14:creationId xmlns:p14="http://schemas.microsoft.com/office/powerpoint/2010/main" val="1968569482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5DA7E2B2-8466-5FF6-46DA-AC4F9FCE7CDE}"/>
              </a:ext>
            </a:extLst>
          </p:cNvPr>
          <p:cNvSpPr txBox="1"/>
          <p:nvPr/>
        </p:nvSpPr>
        <p:spPr>
          <a:xfrm>
            <a:off x="193963" y="393269"/>
            <a:ext cx="6650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Nunito ExtraBold" pitchFamily="2" charset="0"/>
              </a:rPr>
              <a:t>2° LEI DA TERMODINÂMICA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0136BBD-C97A-206E-507C-3E7EBD9156FF}"/>
              </a:ext>
            </a:extLst>
          </p:cNvPr>
          <p:cNvSpPr txBox="1"/>
          <p:nvPr/>
        </p:nvSpPr>
        <p:spPr>
          <a:xfrm>
            <a:off x="96982" y="1226863"/>
            <a:ext cx="11499273" cy="1438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Nunito" pitchFamily="2" charset="0"/>
              </a:rPr>
              <a:t>Sabemos que corpos trocam calor quando estão a temperaturas diferentes, até que atinjam o equilíbrio térmico; colocando duas esferas idênticas no interior de um calorímetro ideal, uma com a temperatura de 27 ºC e outra a 127 ºC, ambas alcançarão o equilíbrio térmico a 77 ºC.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63099BC-CF9B-E8B3-FC4F-F278FA089DF5}"/>
              </a:ext>
            </a:extLst>
          </p:cNvPr>
          <p:cNvSpPr txBox="1"/>
          <p:nvPr/>
        </p:nvSpPr>
        <p:spPr>
          <a:xfrm>
            <a:off x="193963" y="3022394"/>
            <a:ext cx="11402291" cy="931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latin typeface="Nunito" pitchFamily="2" charset="0"/>
              </a:rPr>
              <a:t>Um dos primeiros enunciados da segunda lei da Termodinâmica, e talvez o mais simples e direto, </a:t>
            </a:r>
            <a:r>
              <a:rPr lang="pt-BR" sz="2000" b="0" i="0" u="none" strike="noStrike" baseline="0" dirty="0">
                <a:latin typeface="Nunito" pitchFamily="2" charset="0"/>
              </a:rPr>
              <a:t>estabelece</a:t>
            </a:r>
            <a:r>
              <a:rPr lang="pt-BR" sz="1800" b="0" i="0" u="none" strike="noStrike" baseline="0" dirty="0">
                <a:latin typeface="Nunito" pitchFamily="2" charset="0"/>
              </a:rPr>
              <a:t>:</a:t>
            </a:r>
            <a:endParaRPr lang="pt-BR" dirty="0">
              <a:latin typeface="Nunito" pitchFamily="2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16F1F6E-3A76-44A6-8780-1B615F16A0B0}"/>
              </a:ext>
            </a:extLst>
          </p:cNvPr>
          <p:cNvSpPr txBox="1"/>
          <p:nvPr/>
        </p:nvSpPr>
        <p:spPr>
          <a:xfrm>
            <a:off x="3034146" y="4025401"/>
            <a:ext cx="6123708" cy="1103575"/>
          </a:xfrm>
          <a:prstGeom prst="flowChartManualInpu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800" b="0" i="0" u="none" strike="noStrike" baseline="0" dirty="0">
                <a:latin typeface="Nunito" pitchFamily="2" charset="0"/>
              </a:rPr>
              <a:t>A energia térmica flui </a:t>
            </a:r>
            <a:r>
              <a:rPr lang="pt-BR" sz="1800" b="1" i="0" u="none" strike="noStrike" baseline="0" dirty="0">
                <a:latin typeface="Nunito" pitchFamily="2" charset="0"/>
              </a:rPr>
              <a:t>naturalmente </a:t>
            </a:r>
            <a:r>
              <a:rPr lang="pt-BR" sz="1800" b="0" i="0" u="none" strike="noStrike" baseline="0" dirty="0">
                <a:latin typeface="Nunito" pitchFamily="2" charset="0"/>
              </a:rPr>
              <a:t>do corpo mais quente para o mais frio.</a:t>
            </a:r>
            <a:endParaRPr lang="pt-BR" dirty="0">
              <a:latin typeface="Nunito" pitchFamily="2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24AA576-5EBA-9EC3-7DE6-26987FC56CA3}"/>
              </a:ext>
            </a:extLst>
          </p:cNvPr>
          <p:cNvSpPr txBox="1"/>
          <p:nvPr/>
        </p:nvSpPr>
        <p:spPr>
          <a:xfrm>
            <a:off x="467590" y="5422373"/>
            <a:ext cx="11225645" cy="888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Nunito" pitchFamily="2" charset="0"/>
              </a:rPr>
              <a:t>Exemplo: </a:t>
            </a:r>
            <a:r>
              <a:rPr lang="pt-BR" dirty="0">
                <a:latin typeface="Nunito" pitchFamily="2" charset="0"/>
              </a:rPr>
              <a:t>Um copo com água gelada (10°C) colocado sobre a mesa,  à temperatura ambiente (25°C), espontaneamente, receberá sempre calor do ambiente elevando sua temperatura, nunca o contrário.</a:t>
            </a:r>
          </a:p>
        </p:txBody>
      </p:sp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9BF1EC1-8006-65C4-DD02-E26D0A09169E}"/>
              </a:ext>
            </a:extLst>
          </p:cNvPr>
          <p:cNvCxnSpPr/>
          <p:nvPr/>
        </p:nvCxnSpPr>
        <p:spPr>
          <a:xfrm>
            <a:off x="193964" y="1014036"/>
            <a:ext cx="11499273" cy="0"/>
          </a:xfrm>
          <a:prstGeom prst="line">
            <a:avLst/>
          </a:prstGeom>
          <a:ln w="28575">
            <a:solidFill>
              <a:srgbClr val="0A980A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69203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7" grpId="0" animBg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5DA7E2B2-8466-5FF6-46DA-AC4F9FCE7CDE}"/>
              </a:ext>
            </a:extLst>
          </p:cNvPr>
          <p:cNvSpPr txBox="1"/>
          <p:nvPr/>
        </p:nvSpPr>
        <p:spPr>
          <a:xfrm>
            <a:off x="193964" y="402476"/>
            <a:ext cx="6650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Nunito ExtraBold" pitchFamily="2" charset="0"/>
              </a:rPr>
              <a:t>ENTROPIA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C5E969D-119E-3A4F-2A4D-984178CEA36B}"/>
              </a:ext>
            </a:extLst>
          </p:cNvPr>
          <p:cNvSpPr txBox="1"/>
          <p:nvPr/>
        </p:nvSpPr>
        <p:spPr>
          <a:xfrm>
            <a:off x="256309" y="1221754"/>
            <a:ext cx="11679381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i="0" dirty="0">
                <a:effectLst/>
                <a:latin typeface="Nunito" pitchFamily="2" charset="0"/>
              </a:rPr>
              <a:t>Entropia</a:t>
            </a:r>
            <a:r>
              <a:rPr lang="pt-BR" b="0" i="0" dirty="0">
                <a:effectLst/>
                <a:latin typeface="Nunito" pitchFamily="2" charset="0"/>
              </a:rPr>
              <a:t> é a medida do grau de desordem de um sistema, sendo uma medida da indisponibilidade da energia.</a:t>
            </a:r>
          </a:p>
          <a:p>
            <a:pPr algn="just">
              <a:lnSpc>
                <a:spcPct val="150000"/>
              </a:lnSpc>
            </a:pPr>
            <a:r>
              <a:rPr lang="pt-BR" b="0" i="0" dirty="0">
                <a:effectLst/>
                <a:latin typeface="Nunito" pitchFamily="2" charset="0"/>
              </a:rPr>
              <a:t>É uma grandeza física que está relacionada com a </a:t>
            </a:r>
            <a:r>
              <a:rPr lang="pt-BR" b="1" i="0" dirty="0">
                <a:effectLst/>
                <a:latin typeface="Nunito" pitchFamily="2" charset="0"/>
              </a:rPr>
              <a:t>Segunda Lei da Termodinâmica</a:t>
            </a:r>
            <a:r>
              <a:rPr lang="pt-BR" b="0" i="0" dirty="0">
                <a:effectLst/>
                <a:latin typeface="Nunito" pitchFamily="2" charset="0"/>
              </a:rPr>
              <a:t> e que tende a aumentar naturalmente no Universo.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7DD4CD7-D902-3A4C-A7DE-A52B8C15B2F0}"/>
              </a:ext>
            </a:extLst>
          </p:cNvPr>
          <p:cNvSpPr txBox="1"/>
          <p:nvPr/>
        </p:nvSpPr>
        <p:spPr>
          <a:xfrm>
            <a:off x="256309" y="2731808"/>
            <a:ext cx="5902036" cy="13042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600" b="0" i="0" u="none" strike="noStrike" baseline="0" dirty="0">
                <a:solidFill>
                  <a:srgbClr val="1A1A18"/>
                </a:solidFill>
                <a:latin typeface="Nunito" pitchFamily="2" charset="0"/>
              </a:rPr>
              <a:t>O </a:t>
            </a:r>
            <a:r>
              <a:rPr lang="pt-BR" sz="1800" b="0" i="0" u="none" strike="noStrike" baseline="0" dirty="0">
                <a:solidFill>
                  <a:srgbClr val="1A1A18"/>
                </a:solidFill>
                <a:latin typeface="Nunito" pitchFamily="2" charset="0"/>
              </a:rPr>
              <a:t>calor flui espontaneamente da fonte quente para a fonte fria; para ocorrer o contrário, </a:t>
            </a:r>
            <a:r>
              <a:rPr lang="pt-BR" sz="1600" b="0" i="0" u="none" strike="noStrike" baseline="0" dirty="0">
                <a:solidFill>
                  <a:srgbClr val="1A1A18"/>
                </a:solidFill>
                <a:latin typeface="Nunito" pitchFamily="2" charset="0"/>
              </a:rPr>
              <a:t>é </a:t>
            </a:r>
            <a:r>
              <a:rPr lang="pt-BR" sz="1800" b="0" i="0" u="none" strike="noStrike" baseline="0" dirty="0">
                <a:solidFill>
                  <a:srgbClr val="1A1A18"/>
                </a:solidFill>
                <a:latin typeface="Nunito" pitchFamily="2" charset="0"/>
              </a:rPr>
              <a:t>necessário realizar trabalho externo.</a:t>
            </a:r>
            <a:endParaRPr lang="pt-BR" dirty="0">
              <a:latin typeface="Nunito" pitchFamily="2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AB8D802-0141-FD7F-572E-E4A7A6866C9C}"/>
              </a:ext>
            </a:extLst>
          </p:cNvPr>
          <p:cNvSpPr txBox="1"/>
          <p:nvPr/>
        </p:nvSpPr>
        <p:spPr>
          <a:xfrm>
            <a:off x="6258790" y="2731808"/>
            <a:ext cx="5902036" cy="8887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800" b="0" i="0" u="none" strike="noStrike" baseline="0" dirty="0">
                <a:solidFill>
                  <a:srgbClr val="1A1A18"/>
                </a:solidFill>
                <a:latin typeface="Nunito" pitchFamily="2" charset="0"/>
              </a:rPr>
              <a:t>A entropia permanece constante nos processos reversíveis, mas aumenta nos processos irreversíveis.</a:t>
            </a:r>
            <a:endParaRPr lang="pt-BR" dirty="0">
              <a:latin typeface="Nunito" pitchFamily="2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FAF6974-4B60-20FE-6318-58463709D0DE}"/>
              </a:ext>
            </a:extLst>
          </p:cNvPr>
          <p:cNvSpPr txBox="1"/>
          <p:nvPr/>
        </p:nvSpPr>
        <p:spPr>
          <a:xfrm>
            <a:off x="1243444" y="4151716"/>
            <a:ext cx="8988137" cy="878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0" i="0" u="none" strike="noStrike" baseline="0" dirty="0">
                <a:solidFill>
                  <a:srgbClr val="1A1A18"/>
                </a:solidFill>
                <a:latin typeface="Arial" panose="020B0604020202020204" pitchFamily="34" charset="0"/>
              </a:rPr>
              <a:t>Segundo Rudolph Clausius, a variação da entropia AS é a razão entre o calor trocado O pelo sistema e a temperatura absoluta inicial </a:t>
            </a:r>
            <a:r>
              <a:rPr lang="pt-BR" b="0" i="1" u="none" strike="noStrike" baseline="0" dirty="0">
                <a:solidFill>
                  <a:srgbClr val="1A1A18"/>
                </a:solidFill>
                <a:latin typeface="Arial" panose="020B0604020202020204" pitchFamily="34" charset="0"/>
              </a:rPr>
              <a:t>T, </a:t>
            </a:r>
            <a:r>
              <a:rPr lang="pt-BR" b="0" i="0" u="none" strike="noStrike" baseline="0" dirty="0">
                <a:solidFill>
                  <a:srgbClr val="1A1A18"/>
                </a:solidFill>
                <a:latin typeface="Arial" panose="020B0604020202020204" pitchFamily="34" charset="0"/>
              </a:rPr>
              <a:t>nesse processo:</a:t>
            </a:r>
            <a:endParaRPr lang="pt-BR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4C828029-D896-6E8B-21F8-33DA3B460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8863" y="5385318"/>
            <a:ext cx="1600200" cy="828675"/>
          </a:xfrm>
          <a:prstGeom prst="rect">
            <a:avLst/>
          </a:prstGeom>
        </p:spPr>
      </p:pic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406A2D8A-D682-562F-EE3F-92BB2A494A2B}"/>
              </a:ext>
            </a:extLst>
          </p:cNvPr>
          <p:cNvCxnSpPr/>
          <p:nvPr/>
        </p:nvCxnSpPr>
        <p:spPr>
          <a:xfrm>
            <a:off x="193964" y="1014036"/>
            <a:ext cx="11499273" cy="0"/>
          </a:xfrm>
          <a:prstGeom prst="line">
            <a:avLst/>
          </a:prstGeom>
          <a:ln w="28575">
            <a:solidFill>
              <a:srgbClr val="0A980A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2932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  <p:bldP spid="11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5DA7E2B2-8466-5FF6-46DA-AC4F9FCE7CDE}"/>
              </a:ext>
            </a:extLst>
          </p:cNvPr>
          <p:cNvSpPr txBox="1"/>
          <p:nvPr/>
        </p:nvSpPr>
        <p:spPr>
          <a:xfrm>
            <a:off x="193964" y="473724"/>
            <a:ext cx="10956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>
                <a:latin typeface="Nunito ExtraBold" pitchFamily="2" charset="0"/>
              </a:rPr>
              <a:t>Enunciados para a segunda lei da Termodinâmica</a:t>
            </a:r>
            <a:endParaRPr lang="pt-BR" sz="3200" dirty="0">
              <a:latin typeface="Nunito ExtraBold" pitchFamily="2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8B2BD25-3B81-0E2D-5B09-0EC820CC3C06}"/>
              </a:ext>
            </a:extLst>
          </p:cNvPr>
          <p:cNvSpPr txBox="1"/>
          <p:nvPr/>
        </p:nvSpPr>
        <p:spPr>
          <a:xfrm>
            <a:off x="429904" y="1317907"/>
            <a:ext cx="61005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0" i="0" u="none" strike="noStrike" baseline="0" dirty="0">
                <a:solidFill>
                  <a:srgbClr val="EF7100"/>
                </a:solidFill>
                <a:latin typeface="Nunito" pitchFamily="2" charset="0"/>
              </a:rPr>
              <a:t>• </a:t>
            </a:r>
            <a:r>
              <a:rPr lang="pt-BR" sz="1800" b="0" i="0" u="none" strike="noStrike" baseline="0" dirty="0">
                <a:solidFill>
                  <a:srgbClr val="1A1A18"/>
                </a:solidFill>
                <a:latin typeface="Nunito" pitchFamily="2" charset="0"/>
              </a:rPr>
              <a:t>Enunciado de Kelvin-Planck:</a:t>
            </a:r>
            <a:endParaRPr lang="pt-BR" dirty="0">
              <a:latin typeface="Nunito" pitchFamily="2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7C7382F-9363-DA9B-C651-95CC781A1266}"/>
              </a:ext>
            </a:extLst>
          </p:cNvPr>
          <p:cNvSpPr txBox="1"/>
          <p:nvPr/>
        </p:nvSpPr>
        <p:spPr>
          <a:xfrm>
            <a:off x="682388" y="2329302"/>
            <a:ext cx="859126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pt-BR"/>
            </a:defPPr>
            <a:lvl1pPr>
              <a:defRPr b="0" i="0" u="none" strike="noStrike" baseline="0">
                <a:solidFill>
                  <a:srgbClr val="1A1A18"/>
                </a:solidFill>
                <a:latin typeface="Nunito" pitchFamily="2" charset="0"/>
              </a:defRPr>
            </a:lvl1pPr>
          </a:lstStyle>
          <a:p>
            <a:r>
              <a:rPr lang="pt-BR" dirty="0"/>
              <a:t>É impossível construir um motor térmico cíclico com rendimento</a:t>
            </a:r>
          </a:p>
          <a:p>
            <a:r>
              <a:rPr lang="pt-BR" dirty="0"/>
              <a:t>de 100%.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F16FF01-E461-F80A-10F7-5C76892D3F2B}"/>
              </a:ext>
            </a:extLst>
          </p:cNvPr>
          <p:cNvSpPr txBox="1"/>
          <p:nvPr/>
        </p:nvSpPr>
        <p:spPr>
          <a:xfrm>
            <a:off x="429904" y="3023894"/>
            <a:ext cx="61005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0" i="0" u="none" strike="noStrike" baseline="0" dirty="0">
                <a:solidFill>
                  <a:srgbClr val="EF7100"/>
                </a:solidFill>
                <a:latin typeface="Nunito" pitchFamily="2" charset="0"/>
              </a:rPr>
              <a:t>• </a:t>
            </a:r>
            <a:r>
              <a:rPr lang="pt-BR" sz="1800" b="0" i="0" u="none" strike="noStrike" baseline="0" dirty="0">
                <a:solidFill>
                  <a:srgbClr val="1A1A18"/>
                </a:solidFill>
                <a:latin typeface="Nunito" pitchFamily="2" charset="0"/>
              </a:rPr>
              <a:t>Enunciado de Clausius:</a:t>
            </a:r>
            <a:endParaRPr lang="pt-BR" dirty="0">
              <a:latin typeface="Nunito" pitchFamily="2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BDF550E-33D7-7C41-6831-055560D5FBB7}"/>
              </a:ext>
            </a:extLst>
          </p:cNvPr>
          <p:cNvSpPr txBox="1"/>
          <p:nvPr/>
        </p:nvSpPr>
        <p:spPr>
          <a:xfrm>
            <a:off x="681251" y="3854891"/>
            <a:ext cx="1082949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pt-BR"/>
            </a:defPPr>
            <a:lvl1pPr>
              <a:defRPr b="0" i="0" u="none" strike="noStrike" baseline="0">
                <a:solidFill>
                  <a:srgbClr val="1A1A18"/>
                </a:solidFill>
                <a:latin typeface="Nunito" pitchFamily="2" charset="0"/>
              </a:defRPr>
            </a:lvl1pPr>
          </a:lstStyle>
          <a:p>
            <a:r>
              <a:rPr lang="pt-BR" dirty="0"/>
              <a:t>É impossível construir uma máquina térmica cíclica que transfira, sem dispêndio de energia, calor de um corpo mais frio para outro mais quente.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69D2907-EE6B-6907-EA7E-147238E13A7F}"/>
              </a:ext>
            </a:extLst>
          </p:cNvPr>
          <p:cNvSpPr txBox="1"/>
          <p:nvPr/>
        </p:nvSpPr>
        <p:spPr>
          <a:xfrm>
            <a:off x="429904" y="4659737"/>
            <a:ext cx="61005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0" i="0" u="none" strike="noStrike" baseline="0" dirty="0">
                <a:solidFill>
                  <a:srgbClr val="EF7100"/>
                </a:solidFill>
                <a:latin typeface="Nunito" pitchFamily="2" charset="0"/>
              </a:rPr>
              <a:t>• </a:t>
            </a:r>
            <a:r>
              <a:rPr lang="pt-BR" sz="1800" b="0" i="0" u="none" strike="noStrike" baseline="0" dirty="0">
                <a:solidFill>
                  <a:srgbClr val="1A1A18"/>
                </a:solidFill>
                <a:latin typeface="Nunito" pitchFamily="2" charset="0"/>
              </a:rPr>
              <a:t>Enunciado derivado do ciclo de Carnot:</a:t>
            </a:r>
            <a:endParaRPr lang="pt-BR" dirty="0">
              <a:latin typeface="Nunito" pitchFamily="2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2F110F5-ED61-687B-2858-F45B8197EE0B}"/>
              </a:ext>
            </a:extLst>
          </p:cNvPr>
          <p:cNvSpPr txBox="1"/>
          <p:nvPr/>
        </p:nvSpPr>
        <p:spPr>
          <a:xfrm>
            <a:off x="832514" y="5627031"/>
            <a:ext cx="610054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b="0" i="0" u="none" strike="noStrike" baseline="0" dirty="0">
                <a:solidFill>
                  <a:srgbClr val="1A1A18"/>
                </a:solidFill>
                <a:latin typeface="Nunito" pitchFamily="2" charset="0"/>
              </a:rPr>
              <a:t>O zero absoluto é inatingível.</a:t>
            </a:r>
            <a:endParaRPr lang="pt-BR" dirty="0">
              <a:latin typeface="Nunito" pitchFamily="2" charset="0"/>
            </a:endParaRPr>
          </a:p>
        </p:txBody>
      </p:sp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5876139-269C-63F0-D6DF-8C25AF7DE998}"/>
              </a:ext>
            </a:extLst>
          </p:cNvPr>
          <p:cNvCxnSpPr/>
          <p:nvPr/>
        </p:nvCxnSpPr>
        <p:spPr>
          <a:xfrm>
            <a:off x="193964" y="1014036"/>
            <a:ext cx="11499273" cy="0"/>
          </a:xfrm>
          <a:prstGeom prst="line">
            <a:avLst/>
          </a:prstGeom>
          <a:ln w="28575">
            <a:solidFill>
              <a:srgbClr val="0A980A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0407715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5DA7E2B2-8466-5FF6-46DA-AC4F9FCE7CDE}"/>
              </a:ext>
            </a:extLst>
          </p:cNvPr>
          <p:cNvSpPr txBox="1"/>
          <p:nvPr/>
        </p:nvSpPr>
        <p:spPr>
          <a:xfrm>
            <a:off x="193964" y="429491"/>
            <a:ext cx="6650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Nunito ExtraBold" pitchFamily="2" charset="0"/>
              </a:rPr>
              <a:t>Máquinas térmicas</a:t>
            </a:r>
          </a:p>
        </p:txBody>
      </p:sp>
      <p:sp>
        <p:nvSpPr>
          <p:cNvPr id="5" name="CaixaDeTexto 2">
            <a:extLst>
              <a:ext uri="{FF2B5EF4-FFF2-40B4-BE49-F238E27FC236}">
                <a16:creationId xmlns:a16="http://schemas.microsoft.com/office/drawing/2014/main" id="{3DE8B544-3B9F-F668-07ED-3E262C12A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82" y="1343747"/>
            <a:ext cx="1173480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Nunito" pitchFamily="2" charset="0"/>
              </a:rPr>
              <a:t>Os fenômenos naturais são irreversíveis porque o calor gerado por eles nunca pode ser inteiramente reaproveitado em outra forma de energia. </a:t>
            </a:r>
          </a:p>
          <a:p>
            <a:pPr algn="just"/>
            <a:r>
              <a:rPr lang="pt-BR" dirty="0">
                <a:latin typeface="Nunito" pitchFamily="2" charset="0"/>
              </a:rPr>
              <a:t>Aplicando esta regra ao funcionamento das máquinas térmicas, temos que...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273D60B-287C-F98B-620E-6B47DA4F07A4}"/>
              </a:ext>
            </a:extLst>
          </p:cNvPr>
          <p:cNvSpPr txBox="1"/>
          <p:nvPr/>
        </p:nvSpPr>
        <p:spPr>
          <a:xfrm>
            <a:off x="3265061" y="2567709"/>
            <a:ext cx="84558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b="1" dirty="0">
                <a:solidFill>
                  <a:srgbClr val="C00000"/>
                </a:solidFill>
                <a:latin typeface="Nunito" pitchFamily="2" charset="0"/>
              </a:rPr>
              <a:t>Nenhuma máquina térmica operando em ciclos pode retirar calor de uma fonte e transformá-lo integralmente em trabalho.</a:t>
            </a:r>
          </a:p>
        </p:txBody>
      </p:sp>
      <p:pic>
        <p:nvPicPr>
          <p:cNvPr id="10" name="Picture 2" descr="C:\Documents and Settings\Adriel\Meus documentos\Adriel\Ensino de Física\Animações\Máquina térmica.gif">
            <a:extLst>
              <a:ext uri="{FF2B5EF4-FFF2-40B4-BE49-F238E27FC236}">
                <a16:creationId xmlns:a16="http://schemas.microsoft.com/office/drawing/2014/main" id="{61B420CB-344B-2635-1488-82F3A50F833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982" y="2437534"/>
            <a:ext cx="2762250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D96F8633-8DA8-8634-AF22-8F3690F66C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65061" y="3647209"/>
                <a:ext cx="8455884" cy="923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dirty="0">
                    <a:latin typeface="Nunito" pitchFamily="2" charset="0"/>
                  </a:rPr>
                  <a:t>Então, numa máquina térmica, o calor retirado de uma fonte quente (</a:t>
                </a:r>
                <a:r>
                  <a:rPr lang="pt-BR" dirty="0" err="1">
                    <a:latin typeface="Nunito" pitchFamily="2" charset="0"/>
                  </a:rPr>
                  <a:t>Q</a:t>
                </a:r>
                <a:r>
                  <a:rPr lang="pt-BR" baseline="-25000" dirty="0" err="1">
                    <a:latin typeface="Nunito" pitchFamily="2" charset="0"/>
                  </a:rPr>
                  <a:t>q</a:t>
                </a:r>
                <a:r>
                  <a:rPr lang="pt-BR" dirty="0">
                    <a:latin typeface="Nunito" pitchFamily="2" charset="0"/>
                  </a:rPr>
                  <a:t>) será transformado, parte dele em trabalho (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pt-BR" dirty="0">
                    <a:latin typeface="Nunito" pitchFamily="2" charset="0"/>
                  </a:rPr>
                  <a:t>) e o restante rejeitado numa fonte fria (</a:t>
                </a:r>
                <a:r>
                  <a:rPr lang="pt-BR" dirty="0" err="1">
                    <a:latin typeface="Nunito" pitchFamily="2" charset="0"/>
                  </a:rPr>
                  <a:t>Q</a:t>
                </a:r>
                <a:r>
                  <a:rPr lang="pt-BR" baseline="-25000" dirty="0" err="1">
                    <a:latin typeface="Nunito" pitchFamily="2" charset="0"/>
                  </a:rPr>
                  <a:t>f</a:t>
                </a:r>
                <a:r>
                  <a:rPr lang="pt-BR" dirty="0">
                    <a:latin typeface="Nunito" pitchFamily="2" charset="0"/>
                  </a:rPr>
                  <a:t>).</a:t>
                </a: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D96F8633-8DA8-8634-AF22-8F3690F66C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65061" y="3647209"/>
                <a:ext cx="8455884" cy="923330"/>
              </a:xfrm>
              <a:prstGeom prst="rect">
                <a:avLst/>
              </a:prstGeom>
              <a:blipFill>
                <a:blip r:embed="rId3"/>
                <a:stretch>
                  <a:fillRect l="-649" t="-3289" r="-577" b="-921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1DEA2779-DFF0-2E94-D317-6995A98F8F5D}"/>
                  </a:ext>
                </a:extLst>
              </p:cNvPr>
              <p:cNvSpPr txBox="1"/>
              <p:nvPr/>
            </p:nvSpPr>
            <p:spPr>
              <a:xfrm>
                <a:off x="4457007" y="4915661"/>
                <a:ext cx="2814040" cy="6649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pt-BR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pt-BR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pt-BR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pt-BR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pt-BR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pt-BR" sz="4000" dirty="0"/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1DEA2779-DFF0-2E94-D317-6995A98F8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7007" y="4915661"/>
                <a:ext cx="2814040" cy="6649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5E8A2241-522C-584E-BB1E-9269329AEA3F}"/>
              </a:ext>
            </a:extLst>
          </p:cNvPr>
          <p:cNvCxnSpPr/>
          <p:nvPr/>
        </p:nvCxnSpPr>
        <p:spPr>
          <a:xfrm>
            <a:off x="193964" y="1014036"/>
            <a:ext cx="11499273" cy="0"/>
          </a:xfrm>
          <a:prstGeom prst="line">
            <a:avLst/>
          </a:prstGeom>
          <a:ln w="28575">
            <a:solidFill>
              <a:srgbClr val="0A980A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3298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5DA7E2B2-8466-5FF6-46DA-AC4F9FCE7CDE}"/>
              </a:ext>
            </a:extLst>
          </p:cNvPr>
          <p:cNvSpPr txBox="1"/>
          <p:nvPr/>
        </p:nvSpPr>
        <p:spPr>
          <a:xfrm>
            <a:off x="149398" y="488964"/>
            <a:ext cx="6650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Nunito ExtraBold" pitchFamily="2" charset="0"/>
              </a:rPr>
              <a:t>Máquinas térmicas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1DEA2779-DFF0-2E94-D317-6995A98F8F5D}"/>
                  </a:ext>
                </a:extLst>
              </p:cNvPr>
              <p:cNvSpPr txBox="1"/>
              <p:nvPr/>
            </p:nvSpPr>
            <p:spPr>
              <a:xfrm>
                <a:off x="1396307" y="2248661"/>
                <a:ext cx="2814040" cy="6649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pt-BR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pt-BR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pt-BR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pt-BR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pt-BR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pt-BR" sz="4000" dirty="0"/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1DEA2779-DFF0-2E94-D317-6995A98F8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307" y="2248661"/>
                <a:ext cx="2814040" cy="66492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m 1">
            <a:extLst>
              <a:ext uri="{FF2B5EF4-FFF2-40B4-BE49-F238E27FC236}">
                <a16:creationId xmlns:a16="http://schemas.microsoft.com/office/drawing/2014/main" id="{B89FAC07-5F2F-3368-5E11-AE8F40F761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563" y="2026956"/>
            <a:ext cx="3064837" cy="39968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EFAF9B5-D4DA-7F3E-8B3E-2EF5301087A6}"/>
                  </a:ext>
                </a:extLst>
              </p:cNvPr>
              <p:cNvSpPr txBox="1"/>
              <p:nvPr/>
            </p:nvSpPr>
            <p:spPr>
              <a:xfrm>
                <a:off x="1420961" y="3636637"/>
                <a:ext cx="276473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pt-BR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pt-BR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pt-BR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pt-BR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pt-BR" sz="4000" dirty="0"/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EFAF9B5-D4DA-7F3E-8B3E-2EF5301087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0961" y="3636637"/>
                <a:ext cx="2764731" cy="6155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6B3B5FE6-6764-7396-63D2-10C6DC48FB1C}"/>
              </a:ext>
            </a:extLst>
          </p:cNvPr>
          <p:cNvCxnSpPr/>
          <p:nvPr/>
        </p:nvCxnSpPr>
        <p:spPr>
          <a:xfrm>
            <a:off x="149398" y="1073739"/>
            <a:ext cx="11499273" cy="0"/>
          </a:xfrm>
          <a:prstGeom prst="line">
            <a:avLst/>
          </a:prstGeom>
          <a:ln w="28575">
            <a:solidFill>
              <a:srgbClr val="0A980A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97845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5DA7E2B2-8466-5FF6-46DA-AC4F9FCE7CDE}"/>
              </a:ext>
            </a:extLst>
          </p:cNvPr>
          <p:cNvSpPr txBox="1"/>
          <p:nvPr/>
        </p:nvSpPr>
        <p:spPr>
          <a:xfrm>
            <a:off x="223872" y="361002"/>
            <a:ext cx="6650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Nunito ExtraBold" pitchFamily="2" charset="0"/>
              </a:rPr>
              <a:t>Máquinas térmicas</a:t>
            </a:r>
          </a:p>
        </p:txBody>
      </p:sp>
      <p:sp>
        <p:nvSpPr>
          <p:cNvPr id="5" name="CaixaDeTexto 1">
            <a:extLst>
              <a:ext uri="{FF2B5EF4-FFF2-40B4-BE49-F238E27FC236}">
                <a16:creationId xmlns:a16="http://schemas.microsoft.com/office/drawing/2014/main" id="{F90B292D-0B17-AA8A-A549-41B09AAAC2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4525" y="1139186"/>
            <a:ext cx="52197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>
                <a:latin typeface="Nunito" pitchFamily="2" charset="0"/>
              </a:rPr>
              <a:t>Tente identificar, na máquina térmica ilustrada, a:</a:t>
            </a:r>
          </a:p>
          <a:p>
            <a:endParaRPr lang="pt-BR">
              <a:latin typeface="Nunito" pitchFamily="2" charset="0"/>
            </a:endParaRP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pt-BR" b="1">
                <a:latin typeface="Nunito" pitchFamily="2" charset="0"/>
              </a:rPr>
              <a:t>Fonte quente (Q</a:t>
            </a:r>
            <a:r>
              <a:rPr lang="pt-BR" b="1" baseline="-25000">
                <a:latin typeface="Nunito" pitchFamily="2" charset="0"/>
              </a:rPr>
              <a:t>q</a:t>
            </a:r>
            <a:r>
              <a:rPr lang="pt-BR" b="1">
                <a:latin typeface="Nunito" pitchFamily="2" charset="0"/>
              </a:rPr>
              <a:t>)</a:t>
            </a: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pt-BR" b="1">
                <a:latin typeface="Nunito" pitchFamily="2" charset="0"/>
              </a:rPr>
              <a:t>Trabalho realizado (</a:t>
            </a:r>
            <a:r>
              <a:rPr lang="el-GR" b="1">
                <a:latin typeface="Nunito" pitchFamily="2" charset="0"/>
              </a:rPr>
              <a:t>δ</a:t>
            </a:r>
            <a:r>
              <a:rPr lang="pt-BR" b="1">
                <a:latin typeface="Nunito" pitchFamily="2" charset="0"/>
              </a:rPr>
              <a:t>)</a:t>
            </a: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pt-BR" b="1">
                <a:latin typeface="Nunito" pitchFamily="2" charset="0"/>
              </a:rPr>
              <a:t>Fonte fria (Q</a:t>
            </a:r>
            <a:r>
              <a:rPr lang="pt-BR" b="1" baseline="-25000">
                <a:latin typeface="Nunito" pitchFamily="2" charset="0"/>
              </a:rPr>
              <a:t>f</a:t>
            </a:r>
            <a:r>
              <a:rPr lang="pt-BR" b="1">
                <a:latin typeface="Nunito" pitchFamily="2" charset="0"/>
              </a:rPr>
              <a:t>)</a:t>
            </a:r>
          </a:p>
        </p:txBody>
      </p:sp>
      <p:pic>
        <p:nvPicPr>
          <p:cNvPr id="6" name="Picture 2" descr="C:\Documents and Settings\Adriel\Meus documentos\Adriel\Ensino de Física\Animações\Máquina térmica.gif">
            <a:extLst>
              <a:ext uri="{FF2B5EF4-FFF2-40B4-BE49-F238E27FC236}">
                <a16:creationId xmlns:a16="http://schemas.microsoft.com/office/drawing/2014/main" id="{54334F96-7D18-A780-F86E-E0A1FDECB37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1125" y="2506023"/>
            <a:ext cx="2762250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eta para a esquerda 3">
            <a:extLst>
              <a:ext uri="{FF2B5EF4-FFF2-40B4-BE49-F238E27FC236}">
                <a16:creationId xmlns:a16="http://schemas.microsoft.com/office/drawing/2014/main" id="{54CA0189-0504-547D-394C-83204FAA88B9}"/>
              </a:ext>
            </a:extLst>
          </p:cNvPr>
          <p:cNvSpPr/>
          <p:nvPr/>
        </p:nvSpPr>
        <p:spPr>
          <a:xfrm>
            <a:off x="6789050" y="5485761"/>
            <a:ext cx="3024188" cy="1052512"/>
          </a:xfrm>
          <a:prstGeom prst="leftArrow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000" b="1" dirty="0">
                <a:solidFill>
                  <a:schemeClr val="bg1"/>
                </a:solidFill>
                <a:latin typeface="Nunito" pitchFamily="2" charset="0"/>
                <a:cs typeface="Arial" charset="0"/>
              </a:rPr>
              <a:t>Fonte Quente - </a:t>
            </a:r>
            <a:r>
              <a:rPr lang="pt-BR" sz="2000" b="1" dirty="0" err="1">
                <a:solidFill>
                  <a:schemeClr val="bg1"/>
                </a:solidFill>
                <a:latin typeface="Nunito" pitchFamily="2" charset="0"/>
                <a:cs typeface="Arial" charset="0"/>
              </a:rPr>
              <a:t>Q</a:t>
            </a:r>
            <a:r>
              <a:rPr lang="pt-BR" sz="2000" b="1" baseline="-25000" dirty="0" err="1">
                <a:solidFill>
                  <a:schemeClr val="bg1"/>
                </a:solidFill>
                <a:latin typeface="Nunito" pitchFamily="2" charset="0"/>
                <a:cs typeface="Arial" charset="0"/>
              </a:rPr>
              <a:t>q</a:t>
            </a:r>
            <a:endParaRPr lang="pt-BR" sz="2000" b="1" dirty="0">
              <a:solidFill>
                <a:schemeClr val="bg1"/>
              </a:solidFill>
              <a:latin typeface="Nunito" pitchFamily="2" charset="0"/>
              <a:cs typeface="Arial" charset="0"/>
            </a:endParaRPr>
          </a:p>
        </p:txBody>
      </p:sp>
      <p:sp>
        <p:nvSpPr>
          <p:cNvPr id="9" name="Seta para a esquerda 4">
            <a:extLst>
              <a:ext uri="{FF2B5EF4-FFF2-40B4-BE49-F238E27FC236}">
                <a16:creationId xmlns:a16="http://schemas.microsoft.com/office/drawing/2014/main" id="{F24FC6C1-DFC8-75FE-7DD0-8711BF81C17F}"/>
              </a:ext>
            </a:extLst>
          </p:cNvPr>
          <p:cNvSpPr/>
          <p:nvPr/>
        </p:nvSpPr>
        <p:spPr>
          <a:xfrm>
            <a:off x="6860488" y="3082286"/>
            <a:ext cx="2952750" cy="1081087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000" b="1" dirty="0">
                <a:solidFill>
                  <a:schemeClr val="tx2"/>
                </a:solidFill>
                <a:latin typeface="Nunito" pitchFamily="2" charset="0"/>
              </a:rPr>
              <a:t>Trabalho realizado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90E1F6D-F688-5BFF-DDB1-457577C5B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4950" y="2218686"/>
            <a:ext cx="2808288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sz="1600" i="1">
                <a:latin typeface="Nunito" pitchFamily="2" charset="0"/>
              </a:rPr>
              <a:t>Corresponde ao movimento do pistão para cima,devido à expansão do vapor de água.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8CC0348-C575-2E4E-9527-34C0436BA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2288" y="4595173"/>
            <a:ext cx="25209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sz="1600" i="1">
                <a:latin typeface="Nunito" pitchFamily="2" charset="0"/>
              </a:rPr>
              <a:t>Corresponde ao aquecimento da água em uma caldeira, fazendo-a vaporizar.</a:t>
            </a:r>
          </a:p>
        </p:txBody>
      </p:sp>
      <p:sp>
        <p:nvSpPr>
          <p:cNvPr id="13" name="Seta para a direita 7">
            <a:extLst>
              <a:ext uri="{FF2B5EF4-FFF2-40B4-BE49-F238E27FC236}">
                <a16:creationId xmlns:a16="http://schemas.microsoft.com/office/drawing/2014/main" id="{76A8F2FE-9367-C8E4-9BCB-957E9AE4FBCE}"/>
              </a:ext>
            </a:extLst>
          </p:cNvPr>
          <p:cNvSpPr/>
          <p:nvPr/>
        </p:nvSpPr>
        <p:spPr>
          <a:xfrm>
            <a:off x="1532838" y="3587111"/>
            <a:ext cx="4032250" cy="1008062"/>
          </a:xfrm>
          <a:prstGeom prst="rightArrow">
            <a:avLst/>
          </a:prstGeom>
          <a:gradFill flip="none" rotWithShape="1">
            <a:gsLst>
              <a:gs pos="37000">
                <a:srgbClr val="25C6FF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800" b="1">
                <a:solidFill>
                  <a:srgbClr val="FFFFFF"/>
                </a:solidFill>
                <a:latin typeface="Nunito" pitchFamily="2" charset="0"/>
                <a:cs typeface="Arial" charset="0"/>
              </a:rPr>
              <a:t>Fonte Fria </a:t>
            </a:r>
            <a:r>
              <a:rPr lang="pt-BR" sz="2800">
                <a:solidFill>
                  <a:srgbClr val="FFFFFF"/>
                </a:solidFill>
                <a:latin typeface="Nunito" pitchFamily="2" charset="0"/>
                <a:cs typeface="Arial" charset="0"/>
              </a:rPr>
              <a:t>- </a:t>
            </a:r>
            <a:r>
              <a:rPr lang="pt-BR" sz="2800" b="1">
                <a:solidFill>
                  <a:srgbClr val="FFFFFF"/>
                </a:solidFill>
                <a:latin typeface="Nunito" pitchFamily="2" charset="0"/>
                <a:cs typeface="Arial" charset="0"/>
              </a:rPr>
              <a:t>Q</a:t>
            </a:r>
            <a:r>
              <a:rPr lang="pt-BR" sz="2800" b="1" baseline="-25000">
                <a:solidFill>
                  <a:srgbClr val="FFFFFF"/>
                </a:solidFill>
                <a:latin typeface="Nunito" pitchFamily="2" charset="0"/>
                <a:cs typeface="Arial" charset="0"/>
              </a:rPr>
              <a:t>f</a:t>
            </a:r>
            <a:endParaRPr lang="pt-BR" sz="2800">
              <a:solidFill>
                <a:srgbClr val="FFFFFF"/>
              </a:solidFill>
              <a:latin typeface="Nunito" pitchFamily="2" charset="0"/>
              <a:cs typeface="Arial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0BD862D-FCB7-BD56-498D-352ECF840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2838" y="4379273"/>
            <a:ext cx="2808287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sz="1600" i="1">
                <a:latin typeface="Nunito" pitchFamily="2" charset="0"/>
              </a:rPr>
              <a:t>Com a abertura da válvula, água fria é liberada dentro do cilindro fazendo o vapor condensar (resfriamento).</a:t>
            </a:r>
          </a:p>
        </p:txBody>
      </p:sp>
      <p:sp>
        <p:nvSpPr>
          <p:cNvPr id="15" name="Retângulo 10">
            <a:extLst>
              <a:ext uri="{FF2B5EF4-FFF2-40B4-BE49-F238E27FC236}">
                <a16:creationId xmlns:a16="http://schemas.microsoft.com/office/drawing/2014/main" id="{7CBC8956-9ACC-DD0B-07A8-AEEF1BB62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9050" y="6514461"/>
            <a:ext cx="354806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000">
                <a:latin typeface="Nunito" pitchFamily="2" charset="0"/>
              </a:rPr>
              <a:t>Imagem: Emoscopes / GNU Free Documentation License.</a:t>
            </a:r>
          </a:p>
        </p:txBody>
      </p:sp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4B375826-5109-C49D-BC70-60179F4BF4AB}"/>
              </a:ext>
            </a:extLst>
          </p:cNvPr>
          <p:cNvCxnSpPr/>
          <p:nvPr/>
        </p:nvCxnSpPr>
        <p:spPr>
          <a:xfrm>
            <a:off x="193964" y="1014036"/>
            <a:ext cx="11499273" cy="0"/>
          </a:xfrm>
          <a:prstGeom prst="line">
            <a:avLst/>
          </a:prstGeom>
          <a:ln w="28575">
            <a:solidFill>
              <a:srgbClr val="0A980A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45763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/>
      <p:bldP spid="11" grpId="0"/>
      <p:bldP spid="13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DA469759-BB09-48C8-968A-2DA97A361587}"/>
              </a:ext>
            </a:extLst>
          </p:cNvPr>
          <p:cNvSpPr txBox="1"/>
          <p:nvPr/>
        </p:nvSpPr>
        <p:spPr>
          <a:xfrm>
            <a:off x="619760" y="395788"/>
            <a:ext cx="10952480" cy="6780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3733" dirty="0"/>
          </a:p>
          <a:p>
            <a:pPr algn="just"/>
            <a:r>
              <a:rPr lang="pt-BR" sz="2933" dirty="0"/>
              <a:t>1) Seu colega após inventar uma máquina térmica traz os seguintes dados técnicos de operação em um ciclo termodinâmico: </a:t>
            </a:r>
          </a:p>
          <a:p>
            <a:pPr algn="ctr"/>
            <a:r>
              <a:rPr lang="pt-BR" sz="2933" i="1" dirty="0"/>
              <a:t>Calor da Fonte Quente: 400J</a:t>
            </a:r>
          </a:p>
          <a:p>
            <a:pPr algn="ctr"/>
            <a:r>
              <a:rPr lang="pt-BR" sz="2933" i="1" dirty="0"/>
              <a:t>Calor da Fonte Fria: 100J</a:t>
            </a:r>
          </a:p>
          <a:p>
            <a:pPr algn="ctr"/>
            <a:r>
              <a:rPr lang="pt-BR" sz="2933" i="1" dirty="0"/>
              <a:t>Trabalho realizado: 400J</a:t>
            </a:r>
          </a:p>
          <a:p>
            <a:pPr algn="just"/>
            <a:r>
              <a:rPr lang="pt-BR" sz="2933" dirty="0"/>
              <a:t>A respeito desses dados é correto afirmar:</a:t>
            </a:r>
          </a:p>
          <a:p>
            <a:pPr algn="just"/>
            <a:r>
              <a:rPr lang="pt-BR" sz="2933" dirty="0"/>
              <a:t>A) São coerentes com a 1ª Lei da Termodinâmica, mas não com a segunda.</a:t>
            </a:r>
          </a:p>
          <a:p>
            <a:pPr algn="just"/>
            <a:r>
              <a:rPr lang="pt-BR" sz="2933" dirty="0"/>
              <a:t>B) Não são coerentes com a 1ª Lei da Termodinâmica, </a:t>
            </a:r>
          </a:p>
          <a:p>
            <a:pPr algn="just"/>
            <a:r>
              <a:rPr lang="pt-BR" sz="2933" dirty="0"/>
              <a:t>mas são com a segunda.</a:t>
            </a:r>
          </a:p>
          <a:p>
            <a:pPr algn="just"/>
            <a:r>
              <a:rPr lang="pt-BR" sz="2933" dirty="0"/>
              <a:t>C) Não são coerentes com a 1ª e 2ª Leis da Termodinâmica.  </a:t>
            </a:r>
          </a:p>
          <a:p>
            <a:pPr algn="just"/>
            <a:endParaRPr lang="pt-BR" sz="3733" dirty="0"/>
          </a:p>
          <a:p>
            <a:pPr algn="just"/>
            <a:endParaRPr lang="pt-BR" sz="3733" dirty="0"/>
          </a:p>
        </p:txBody>
      </p:sp>
      <p:sp>
        <p:nvSpPr>
          <p:cNvPr id="3" name="Retângulo 2"/>
          <p:cNvSpPr/>
          <p:nvPr/>
        </p:nvSpPr>
        <p:spPr>
          <a:xfrm>
            <a:off x="3960108" y="1952554"/>
            <a:ext cx="4427621" cy="1347537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64879F0-8334-40CA-A333-B1FA44DA9723}"/>
              </a:ext>
            </a:extLst>
          </p:cNvPr>
          <p:cNvSpPr/>
          <p:nvPr/>
        </p:nvSpPr>
        <p:spPr>
          <a:xfrm>
            <a:off x="721998" y="5524547"/>
            <a:ext cx="8930767" cy="48236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415F92E-2F12-B0DA-D356-2717122C0DAB}"/>
              </a:ext>
            </a:extLst>
          </p:cNvPr>
          <p:cNvSpPr txBox="1"/>
          <p:nvPr/>
        </p:nvSpPr>
        <p:spPr>
          <a:xfrm>
            <a:off x="193964" y="-36836"/>
            <a:ext cx="6650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Nunito ExtraBold" pitchFamily="2" charset="0"/>
              </a:rPr>
              <a:t>Exemplo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48339971-1418-518C-41F2-3583E4FB1B0A}"/>
              </a:ext>
            </a:extLst>
          </p:cNvPr>
          <p:cNvCxnSpPr/>
          <p:nvPr/>
        </p:nvCxnSpPr>
        <p:spPr>
          <a:xfrm>
            <a:off x="193964" y="781163"/>
            <a:ext cx="11499273" cy="0"/>
          </a:xfrm>
          <a:prstGeom prst="line">
            <a:avLst/>
          </a:prstGeom>
          <a:ln w="28575">
            <a:solidFill>
              <a:srgbClr val="0A980A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18545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5DA7E2B2-8466-5FF6-46DA-AC4F9FCE7CDE}"/>
              </a:ext>
            </a:extLst>
          </p:cNvPr>
          <p:cNvSpPr txBox="1"/>
          <p:nvPr/>
        </p:nvSpPr>
        <p:spPr>
          <a:xfrm>
            <a:off x="193964" y="235298"/>
            <a:ext cx="6650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Nunito ExtraBold" pitchFamily="2" charset="0"/>
              </a:rPr>
              <a:t>Fatos históricos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CC5C3C7-B47A-6C93-4BFC-8D7AE51086A7}"/>
              </a:ext>
            </a:extLst>
          </p:cNvPr>
          <p:cNvSpPr txBox="1"/>
          <p:nvPr/>
        </p:nvSpPr>
        <p:spPr>
          <a:xfrm>
            <a:off x="193964" y="1126034"/>
            <a:ext cx="114184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Nunito" pitchFamily="2" charset="0"/>
              </a:rPr>
              <a:t>Devido à Revolução Industrial, a mão de obra artesanal passou a dar lugar para o maquinário.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>
              <a:latin typeface="Nunito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Nunito" pitchFamily="2" charset="0"/>
              </a:rPr>
              <a:t>Isso provocou várias revoltas populares, pois muitas pessoas perderam seus empregos.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>
              <a:latin typeface="Nunito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Nunito" pitchFamily="2" charset="0"/>
              </a:rPr>
              <a:t>Também aumentou a poluição devido a queima de combustíveis e o grande desmatamento  provocado para atender a demanda de  consumo.</a:t>
            </a:r>
          </a:p>
        </p:txBody>
      </p:sp>
      <p:pic>
        <p:nvPicPr>
          <p:cNvPr id="4" name="Picture 2" descr="Nicolas-Joseph Cugnot">
            <a:extLst>
              <a:ext uri="{FF2B5EF4-FFF2-40B4-BE49-F238E27FC236}">
                <a16:creationId xmlns:a16="http://schemas.microsoft.com/office/drawing/2014/main" id="{5F8F8A66-7112-9E94-4431-DD4B3FBA1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" y="2942509"/>
            <a:ext cx="3920407" cy="2117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7A5E589-526F-6550-6E5E-3F81ADC1A446}"/>
              </a:ext>
            </a:extLst>
          </p:cNvPr>
          <p:cNvSpPr/>
          <p:nvPr/>
        </p:nvSpPr>
        <p:spPr>
          <a:xfrm>
            <a:off x="533400" y="5013809"/>
            <a:ext cx="392040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100" dirty="0"/>
              <a:t>http://qcveiculos.com.br/historia-do-carro-saiba-como-surgiram-as-primeiras-maquinas/nicolas-joseph-cugnot/</a:t>
            </a:r>
          </a:p>
        </p:txBody>
      </p:sp>
      <p:pic>
        <p:nvPicPr>
          <p:cNvPr id="7" name="Picture 4" descr="https://enemgame.com.br/images/Capa_revolu%C3%A7%C3%A3o_industrial.png">
            <a:extLst>
              <a:ext uri="{FF2B5EF4-FFF2-40B4-BE49-F238E27FC236}">
                <a16:creationId xmlns:a16="http://schemas.microsoft.com/office/drawing/2014/main" id="{AC9C19CC-287C-E810-2675-7C3F3D351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1790" y="2875944"/>
            <a:ext cx="4197519" cy="256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7653C027-137C-6FAF-DF1D-A3101E6535B7}"/>
              </a:ext>
            </a:extLst>
          </p:cNvPr>
          <p:cNvSpPr/>
          <p:nvPr/>
        </p:nvSpPr>
        <p:spPr>
          <a:xfrm>
            <a:off x="6714490" y="5516522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100" dirty="0"/>
              <a:t>https://enemgame.com.br/blog/141-primeira-revolu%C3%A7%C3%A3o-industrial</a:t>
            </a: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2556291-72F7-6EAE-75B0-F18C008F54B8}"/>
              </a:ext>
            </a:extLst>
          </p:cNvPr>
          <p:cNvCxnSpPr/>
          <p:nvPr/>
        </p:nvCxnSpPr>
        <p:spPr>
          <a:xfrm>
            <a:off x="193964" y="1014036"/>
            <a:ext cx="11499273" cy="0"/>
          </a:xfrm>
          <a:prstGeom prst="line">
            <a:avLst/>
          </a:prstGeom>
          <a:ln w="28575">
            <a:solidFill>
              <a:srgbClr val="0A980A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072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5DA7E2B2-8466-5FF6-46DA-AC4F9FCE7CDE}"/>
              </a:ext>
            </a:extLst>
          </p:cNvPr>
          <p:cNvSpPr txBox="1"/>
          <p:nvPr/>
        </p:nvSpPr>
        <p:spPr>
          <a:xfrm>
            <a:off x="193964" y="368509"/>
            <a:ext cx="9379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Nunito ExtraBold" pitchFamily="2" charset="0"/>
              </a:rPr>
              <a:t>Rendimento da máquina térmica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E95E799-BA3F-004E-A251-C264F066050D}"/>
              </a:ext>
            </a:extLst>
          </p:cNvPr>
          <p:cNvSpPr txBox="1"/>
          <p:nvPr/>
        </p:nvSpPr>
        <p:spPr>
          <a:xfrm>
            <a:off x="193964" y="1266927"/>
            <a:ext cx="697111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0" i="0" u="none" strike="noStrike" baseline="0" dirty="0">
                <a:solidFill>
                  <a:srgbClr val="1A1A18"/>
                </a:solidFill>
                <a:latin typeface="Nunito" pitchFamily="2" charset="0"/>
              </a:rPr>
              <a:t>Qualquer rendimento é sempre representado pelo quociente entre a quantidade útil da grandeza e a quantidade total, e com o das máquinas térmicas não é diferente.</a:t>
            </a:r>
          </a:p>
          <a:p>
            <a:pPr algn="just"/>
            <a:r>
              <a:rPr lang="pt-BR" sz="1800" b="0" i="0" u="none" strike="noStrike" baseline="0" dirty="0">
                <a:solidFill>
                  <a:srgbClr val="1A1A18"/>
                </a:solidFill>
                <a:latin typeface="Nunito" pitchFamily="2" charset="0"/>
              </a:rPr>
              <a:t>A quantidade útil está relacionada com o trabalho realizado, e a quantidade total é aquela retirada da fonte quente; portanto:</a:t>
            </a:r>
            <a:endParaRPr lang="pt-BR" dirty="0">
              <a:latin typeface="Nunito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2">
                <a:extLst>
                  <a:ext uri="{FF2B5EF4-FFF2-40B4-BE49-F238E27FC236}">
                    <a16:creationId xmlns:a16="http://schemas.microsoft.com/office/drawing/2014/main" id="{0821FE6E-71E5-4626-B23F-BA7EA431DA01}"/>
                  </a:ext>
                </a:extLst>
              </p:cNvPr>
              <p:cNvSpPr txBox="1"/>
              <p:nvPr/>
            </p:nvSpPr>
            <p:spPr bwMode="auto">
              <a:xfrm>
                <a:off x="8276940" y="1407635"/>
                <a:ext cx="2968815" cy="1176338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4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η</m:t>
                      </m:r>
                      <m:r>
                        <a:rPr lang="pt-BR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pt-BR" sz="40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τ</m:t>
                          </m:r>
                        </m:num>
                        <m:den>
                          <m:sSub>
                            <m:sSubPr>
                              <m:ctrlPr>
                                <a:rPr lang="pt-BR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40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pt-BR" sz="40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pt-BR" sz="4000" dirty="0"/>
              </a:p>
            </p:txBody>
          </p:sp>
        </mc:Choice>
        <mc:Fallback xmlns="">
          <p:sp>
            <p:nvSpPr>
              <p:cNvPr id="6" name="Object 2">
                <a:extLst>
                  <a:ext uri="{FF2B5EF4-FFF2-40B4-BE49-F238E27FC236}">
                    <a16:creationId xmlns:a16="http://schemas.microsoft.com/office/drawing/2014/main" id="{0821FE6E-71E5-4626-B23F-BA7EA431DA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6940" y="1407635"/>
                <a:ext cx="2968815" cy="1176338"/>
              </a:xfrm>
              <a:prstGeom prst="rect">
                <a:avLst/>
              </a:prstGeom>
              <a:blipFill>
                <a:blip r:embed="rId2"/>
                <a:stretch>
                  <a:fillRect b="-777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85768E72-C07F-E179-4B4F-124A1E42688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1003" y="3290252"/>
                <a:ext cx="9573491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800" dirty="0">
                    <a:latin typeface="Nunito" pitchFamily="2" charset="0"/>
                  </a:rPr>
                  <a:t>Como o trabalho pode ser definido por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τ</m:t>
                    </m:r>
                  </m:oMath>
                </a14:m>
                <a:r>
                  <a:rPr lang="pt-BR" sz="2800" dirty="0">
                    <a:latin typeface="Nunito" pitchFamily="2" charset="0"/>
                  </a:rPr>
                  <a:t> = </a:t>
                </a:r>
                <a:r>
                  <a:rPr lang="pt-BR" sz="2800" dirty="0" err="1">
                    <a:latin typeface="Nunito" pitchFamily="2" charset="0"/>
                  </a:rPr>
                  <a:t>Q</a:t>
                </a:r>
                <a:r>
                  <a:rPr lang="pt-BR" sz="2800" baseline="-25000" dirty="0" err="1">
                    <a:latin typeface="Nunito" pitchFamily="2" charset="0"/>
                  </a:rPr>
                  <a:t>q</a:t>
                </a:r>
                <a:r>
                  <a:rPr lang="pt-BR" sz="2800" dirty="0">
                    <a:latin typeface="Nunito" pitchFamily="2" charset="0"/>
                  </a:rPr>
                  <a:t> – </a:t>
                </a:r>
                <a:r>
                  <a:rPr lang="pt-BR" sz="2800" dirty="0" err="1">
                    <a:latin typeface="Nunito" pitchFamily="2" charset="0"/>
                  </a:rPr>
                  <a:t>Q</a:t>
                </a:r>
                <a:r>
                  <a:rPr lang="pt-BR" sz="2800" baseline="-25000" dirty="0" err="1">
                    <a:latin typeface="Nunito" pitchFamily="2" charset="0"/>
                  </a:rPr>
                  <a:t>f</a:t>
                </a:r>
                <a:r>
                  <a:rPr lang="pt-BR" sz="2800" baseline="-25000" dirty="0">
                    <a:latin typeface="Nunito" pitchFamily="2" charset="0"/>
                  </a:rPr>
                  <a:t> ,</a:t>
                </a:r>
                <a:r>
                  <a:rPr lang="pt-BR" sz="2800" dirty="0">
                    <a:latin typeface="Nunito" pitchFamily="2" charset="0"/>
                  </a:rPr>
                  <a:t> então...</a:t>
                </a: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85768E72-C07F-E179-4B4F-124A1E4268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01003" y="3290252"/>
                <a:ext cx="9573491" cy="523220"/>
              </a:xfrm>
              <a:prstGeom prst="rect">
                <a:avLst/>
              </a:prstGeom>
              <a:blipFill>
                <a:blip r:embed="rId3"/>
                <a:stretch>
                  <a:fillRect l="-1274" t="-11628" r="-127" b="-3255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Object 3">
            <a:extLst>
              <a:ext uri="{FF2B5EF4-FFF2-40B4-BE49-F238E27FC236}">
                <a16:creationId xmlns:a16="http://schemas.microsoft.com/office/drawing/2014/main" id="{35BC920E-39E9-74E4-FEB9-A1C645476C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0648512"/>
              </p:ext>
            </p:extLst>
          </p:nvPr>
        </p:nvGraphicFramePr>
        <p:xfrm>
          <a:off x="3974955" y="4051277"/>
          <a:ext cx="3743325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1625400" imgH="469800" progId="Equation.3">
                  <p:embed/>
                </p:oleObj>
              </mc:Choice>
              <mc:Fallback>
                <p:oleObj name="Equação" r:id="rId4" imgW="1625400" imgH="469800" progId="Equation.3">
                  <p:embed/>
                  <p:pic>
                    <p:nvPicPr>
                      <p:cNvPr id="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4955" y="4051277"/>
                        <a:ext cx="3743325" cy="1082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3ACC23B-57B1-A9D9-043B-7A0096BE1B89}"/>
              </a:ext>
            </a:extLst>
          </p:cNvPr>
          <p:cNvCxnSpPr/>
          <p:nvPr/>
        </p:nvCxnSpPr>
        <p:spPr>
          <a:xfrm>
            <a:off x="193964" y="1014036"/>
            <a:ext cx="11499273" cy="0"/>
          </a:xfrm>
          <a:prstGeom prst="line">
            <a:avLst/>
          </a:prstGeom>
          <a:ln w="28575">
            <a:solidFill>
              <a:srgbClr val="0A980A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8877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5DA7E2B2-8466-5FF6-46DA-AC4F9FCE7CDE}"/>
              </a:ext>
            </a:extLst>
          </p:cNvPr>
          <p:cNvSpPr txBox="1"/>
          <p:nvPr/>
        </p:nvSpPr>
        <p:spPr>
          <a:xfrm>
            <a:off x="193964" y="390321"/>
            <a:ext cx="9379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Nunito ExtraBold" pitchFamily="2" charset="0"/>
              </a:rPr>
              <a:t>Rendimento da máquina térmica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0793A244-DE1B-9498-B507-BB64710BEB31}"/>
                  </a:ext>
                </a:extLst>
              </p:cNvPr>
              <p:cNvSpPr txBox="1"/>
              <p:nvPr/>
            </p:nvSpPr>
            <p:spPr>
              <a:xfrm>
                <a:off x="447010" y="1317152"/>
                <a:ext cx="10580382" cy="30198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BR" sz="2000" b="0" i="0" u="none" strike="noStrike" baseline="0" dirty="0">
                    <a:solidFill>
                      <a:srgbClr val="1A1A18"/>
                    </a:solidFill>
                    <a:latin typeface="Nunito" pitchFamily="2" charset="0"/>
                  </a:rPr>
                  <a:t>Se tivermos uma máquina térmica que retira Q</a:t>
                </a:r>
                <a:r>
                  <a:rPr lang="pt-BR" sz="1200" b="0" i="0" u="none" strike="noStrike" baseline="0" dirty="0">
                    <a:solidFill>
                      <a:srgbClr val="1A1A18"/>
                    </a:solidFill>
                    <a:latin typeface="Nunito" pitchFamily="2" charset="0"/>
                  </a:rPr>
                  <a:t>1</a:t>
                </a:r>
                <a:r>
                  <a:rPr lang="pt-BR" sz="2000" b="0" i="0" u="none" strike="noStrike" baseline="0" dirty="0">
                    <a:solidFill>
                      <a:srgbClr val="1A1A18"/>
                    </a:solidFill>
                    <a:latin typeface="Nunito" pitchFamily="2" charset="0"/>
                  </a:rPr>
                  <a:t> = 100 J da fonte quente e dissipa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BR" sz="2000" b="0" i="0" u="none" strike="noStrike" baseline="0" dirty="0">
                    <a:solidFill>
                      <a:srgbClr val="1A1A18"/>
                    </a:solidFill>
                    <a:latin typeface="Nunito" pitchFamily="2" charset="0"/>
                  </a:rPr>
                  <a:t>Q</a:t>
                </a:r>
                <a:r>
                  <a:rPr lang="pt-BR" sz="1200" b="0" i="0" u="none" strike="noStrike" baseline="0" dirty="0">
                    <a:solidFill>
                      <a:srgbClr val="1A1A18"/>
                    </a:solidFill>
                    <a:latin typeface="Nunito" pitchFamily="2" charset="0"/>
                  </a:rPr>
                  <a:t>2</a:t>
                </a:r>
                <a:r>
                  <a:rPr lang="pt-BR" sz="2000" b="0" i="0" u="none" strike="noStrike" baseline="0" dirty="0">
                    <a:solidFill>
                      <a:srgbClr val="1A1A18"/>
                    </a:solidFill>
                    <a:latin typeface="Nunito" pitchFamily="2" charset="0"/>
                  </a:rPr>
                  <a:t> = 20 J em forma de calor para a fonte fria, o trabalho útil fornecido pela máquina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fr-FR" sz="2000" b="0" i="0" u="none" strike="noStrike" baseline="0" dirty="0" err="1">
                    <a:solidFill>
                      <a:srgbClr val="1A1A18"/>
                    </a:solidFill>
                    <a:latin typeface="Nunito" pitchFamily="2" charset="0"/>
                  </a:rPr>
                  <a:t>será</a:t>
                </a:r>
                <a:r>
                  <a:rPr lang="fr-FR" sz="2000" b="0" i="0" u="none" strike="noStrike" baseline="0" dirty="0">
                    <a:solidFill>
                      <a:srgbClr val="1A1A18"/>
                    </a:solidFill>
                    <a:latin typeface="Nunito" pitchFamily="2" charset="0"/>
                  </a:rPr>
                  <a:t>: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fr-FR" sz="3600" b="0" i="0" u="none" strike="noStrike" baseline="0" dirty="0">
                    <a:solidFill>
                      <a:srgbClr val="1A1A18"/>
                    </a:solidFill>
                    <a:latin typeface="Nunito" pitchFamily="2" charset="0"/>
                  </a:rPr>
                  <a:t>𝜏</a:t>
                </a:r>
                <a:r>
                  <a:rPr lang="fr-FR" sz="2000" b="0" i="0" u="none" strike="noStrike" baseline="0" dirty="0">
                    <a:solidFill>
                      <a:srgbClr val="1A1A18"/>
                    </a:solidFill>
                    <a:latin typeface="Nunito" pitchFamily="2" charset="0"/>
                  </a:rPr>
                  <a:t>= Q2 - Q1 = 100 - 20 </a:t>
                </a:r>
                <a:r>
                  <a:rPr lang="fr-FR" sz="1100" dirty="0">
                    <a:solidFill>
                      <a:srgbClr val="1A1A18"/>
                    </a:solidFill>
                    <a:latin typeface="Nunito" pitchFamily="2" charset="0"/>
                  </a:rPr>
                  <a:t>                          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fr-FR" sz="2000" b="0" i="0" u="none" strike="noStrike" baseline="0" dirty="0">
                    <a:solidFill>
                      <a:srgbClr val="1A1A18"/>
                    </a:solidFill>
                    <a:latin typeface="Nunito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3600" b="0" i="1" u="none" strike="noStrike" baseline="0" smtClean="0">
                        <a:solidFill>
                          <a:srgbClr val="1A1A1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fr-FR" sz="2000" b="0" i="0" u="none" strike="noStrike" baseline="0" dirty="0">
                    <a:solidFill>
                      <a:srgbClr val="1A1A18"/>
                    </a:solidFill>
                    <a:latin typeface="Nunito" pitchFamily="2" charset="0"/>
                  </a:rPr>
                  <a:t>= 80 J.</a:t>
                </a:r>
                <a:endParaRPr lang="pt-BR" sz="2000" dirty="0">
                  <a:latin typeface="Nunito" pitchFamily="2" charset="0"/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0793A244-DE1B-9498-B507-BB64710BEB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010" y="1317152"/>
                <a:ext cx="10580382" cy="3019866"/>
              </a:xfrm>
              <a:prstGeom prst="rect">
                <a:avLst/>
              </a:prstGeom>
              <a:blipFill>
                <a:blip r:embed="rId2"/>
                <a:stretch>
                  <a:fillRect l="-1728" b="-202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AB174C96-52CD-ED26-17A8-E440B5DB3AA6}"/>
              </a:ext>
            </a:extLst>
          </p:cNvPr>
          <p:cNvSpPr txBox="1"/>
          <p:nvPr/>
        </p:nvSpPr>
        <p:spPr>
          <a:xfrm>
            <a:off x="447009" y="4894517"/>
            <a:ext cx="72776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u="none" strike="noStrike" baseline="0" dirty="0">
                <a:solidFill>
                  <a:srgbClr val="1A1A18"/>
                </a:solidFill>
                <a:latin typeface="Nunito" pitchFamily="2" charset="0"/>
              </a:rPr>
              <a:t>Assim, o rendimento da máquina do exemplo anterior serial</a:t>
            </a:r>
            <a:endParaRPr lang="pt-BR" dirty="0">
              <a:latin typeface="Nunito" pitchFamily="2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CEAC1FC1-4E41-EB07-C01F-453A0CAB3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527" y="5297473"/>
            <a:ext cx="2743200" cy="1047750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9DAE2744-0D91-EA69-E9F9-0254E53C1BD6}"/>
              </a:ext>
            </a:extLst>
          </p:cNvPr>
          <p:cNvCxnSpPr/>
          <p:nvPr/>
        </p:nvCxnSpPr>
        <p:spPr>
          <a:xfrm>
            <a:off x="193964" y="1014036"/>
            <a:ext cx="11499273" cy="0"/>
          </a:xfrm>
          <a:prstGeom prst="line">
            <a:avLst/>
          </a:prstGeom>
          <a:ln w="28575">
            <a:solidFill>
              <a:srgbClr val="0A980A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Máquinas térmicas e a Revolução Industrial | Máquinas térmicas, Revolução  industrial, Industrial">
            <a:extLst>
              <a:ext uri="{FF2B5EF4-FFF2-40B4-BE49-F238E27FC236}">
                <a16:creationId xmlns:a16="http://schemas.microsoft.com/office/drawing/2014/main" id="{46C7EDD1-6ADB-462A-907E-1A8ACA36B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287" y="3053668"/>
            <a:ext cx="455295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8614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7765BF5A-CDF5-2B8B-A92C-6CBF6F41F7E7}"/>
              </a:ext>
            </a:extLst>
          </p:cNvPr>
          <p:cNvSpPr txBox="1"/>
          <p:nvPr/>
        </p:nvSpPr>
        <p:spPr>
          <a:xfrm>
            <a:off x="193964" y="444960"/>
            <a:ext cx="9379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Nunito ExtraBold" pitchFamily="2" charset="0"/>
              </a:rPr>
              <a:t>Potência de uma máquina térmica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A1758FD-3A97-A15E-B198-D8E01A6791B9}"/>
              </a:ext>
            </a:extLst>
          </p:cNvPr>
          <p:cNvSpPr txBox="1"/>
          <p:nvPr/>
        </p:nvSpPr>
        <p:spPr>
          <a:xfrm>
            <a:off x="388960" y="1333016"/>
            <a:ext cx="11361761" cy="888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800" b="0" i="0" u="none" strike="noStrike" baseline="0" dirty="0">
                <a:latin typeface="Nunito" pitchFamily="2" charset="0"/>
              </a:rPr>
              <a:t>Por definição, potência é a relação entre o trabalho realizado e o intervalo de tempo gasto para realizá-lo, ou seja:               </a:t>
            </a:r>
            <a:endParaRPr lang="pt-BR" dirty="0">
              <a:latin typeface="Nunito" pitchFamily="2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48DD4AF-FAA3-34D7-C2E7-69F2FB264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111" y="2482115"/>
            <a:ext cx="1443393" cy="1381533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F6D4748D-5F96-03BF-BAED-488A143F9CF3}"/>
              </a:ext>
            </a:extLst>
          </p:cNvPr>
          <p:cNvSpPr txBox="1"/>
          <p:nvPr/>
        </p:nvSpPr>
        <p:spPr>
          <a:xfrm>
            <a:off x="272956" y="4043487"/>
            <a:ext cx="11136572" cy="8887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just">
              <a:lnSpc>
                <a:spcPct val="150000"/>
              </a:lnSpc>
              <a:defRPr b="0" i="0" u="none" strike="noStrike" baseline="0">
                <a:solidFill>
                  <a:srgbClr val="1A1918"/>
                </a:solidFill>
                <a:latin typeface="Nunito" pitchFamily="2" charset="0"/>
              </a:defRPr>
            </a:lvl1pPr>
          </a:lstStyle>
          <a:p>
            <a:r>
              <a:rPr lang="pt-BR" dirty="0">
                <a:solidFill>
                  <a:schemeClr val="tx1"/>
                </a:solidFill>
              </a:rPr>
              <a:t>Para a máquina térmica, calcula-se o rendimento por ciclo. No mesmo exemplo, caso a duração do ciclo fosse de 0,5 s, teríamos:  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EB1B8FB5-18E6-A92E-DAE0-F559843EA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7575" y="5112031"/>
            <a:ext cx="4576850" cy="1203542"/>
          </a:xfrm>
          <a:prstGeom prst="rect">
            <a:avLst/>
          </a:prstGeom>
        </p:spPr>
      </p:pic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75F7119-8CA5-6115-6583-D1BD48C73878}"/>
              </a:ext>
            </a:extLst>
          </p:cNvPr>
          <p:cNvCxnSpPr/>
          <p:nvPr/>
        </p:nvCxnSpPr>
        <p:spPr>
          <a:xfrm>
            <a:off x="193964" y="1138727"/>
            <a:ext cx="11499273" cy="0"/>
          </a:xfrm>
          <a:prstGeom prst="line">
            <a:avLst/>
          </a:prstGeom>
          <a:ln w="28575">
            <a:solidFill>
              <a:srgbClr val="0A980A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5526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851A3EE6-5982-2A3B-83DD-B2E8CF3D374D}"/>
              </a:ext>
            </a:extLst>
          </p:cNvPr>
          <p:cNvSpPr txBox="1"/>
          <p:nvPr/>
        </p:nvSpPr>
        <p:spPr>
          <a:xfrm>
            <a:off x="193964" y="422246"/>
            <a:ext cx="9379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Nunito ExtraBold" pitchFamily="2" charset="0"/>
              </a:rPr>
              <a:t>Eficiência de um refrigerador</a:t>
            </a:r>
          </a:p>
        </p:txBody>
      </p:sp>
      <p:sp>
        <p:nvSpPr>
          <p:cNvPr id="2" name="CaixaDeTexto 2">
            <a:extLst>
              <a:ext uri="{FF2B5EF4-FFF2-40B4-BE49-F238E27FC236}">
                <a16:creationId xmlns:a16="http://schemas.microsoft.com/office/drawing/2014/main" id="{9EBF777A-DCDE-8A40-F572-B1E6EC691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355" y="1727576"/>
            <a:ext cx="9144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>
                <a:latin typeface="Nunito" pitchFamily="2" charset="0"/>
              </a:rPr>
              <a:t>A eficiência (</a:t>
            </a:r>
            <a:r>
              <a:rPr lang="el-GR">
                <a:latin typeface="Nunito" pitchFamily="2" charset="0"/>
              </a:rPr>
              <a:t>ε</a:t>
            </a:r>
            <a:r>
              <a:rPr lang="pt-BR">
                <a:latin typeface="Nunito" pitchFamily="2" charset="0"/>
              </a:rPr>
              <a:t>) corresponde ao coeficiente obtido pela razão entre o calor retirado da fonte fria (Q</a:t>
            </a:r>
            <a:r>
              <a:rPr lang="pt-BR" baseline="-25000">
                <a:latin typeface="Nunito" pitchFamily="2" charset="0"/>
              </a:rPr>
              <a:t>f</a:t>
            </a:r>
            <a:r>
              <a:rPr lang="pt-BR">
                <a:latin typeface="Nunito" pitchFamily="2" charset="0"/>
              </a:rPr>
              <a:t>) e o trabalho realizado (</a:t>
            </a:r>
            <a:r>
              <a:rPr lang="el-GR">
                <a:latin typeface="Nunito" pitchFamily="2" charset="0"/>
              </a:rPr>
              <a:t>δ</a:t>
            </a:r>
            <a:r>
              <a:rPr lang="pt-BR">
                <a:latin typeface="Nunito" pitchFamily="2" charset="0"/>
              </a:rPr>
              <a:t>) pelo compressor em cada ciclo.</a:t>
            </a:r>
          </a:p>
        </p:txBody>
      </p:sp>
      <p:graphicFrame>
        <p:nvGraphicFramePr>
          <p:cNvPr id="8" name="Object 1">
            <a:extLst>
              <a:ext uri="{FF2B5EF4-FFF2-40B4-BE49-F238E27FC236}">
                <a16:creationId xmlns:a16="http://schemas.microsoft.com/office/drawing/2014/main" id="{760972F3-DAFC-F962-75BA-6CD030CF92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0722737"/>
              </p:ext>
            </p:extLst>
          </p:nvPr>
        </p:nvGraphicFramePr>
        <p:xfrm>
          <a:off x="1438180" y="2591176"/>
          <a:ext cx="1316038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469800" imgH="393480" progId="Equation.3">
                  <p:embed/>
                </p:oleObj>
              </mc:Choice>
              <mc:Fallback>
                <p:oleObj name="Equação" r:id="rId2" imgW="469800" imgH="393480" progId="Equation.3">
                  <p:embed/>
                  <p:pic>
                    <p:nvPicPr>
                      <p:cNvPr id="5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8180" y="2591176"/>
                        <a:ext cx="1316038" cy="1101725"/>
                      </a:xfrm>
                      <a:prstGeom prst="rect">
                        <a:avLst/>
                      </a:prstGeom>
                      <a:solidFill>
                        <a:srgbClr val="33CCC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aixaDeTexto 11">
            <a:extLst>
              <a:ext uri="{FF2B5EF4-FFF2-40B4-BE49-F238E27FC236}">
                <a16:creationId xmlns:a16="http://schemas.microsoft.com/office/drawing/2014/main" id="{412767C2-CE82-8DC6-A4DC-76D1DB818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6605" y="2951538"/>
            <a:ext cx="5040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>
                <a:latin typeface="Nunito" pitchFamily="2" charset="0"/>
              </a:rPr>
              <a:t>Ou, se considerarmos que </a:t>
            </a:r>
            <a:r>
              <a:rPr lang="el-GR" i="1">
                <a:latin typeface="Nunito" pitchFamily="2" charset="0"/>
              </a:rPr>
              <a:t>δ</a:t>
            </a:r>
            <a:r>
              <a:rPr lang="pt-BR" i="1">
                <a:latin typeface="Nunito" pitchFamily="2" charset="0"/>
              </a:rPr>
              <a:t> = Q</a:t>
            </a:r>
            <a:r>
              <a:rPr lang="pt-BR" i="1" baseline="-25000">
                <a:latin typeface="Nunito" pitchFamily="2" charset="0"/>
              </a:rPr>
              <a:t>q</a:t>
            </a:r>
            <a:r>
              <a:rPr lang="pt-BR" i="1">
                <a:latin typeface="Nunito" pitchFamily="2" charset="0"/>
              </a:rPr>
              <a:t> – Q</a:t>
            </a:r>
            <a:r>
              <a:rPr lang="pt-BR" i="1" baseline="-25000">
                <a:latin typeface="Nunito" pitchFamily="2" charset="0"/>
              </a:rPr>
              <a:t>f</a:t>
            </a:r>
            <a:r>
              <a:rPr lang="pt-BR" i="1">
                <a:latin typeface="Nunito" pitchFamily="2" charset="0"/>
              </a:rPr>
              <a:t> </a:t>
            </a:r>
            <a:r>
              <a:rPr lang="pt-BR">
                <a:latin typeface="Nunito" pitchFamily="2" charset="0"/>
              </a:rPr>
              <a:t>então...</a:t>
            </a:r>
          </a:p>
        </p:txBody>
      </p:sp>
      <p:graphicFrame>
        <p:nvGraphicFramePr>
          <p:cNvPr id="15" name="Object 2">
            <a:extLst>
              <a:ext uri="{FF2B5EF4-FFF2-40B4-BE49-F238E27FC236}">
                <a16:creationId xmlns:a16="http://schemas.microsoft.com/office/drawing/2014/main" id="{5E2DFA36-BB48-C4B5-9A5E-DCA21FFB7A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8846711"/>
              </p:ext>
            </p:extLst>
          </p:nvPr>
        </p:nvGraphicFramePr>
        <p:xfrm>
          <a:off x="7991380" y="2591176"/>
          <a:ext cx="2095500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749160" imgH="444240" progId="Equation.3">
                  <p:embed/>
                </p:oleObj>
              </mc:Choice>
              <mc:Fallback>
                <p:oleObj name="Equação" r:id="rId4" imgW="749160" imgH="444240" progId="Equation.3">
                  <p:embed/>
                  <p:pic>
                    <p:nvPicPr>
                      <p:cNvPr id="532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91380" y="2591176"/>
                        <a:ext cx="2095500" cy="1244600"/>
                      </a:xfrm>
                      <a:prstGeom prst="rect">
                        <a:avLst/>
                      </a:prstGeom>
                      <a:solidFill>
                        <a:srgbClr val="00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aixaDeTexto 15">
            <a:extLst>
              <a:ext uri="{FF2B5EF4-FFF2-40B4-BE49-F238E27FC236}">
                <a16:creationId xmlns:a16="http://schemas.microsoft.com/office/drawing/2014/main" id="{F0FF5D2E-69B8-FF1F-7C3F-AA06014E7C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355" y="4175501"/>
            <a:ext cx="9144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>
                <a:latin typeface="Nunito" pitchFamily="2" charset="0"/>
              </a:rPr>
              <a:t>Se um refrigerador opera em ciclos de Carnot, então sua eficiência será calculada por...</a:t>
            </a:r>
          </a:p>
        </p:txBody>
      </p:sp>
      <p:graphicFrame>
        <p:nvGraphicFramePr>
          <p:cNvPr id="17" name="Object 3">
            <a:extLst>
              <a:ext uri="{FF2B5EF4-FFF2-40B4-BE49-F238E27FC236}">
                <a16:creationId xmlns:a16="http://schemas.microsoft.com/office/drawing/2014/main" id="{023F096E-5A15-C6F2-3DCD-F0D02F74CA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023882"/>
              </p:ext>
            </p:extLst>
          </p:nvPr>
        </p:nvGraphicFramePr>
        <p:xfrm>
          <a:off x="4624293" y="4751763"/>
          <a:ext cx="1917700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6" imgW="685800" imgH="444240" progId="Equation.3">
                  <p:embed/>
                </p:oleObj>
              </mc:Choice>
              <mc:Fallback>
                <p:oleObj name="Equação" r:id="rId6" imgW="685800" imgH="444240" progId="Equation.3">
                  <p:embed/>
                  <p:pic>
                    <p:nvPicPr>
                      <p:cNvPr id="5325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4293" y="4751763"/>
                        <a:ext cx="1917700" cy="1244600"/>
                      </a:xfrm>
                      <a:prstGeom prst="rect">
                        <a:avLst/>
                      </a:prstGeom>
                      <a:solidFill>
                        <a:srgbClr val="00CCFF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87DD3701-AF9E-B1C4-3600-11A18909AD8B}"/>
              </a:ext>
            </a:extLst>
          </p:cNvPr>
          <p:cNvCxnSpPr/>
          <p:nvPr/>
        </p:nvCxnSpPr>
        <p:spPr>
          <a:xfrm>
            <a:off x="193964" y="1152581"/>
            <a:ext cx="11499273" cy="0"/>
          </a:xfrm>
          <a:prstGeom prst="line">
            <a:avLst/>
          </a:prstGeom>
          <a:ln w="28575">
            <a:solidFill>
              <a:srgbClr val="0A980A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89259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EB61F18D-F865-107A-FE48-0A8492221678}"/>
              </a:ext>
            </a:extLst>
          </p:cNvPr>
          <p:cNvSpPr txBox="1"/>
          <p:nvPr/>
        </p:nvSpPr>
        <p:spPr>
          <a:xfrm>
            <a:off x="193964" y="378049"/>
            <a:ext cx="9379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Nunito ExtraBold" pitchFamily="2" charset="0"/>
              </a:rPr>
              <a:t>Ciclo de Carnot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6A7ED1F-5909-59A0-2C99-FC2175BF733B}"/>
              </a:ext>
            </a:extLst>
          </p:cNvPr>
          <p:cNvSpPr/>
          <p:nvPr/>
        </p:nvSpPr>
        <p:spPr>
          <a:xfrm>
            <a:off x="193964" y="1064011"/>
            <a:ext cx="116932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Nunito" pitchFamily="2" charset="0"/>
              </a:rPr>
              <a:t>Nicolas Carnot (1796-1832) propôs uma máquina térmica teórica que se comportava como uma máquina de rendimento total, estabelecendo um ciclo de rendimento máximo.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BA645B25-3882-1151-3381-EC503E337E1F}"/>
                  </a:ext>
                </a:extLst>
              </p:cNvPr>
              <p:cNvSpPr/>
              <p:nvPr/>
            </p:nvSpPr>
            <p:spPr>
              <a:xfrm>
                <a:off x="3766148" y="1974270"/>
                <a:ext cx="4877201" cy="37240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dirty="0">
                    <a:latin typeface="Nunito" pitchFamily="2" charset="0"/>
                  </a:rPr>
                  <a:t>No ciclo de Carnot da figura, temos:</a:t>
                </a:r>
              </a:p>
              <a:p>
                <a:pPr algn="just"/>
                <a:endParaRPr lang="pt-BR" dirty="0">
                  <a:latin typeface="Nunito" pitchFamily="2" charset="0"/>
                </a:endParaRPr>
              </a:p>
              <a:p>
                <a:pPr algn="just"/>
                <a:r>
                  <a:rPr lang="pt-BR" b="1" dirty="0">
                    <a:latin typeface="Nunito" pitchFamily="2" charset="0"/>
                  </a:rPr>
                  <a:t>L </a:t>
                </a:r>
                <a:r>
                  <a:rPr lang="pt-BR" b="1" dirty="0">
                    <a:latin typeface="Nunito" pitchFamily="2" charset="0"/>
                    <a:ea typeface="Cambria Math"/>
                  </a:rPr>
                  <a:t>→ M: </a:t>
                </a:r>
                <a:r>
                  <a:rPr lang="pt-BR" dirty="0">
                    <a:latin typeface="Nunito" pitchFamily="2" charset="0"/>
                    <a:ea typeface="Cambria Math"/>
                  </a:rPr>
                  <a:t>Expansão isotérmica (sistema recebe calor Q);</a:t>
                </a:r>
              </a:p>
              <a:p>
                <a:pPr algn="just"/>
                <a:r>
                  <a:rPr lang="pt-BR" b="1" dirty="0">
                    <a:latin typeface="Nunito" pitchFamily="2" charset="0"/>
                  </a:rPr>
                  <a:t>M </a:t>
                </a:r>
                <a:r>
                  <a:rPr lang="pt-BR" b="1" dirty="0">
                    <a:latin typeface="Nunito" pitchFamily="2" charset="0"/>
                    <a:ea typeface="Cambria Math"/>
                  </a:rPr>
                  <a:t>→ N: </a:t>
                </a:r>
                <a:r>
                  <a:rPr lang="pt-BR" dirty="0">
                    <a:latin typeface="Nunito" pitchFamily="2" charset="0"/>
                    <a:ea typeface="Cambria Math"/>
                  </a:rPr>
                  <a:t>Expansão adiabática (não há trocas de calor);</a:t>
                </a:r>
              </a:p>
              <a:p>
                <a:pPr algn="just"/>
                <a:r>
                  <a:rPr lang="pt-BR" b="1" dirty="0">
                    <a:latin typeface="Nunito" pitchFamily="2" charset="0"/>
                  </a:rPr>
                  <a:t>N </a:t>
                </a:r>
                <a:r>
                  <a:rPr lang="pt-BR" b="1" dirty="0">
                    <a:latin typeface="Nunito" pitchFamily="2" charset="0"/>
                    <a:ea typeface="Cambria Math"/>
                  </a:rPr>
                  <a:t>→ O: </a:t>
                </a:r>
                <a:r>
                  <a:rPr lang="pt-BR" dirty="0">
                    <a:latin typeface="Nunito" pitchFamily="2" charset="0"/>
                    <a:ea typeface="Cambria Math"/>
                  </a:rPr>
                  <a:t>Compressão isotérmica (sistema perde calor Q);</a:t>
                </a:r>
              </a:p>
              <a:p>
                <a:pPr algn="just">
                  <a:spcAft>
                    <a:spcPts val="1200"/>
                  </a:spcAft>
                </a:pPr>
                <a:r>
                  <a:rPr lang="pt-BR" b="1" dirty="0">
                    <a:latin typeface="Nunito" pitchFamily="2" charset="0"/>
                  </a:rPr>
                  <a:t>O </a:t>
                </a:r>
                <a:r>
                  <a:rPr lang="pt-BR" b="1" dirty="0">
                    <a:latin typeface="Nunito" pitchFamily="2" charset="0"/>
                    <a:ea typeface="Cambria Math"/>
                  </a:rPr>
                  <a:t>→ L: </a:t>
                </a:r>
                <a:r>
                  <a:rPr lang="pt-BR" dirty="0">
                    <a:latin typeface="Nunito" pitchFamily="2" charset="0"/>
                    <a:ea typeface="Cambria Math"/>
                  </a:rPr>
                  <a:t>Compressão adiabática (não há troca de calor).</a:t>
                </a:r>
              </a:p>
              <a:p>
                <a:pPr algn="just">
                  <a:spcAft>
                    <a:spcPts val="1200"/>
                  </a:spcAft>
                </a:pPr>
                <a:r>
                  <a:rPr lang="pt-BR" b="1" dirty="0">
                    <a:latin typeface="Nunito" pitchFamily="2" charset="0"/>
                    <a:ea typeface="Cambria Math"/>
                  </a:rPr>
                  <a:t>Importante:</a:t>
                </a:r>
              </a:p>
              <a:p>
                <a:pPr algn="just">
                  <a:spcAft>
                    <a:spcPts val="1200"/>
                  </a:spcAft>
                </a:pPr>
                <a:r>
                  <a:rPr lang="pt-BR" dirty="0">
                    <a:latin typeface="Nunito" pitchFamily="2" charset="0"/>
                    <a:ea typeface="Cambria Math"/>
                  </a:rPr>
                  <a:t>A área </a:t>
                </a:r>
                <a14:m>
                  <m:oMath xmlns:m="http://schemas.openxmlformats.org/officeDocument/2006/math">
                    <m:r>
                      <a:rPr lang="pt-BR" b="0" i="1" smtClean="0">
                        <a:latin typeface="Cambria Math" panose="02040503050406030204" pitchFamily="18" charset="0"/>
                        <a:ea typeface="Cambria Math"/>
                      </a:rPr>
                      <m:t>𝐴</m:t>
                    </m:r>
                    <m:r>
                      <a:rPr lang="pt-B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pt-B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endParaRPr lang="pt-BR" dirty="0">
                  <a:latin typeface="Nunito" pitchFamily="2" charset="0"/>
                </a:endParaRPr>
              </a:p>
            </p:txBody>
          </p:sp>
        </mc:Choice>
        <mc:Fallback xmlns=""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BA645B25-3882-1151-3381-EC503E337E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6148" y="1974270"/>
                <a:ext cx="4877201" cy="3724096"/>
              </a:xfrm>
              <a:prstGeom prst="rect">
                <a:avLst/>
              </a:prstGeom>
              <a:blipFill>
                <a:blip r:embed="rId2"/>
                <a:stretch>
                  <a:fillRect l="-1125" t="-982" r="-1000" b="-18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2">
            <a:extLst>
              <a:ext uri="{FF2B5EF4-FFF2-40B4-BE49-F238E27FC236}">
                <a16:creationId xmlns:a16="http://schemas.microsoft.com/office/drawing/2014/main" id="{B1E37136-B06A-B56B-9761-061547787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64" y="2202007"/>
            <a:ext cx="3502896" cy="3794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DF558C0-D97B-5ADA-B4D3-F8CE83C47C03}"/>
              </a:ext>
            </a:extLst>
          </p:cNvPr>
          <p:cNvCxnSpPr/>
          <p:nvPr/>
        </p:nvCxnSpPr>
        <p:spPr>
          <a:xfrm>
            <a:off x="193964" y="930909"/>
            <a:ext cx="11499273" cy="0"/>
          </a:xfrm>
          <a:prstGeom prst="line">
            <a:avLst/>
          </a:prstGeom>
          <a:ln w="28575">
            <a:solidFill>
              <a:srgbClr val="0A980A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791111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EB61F18D-F865-107A-FE48-0A8492221678}"/>
              </a:ext>
            </a:extLst>
          </p:cNvPr>
          <p:cNvSpPr txBox="1"/>
          <p:nvPr/>
        </p:nvSpPr>
        <p:spPr>
          <a:xfrm>
            <a:off x="263237" y="569249"/>
            <a:ext cx="9379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Nunito ExtraBold" pitchFamily="2" charset="0"/>
              </a:rPr>
              <a:t>Ciclo de Carnot</a:t>
            </a:r>
          </a:p>
        </p:txBody>
      </p:sp>
      <p:pic>
        <p:nvPicPr>
          <p:cNvPr id="2" name="Picture 2" descr="Resultado de imagen para ciclo de carnot gif">
            <a:extLst>
              <a:ext uri="{FF2B5EF4-FFF2-40B4-BE49-F238E27FC236}">
                <a16:creationId xmlns:a16="http://schemas.microsoft.com/office/drawing/2014/main" id="{4019FA0E-12F7-3D68-D2D0-D0DC0585371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755" y="2242001"/>
            <a:ext cx="4516490" cy="3492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A39B0665-760D-34B4-F9E4-505C1A41E3C7}"/>
              </a:ext>
            </a:extLst>
          </p:cNvPr>
          <p:cNvSpPr/>
          <p:nvPr/>
        </p:nvSpPr>
        <p:spPr>
          <a:xfrm>
            <a:off x="3837755" y="5734753"/>
            <a:ext cx="328487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100" dirty="0"/>
              <a:t>https://www.pinterest.es/pin/535998793145533466/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438263E3-E03C-C1B6-2E5C-975624F4C785}"/>
              </a:ext>
            </a:extLst>
          </p:cNvPr>
          <p:cNvCxnSpPr/>
          <p:nvPr/>
        </p:nvCxnSpPr>
        <p:spPr>
          <a:xfrm>
            <a:off x="166301" y="1154024"/>
            <a:ext cx="11499273" cy="0"/>
          </a:xfrm>
          <a:prstGeom prst="line">
            <a:avLst/>
          </a:prstGeom>
          <a:ln w="28575">
            <a:solidFill>
              <a:srgbClr val="0A980A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9275450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841B426A-9D00-E15E-712D-64CDB5F0853E}"/>
              </a:ext>
            </a:extLst>
          </p:cNvPr>
          <p:cNvSpPr txBox="1"/>
          <p:nvPr/>
        </p:nvSpPr>
        <p:spPr>
          <a:xfrm>
            <a:off x="208025" y="445751"/>
            <a:ext cx="9379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Nunito ExtraBold" pitchFamily="2" charset="0"/>
              </a:rPr>
              <a:t>Exemplo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24BCAEC-387A-2A88-51E1-F432877DD46E}"/>
              </a:ext>
            </a:extLst>
          </p:cNvPr>
          <p:cNvSpPr/>
          <p:nvPr/>
        </p:nvSpPr>
        <p:spPr>
          <a:xfrm>
            <a:off x="1083870" y="1985797"/>
            <a:ext cx="82219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Nunito" pitchFamily="2" charset="0"/>
              </a:rPr>
              <a:t> Uma máquina térmica de Carnot tem sua fonte quente a uma temperatura de 227 °C, enquanto a sua fonte fria opera a 27 °C. O rendimento dessa máquina é igual a:</a:t>
            </a:r>
          </a:p>
          <a:p>
            <a:pPr algn="just"/>
            <a:endParaRPr lang="pt-BR" sz="2400" dirty="0">
              <a:latin typeface="Nunito" pitchFamily="2" charset="0"/>
            </a:endParaRPr>
          </a:p>
          <a:p>
            <a:pPr algn="just"/>
            <a:r>
              <a:rPr lang="pt-BR" sz="2400" dirty="0">
                <a:latin typeface="Nunito" pitchFamily="2" charset="0"/>
              </a:rPr>
              <a:t>a) 16%</a:t>
            </a:r>
          </a:p>
          <a:p>
            <a:pPr algn="just"/>
            <a:r>
              <a:rPr lang="pt-BR" sz="2400" dirty="0">
                <a:latin typeface="Nunito" pitchFamily="2" charset="0"/>
              </a:rPr>
              <a:t>b) 88%</a:t>
            </a:r>
          </a:p>
          <a:p>
            <a:pPr algn="just"/>
            <a:r>
              <a:rPr lang="pt-BR" sz="2400" dirty="0">
                <a:latin typeface="Nunito" pitchFamily="2" charset="0"/>
              </a:rPr>
              <a:t>c) 40 %</a:t>
            </a:r>
          </a:p>
          <a:p>
            <a:pPr algn="just"/>
            <a:r>
              <a:rPr lang="pt-BR" sz="2400" dirty="0">
                <a:latin typeface="Nunito" pitchFamily="2" charset="0"/>
              </a:rPr>
              <a:t>d) 25%</a:t>
            </a:r>
          </a:p>
          <a:p>
            <a:pPr algn="just"/>
            <a:r>
              <a:rPr lang="pt-BR" sz="2400" dirty="0">
                <a:latin typeface="Nunito" pitchFamily="2" charset="0"/>
              </a:rPr>
              <a:t>e) 50 %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79884D4-CA92-F85F-F7BB-09EE260A45AB}"/>
              </a:ext>
            </a:extLst>
          </p:cNvPr>
          <p:cNvSpPr txBox="1"/>
          <p:nvPr/>
        </p:nvSpPr>
        <p:spPr>
          <a:xfrm>
            <a:off x="2281758" y="3297205"/>
            <a:ext cx="30113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>
                <a:latin typeface="Nunito" pitchFamily="2" charset="0"/>
              </a:rPr>
              <a:t>Primeiramente, as temperaturas devem ser convertidas para kelvin:</a:t>
            </a:r>
          </a:p>
          <a:p>
            <a:r>
              <a:rPr lang="pt-BR" sz="2000" b="1" dirty="0">
                <a:latin typeface="Nunito" pitchFamily="2" charset="0"/>
              </a:rPr>
              <a:t>TK = TC + 273</a:t>
            </a:r>
          </a:p>
          <a:p>
            <a:r>
              <a:rPr lang="pt-BR" sz="2000" dirty="0">
                <a:latin typeface="Nunito" pitchFamily="2" charset="0"/>
              </a:rPr>
              <a:t>FQ = 227 + 273 = 500 K</a:t>
            </a:r>
          </a:p>
          <a:p>
            <a:r>
              <a:rPr lang="pt-BR" sz="2000" dirty="0">
                <a:latin typeface="Nunito" pitchFamily="2" charset="0"/>
              </a:rPr>
              <a:t>FF = 27 + 273 = 300 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5D015CCA-D69F-BE18-06C1-ED68A1B0F8FF}"/>
                  </a:ext>
                </a:extLst>
              </p:cNvPr>
              <p:cNvSpPr/>
              <p:nvPr/>
            </p:nvSpPr>
            <p:spPr>
              <a:xfrm>
                <a:off x="5539408" y="3134441"/>
                <a:ext cx="3520131" cy="778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smtClean="0">
                          <a:latin typeface="Cambria Math"/>
                        </a:rPr>
                        <m:t>𝛈</m:t>
                      </m:r>
                      <m:r>
                        <a:rPr lang="pt-BR" sz="2200" i="1" smtClean="0">
                          <a:latin typeface="Cambria Math"/>
                        </a:rPr>
                        <m:t>=1 −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/>
                            </a:rPr>
                            <m:t>𝐹𝑂𝑁𝑇𝐸</m:t>
                          </m:r>
                          <m:r>
                            <a:rPr lang="pt-BR" sz="2200" i="1">
                              <a:latin typeface="Cambria Math"/>
                            </a:rPr>
                            <m:t> </m:t>
                          </m:r>
                          <m:r>
                            <a:rPr lang="pt-BR" sz="2200" i="1">
                              <a:latin typeface="Cambria Math"/>
                            </a:rPr>
                            <m:t>𝐹𝑅𝐼𝐴</m:t>
                          </m:r>
                        </m:num>
                        <m:den>
                          <m:r>
                            <a:rPr lang="pt-BR" sz="2200" i="1">
                              <a:latin typeface="Cambria Math"/>
                            </a:rPr>
                            <m:t>𝐹𝑂𝑁𝑇𝐸</m:t>
                          </m:r>
                          <m:r>
                            <a:rPr lang="pt-BR" sz="2200" i="1">
                              <a:latin typeface="Cambria Math"/>
                            </a:rPr>
                            <m:t> </m:t>
                          </m:r>
                          <m:r>
                            <a:rPr lang="pt-BR" sz="2200" i="1">
                              <a:latin typeface="Cambria Math"/>
                            </a:rPr>
                            <m:t>𝑄𝑈𝐸𝑁𝑇𝐸</m:t>
                          </m:r>
                        </m:den>
                      </m:f>
                    </m:oMath>
                  </m:oMathPara>
                </a14:m>
                <a:endParaRPr lang="pt-BR" sz="2200" dirty="0">
                  <a:latin typeface="Nunito" pitchFamily="2" charset="0"/>
                </a:endParaRPr>
              </a:p>
            </p:txBody>
          </p:sp>
        </mc:Choice>
        <mc:Fallback xmlns=""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5D015CCA-D69F-BE18-06C1-ED68A1B0F8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408" y="3134441"/>
                <a:ext cx="3520131" cy="77880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6B786218-8AD2-D280-AE44-4FE6A8F8C42E}"/>
                  </a:ext>
                </a:extLst>
              </p:cNvPr>
              <p:cNvSpPr/>
              <p:nvPr/>
            </p:nvSpPr>
            <p:spPr>
              <a:xfrm>
                <a:off x="5280251" y="3892377"/>
                <a:ext cx="2421467" cy="7284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smtClean="0">
                          <a:latin typeface="Cambria Math"/>
                        </a:rPr>
                        <m:t>𝛈</m:t>
                      </m:r>
                      <m:r>
                        <a:rPr lang="pt-BR" sz="2200" i="1" smtClean="0">
                          <a:latin typeface="Cambria Math"/>
                        </a:rPr>
                        <m:t>=1 −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/>
                            </a:rPr>
                            <m:t>300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/>
                            </a:rPr>
                            <m:t>500</m:t>
                          </m:r>
                        </m:den>
                      </m:f>
                    </m:oMath>
                  </m:oMathPara>
                </a14:m>
                <a:endParaRPr lang="pt-BR" sz="2200" dirty="0">
                  <a:latin typeface="Nunito" pitchFamily="2" charset="0"/>
                </a:endParaRPr>
              </a:p>
            </p:txBody>
          </p:sp>
        </mc:Choice>
        <mc:Fallback xmlns=""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6B786218-8AD2-D280-AE44-4FE6A8F8C4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0251" y="3892377"/>
                <a:ext cx="2421467" cy="72840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tângulo 14">
                <a:extLst>
                  <a:ext uri="{FF2B5EF4-FFF2-40B4-BE49-F238E27FC236}">
                    <a16:creationId xmlns:a16="http://schemas.microsoft.com/office/drawing/2014/main" id="{9C9BCFE9-DFDA-7B9D-A085-FF08A59CF7F9}"/>
                  </a:ext>
                </a:extLst>
              </p:cNvPr>
              <p:cNvSpPr/>
              <p:nvPr/>
            </p:nvSpPr>
            <p:spPr>
              <a:xfrm>
                <a:off x="5369299" y="4599914"/>
                <a:ext cx="2345267" cy="1046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smtClean="0">
                          <a:latin typeface="Cambria Math"/>
                        </a:rPr>
                        <m:t>𝛈</m:t>
                      </m:r>
                      <m:r>
                        <a:rPr lang="pt-BR" sz="2200" i="1" smtClean="0">
                          <a:latin typeface="Cambria Math"/>
                        </a:rPr>
                        <m:t>=1 −0,60</m:t>
                      </m:r>
                    </m:oMath>
                  </m:oMathPara>
                </a14:m>
                <a:endParaRPr lang="pt-BR" sz="2200" dirty="0">
                  <a:latin typeface="Nunito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/>
                        </a:rPr>
                        <m:t>𝛈</m:t>
                      </m:r>
                      <m:r>
                        <a:rPr lang="pt-BR" sz="2200" i="1">
                          <a:latin typeface="Cambria Math"/>
                        </a:rPr>
                        <m:t>=0,40</m:t>
                      </m:r>
                    </m:oMath>
                  </m:oMathPara>
                </a14:m>
                <a:endParaRPr lang="pt-BR" sz="2200" dirty="0">
                  <a:latin typeface="Nunito" pitchFamily="2" charset="0"/>
                </a:endParaRPr>
              </a:p>
              <a:p>
                <a:endParaRPr lang="pt-BR" dirty="0">
                  <a:latin typeface="Nunito" pitchFamily="2" charset="0"/>
                </a:endParaRPr>
              </a:p>
            </p:txBody>
          </p:sp>
        </mc:Choice>
        <mc:Fallback xmlns="">
          <p:sp>
            <p:nvSpPr>
              <p:cNvPr id="15" name="Retângulo 14">
                <a:extLst>
                  <a:ext uri="{FF2B5EF4-FFF2-40B4-BE49-F238E27FC236}">
                    <a16:creationId xmlns:a16="http://schemas.microsoft.com/office/drawing/2014/main" id="{9C9BCFE9-DFDA-7B9D-A085-FF08A59CF7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9299" y="4599914"/>
                <a:ext cx="2345267" cy="10464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aixaDeTexto 16">
            <a:extLst>
              <a:ext uri="{FF2B5EF4-FFF2-40B4-BE49-F238E27FC236}">
                <a16:creationId xmlns:a16="http://schemas.microsoft.com/office/drawing/2014/main" id="{9D0B93B6-D4FC-BB09-10AD-244EFB7DFEE3}"/>
              </a:ext>
            </a:extLst>
          </p:cNvPr>
          <p:cNvSpPr txBox="1"/>
          <p:nvPr/>
        </p:nvSpPr>
        <p:spPr>
          <a:xfrm>
            <a:off x="7892249" y="5378694"/>
            <a:ext cx="33624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2000" dirty="0">
                <a:latin typeface="Nunito" pitchFamily="2" charset="0"/>
              </a:rPr>
              <a:t>Multiplicando-se </a:t>
            </a:r>
            <a:r>
              <a:rPr lang="pt-BR" sz="2000" dirty="0">
                <a:latin typeface="Nunito" pitchFamily="2" charset="0"/>
                <a:ea typeface="Cambria Math"/>
              </a:rPr>
              <a:t>𝛈</a:t>
            </a:r>
            <a:r>
              <a:rPr lang="pt-BR" sz="2000" dirty="0">
                <a:latin typeface="Nunito" pitchFamily="2" charset="0"/>
              </a:rPr>
              <a:t> por</a:t>
            </a:r>
            <a:r>
              <a:rPr lang="pt-BR" sz="2000" dirty="0">
                <a:latin typeface="Nunito" pitchFamily="2" charset="0"/>
                <a:ea typeface="Cambria Math"/>
              </a:rPr>
              <a:t> 100%</a:t>
            </a:r>
            <a:r>
              <a:rPr lang="pt-BR" sz="2000" b="1" dirty="0">
                <a:latin typeface="Nunito" pitchFamily="2" charset="0"/>
                <a:ea typeface="Cambria Math"/>
              </a:rPr>
              <a:t>:</a:t>
            </a:r>
          </a:p>
          <a:p>
            <a:pPr algn="ctr"/>
            <a:r>
              <a:rPr lang="pt-BR" sz="2000" dirty="0">
                <a:latin typeface="Nunito" pitchFamily="2" charset="0"/>
                <a:ea typeface="Cambria Math"/>
              </a:rPr>
              <a:t>𝛈 = 40 %</a:t>
            </a:r>
            <a:endParaRPr lang="pt-BR" sz="2000" dirty="0">
              <a:latin typeface="Nunito" pitchFamily="2" charset="0"/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5EDD79E2-22D6-4FA3-E0FF-267BCD8CD524}"/>
              </a:ext>
            </a:extLst>
          </p:cNvPr>
          <p:cNvSpPr/>
          <p:nvPr/>
        </p:nvSpPr>
        <p:spPr>
          <a:xfrm>
            <a:off x="8857397" y="6164503"/>
            <a:ext cx="1460310" cy="36177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Nunito" pitchFamily="2" charset="0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6535D51B-B0F8-9497-3713-6BCA8C0F2F82}"/>
              </a:ext>
            </a:extLst>
          </p:cNvPr>
          <p:cNvSpPr/>
          <p:nvPr/>
        </p:nvSpPr>
        <p:spPr>
          <a:xfrm>
            <a:off x="1189408" y="4214052"/>
            <a:ext cx="1092348" cy="36177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Nunito" pitchFamily="2" charset="0"/>
            </a:endParaRP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E8E8DA5E-1111-5C83-F657-75E63E2DD326}"/>
              </a:ext>
            </a:extLst>
          </p:cNvPr>
          <p:cNvCxnSpPr/>
          <p:nvPr/>
        </p:nvCxnSpPr>
        <p:spPr>
          <a:xfrm>
            <a:off x="166301" y="1154024"/>
            <a:ext cx="11499273" cy="0"/>
          </a:xfrm>
          <a:prstGeom prst="line">
            <a:avLst/>
          </a:prstGeom>
          <a:ln w="28575">
            <a:solidFill>
              <a:srgbClr val="0A980A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58267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5" grpId="0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841B426A-9D00-E15E-712D-64CDB5F0853E}"/>
              </a:ext>
            </a:extLst>
          </p:cNvPr>
          <p:cNvSpPr txBox="1"/>
          <p:nvPr/>
        </p:nvSpPr>
        <p:spPr>
          <a:xfrm>
            <a:off x="166301" y="467937"/>
            <a:ext cx="9379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Nunito ExtraBold" pitchFamily="2" charset="0"/>
              </a:rPr>
              <a:t>Exemplo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98F0B99-485D-9790-DAD2-4390DAF6844D}"/>
              </a:ext>
            </a:extLst>
          </p:cNvPr>
          <p:cNvSpPr/>
          <p:nvPr/>
        </p:nvSpPr>
        <p:spPr>
          <a:xfrm>
            <a:off x="519411" y="1536174"/>
            <a:ext cx="8229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latin typeface="Nunito" pitchFamily="2" charset="0"/>
              </a:rPr>
              <a:t>3. A figura seguir mostra um Ciclo Termodinâmico. Qual par de transformações permite determinar o rendimento segundo o Ciclo de Carnot?</a:t>
            </a:r>
          </a:p>
          <a:p>
            <a:pPr marL="514350" indent="-514350">
              <a:buAutoNum type="alphaLcParenR"/>
            </a:pPr>
            <a:endParaRPr lang="pt-BR" sz="2400" dirty="0">
              <a:latin typeface="Nunito" pitchFamily="2" charset="0"/>
              <a:ea typeface="Cambria Math"/>
            </a:endParaRPr>
          </a:p>
          <a:p>
            <a:pPr marL="514350" indent="-514350">
              <a:buAutoNum type="alphaLcParenR"/>
            </a:pPr>
            <a:r>
              <a:rPr lang="pt-BR" sz="2400" dirty="0">
                <a:latin typeface="Nunito" pitchFamily="2" charset="0"/>
                <a:ea typeface="Cambria Math"/>
              </a:rPr>
              <a:t>1 → 2 e 2 → 3</a:t>
            </a:r>
          </a:p>
          <a:p>
            <a:pPr marL="514350" indent="-514350">
              <a:buFontTx/>
              <a:buAutoNum type="alphaLcParenR"/>
            </a:pPr>
            <a:r>
              <a:rPr lang="pt-BR" sz="2400" dirty="0">
                <a:latin typeface="Nunito" pitchFamily="2" charset="0"/>
                <a:ea typeface="Cambria Math"/>
              </a:rPr>
              <a:t>2 → 3 e 3 → 4</a:t>
            </a:r>
          </a:p>
          <a:p>
            <a:pPr marL="514350" indent="-514350">
              <a:buFontTx/>
              <a:buAutoNum type="alphaLcParenR"/>
            </a:pPr>
            <a:r>
              <a:rPr lang="pt-BR" sz="2400" dirty="0">
                <a:latin typeface="Nunito" pitchFamily="2" charset="0"/>
                <a:ea typeface="Cambria Math"/>
              </a:rPr>
              <a:t>3 → 4 e 4 → 1</a:t>
            </a:r>
          </a:p>
          <a:p>
            <a:pPr marL="514350" indent="-514350">
              <a:buAutoNum type="alphaLcParenR"/>
            </a:pPr>
            <a:r>
              <a:rPr lang="pt-BR" sz="2400" dirty="0">
                <a:latin typeface="Nunito" pitchFamily="2" charset="0"/>
              </a:rPr>
              <a:t>2 </a:t>
            </a:r>
            <a:r>
              <a:rPr lang="pt-BR" sz="2400" dirty="0">
                <a:latin typeface="Nunito" pitchFamily="2" charset="0"/>
                <a:ea typeface="Cambria Math"/>
              </a:rPr>
              <a:t>→ 3 e 4 → 1</a:t>
            </a:r>
          </a:p>
          <a:p>
            <a:pPr marL="514350" indent="-514350">
              <a:buFontTx/>
              <a:buAutoNum type="alphaLcParenR"/>
            </a:pPr>
            <a:r>
              <a:rPr lang="pt-BR" sz="2400" dirty="0">
                <a:latin typeface="Nunito" pitchFamily="2" charset="0"/>
                <a:ea typeface="Cambria Math"/>
              </a:rPr>
              <a:t>1 → 2 e 3 → 4</a:t>
            </a:r>
          </a:p>
          <a:p>
            <a:endParaRPr lang="pt-BR" sz="2400" dirty="0">
              <a:latin typeface="Nunito" pitchFamily="2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A08A958-4787-524B-8F63-55D5FFEC3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953" y="2722983"/>
            <a:ext cx="3571875" cy="2905125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8B097241-15B5-64EB-DB95-C771284E75E9}"/>
              </a:ext>
            </a:extLst>
          </p:cNvPr>
          <p:cNvSpPr/>
          <p:nvPr/>
        </p:nvSpPr>
        <p:spPr>
          <a:xfrm>
            <a:off x="519411" y="4175546"/>
            <a:ext cx="2980394" cy="36177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Nunito" pitchFamily="2" charset="0"/>
            </a:endParaRPr>
          </a:p>
        </p:txBody>
      </p:sp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10F6E4D-3CFF-28CB-B7FE-8EC27C394494}"/>
              </a:ext>
            </a:extLst>
          </p:cNvPr>
          <p:cNvCxnSpPr/>
          <p:nvPr/>
        </p:nvCxnSpPr>
        <p:spPr>
          <a:xfrm>
            <a:off x="166301" y="1154024"/>
            <a:ext cx="11499273" cy="0"/>
          </a:xfrm>
          <a:prstGeom prst="line">
            <a:avLst/>
          </a:prstGeom>
          <a:ln w="28575">
            <a:solidFill>
              <a:srgbClr val="0A980A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05925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2B33C96-B555-DA7B-2F44-6CE62CABA075}"/>
              </a:ext>
            </a:extLst>
          </p:cNvPr>
          <p:cNvSpPr txBox="1"/>
          <p:nvPr/>
        </p:nvSpPr>
        <p:spPr>
          <a:xfrm>
            <a:off x="3864429" y="3136612"/>
            <a:ext cx="44631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latin typeface="Nunito ExtraBold" pitchFamily="2" charset="0"/>
              </a:rPr>
              <a:t>OBRIGADO! </a:t>
            </a:r>
            <a:endParaRPr lang="pt-BR" sz="3200" dirty="0">
              <a:latin typeface="Nunito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701675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78;p24">
            <a:extLst>
              <a:ext uri="{FF2B5EF4-FFF2-40B4-BE49-F238E27FC236}">
                <a16:creationId xmlns:a16="http://schemas.microsoft.com/office/drawing/2014/main" id="{681C9F85-6F4C-BF44-BF55-45CEA4C01292}"/>
              </a:ext>
            </a:extLst>
          </p:cNvPr>
          <p:cNvSpPr/>
          <p:nvPr/>
        </p:nvSpPr>
        <p:spPr>
          <a:xfrm>
            <a:off x="911345" y="1119230"/>
            <a:ext cx="10182035" cy="2893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/>
            <a:r>
              <a:rPr lang="pt-BR" sz="1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PIETROCOLA, M. POGIBIN, A. ANDRADE, R. ROMERO, T. </a:t>
            </a:r>
            <a:r>
              <a:rPr lang="pt-BR" sz="160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Física em Contextos</a:t>
            </a:r>
            <a:r>
              <a:rPr lang="pt-BR" sz="1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. </a:t>
            </a:r>
            <a:r>
              <a:rPr lang="pt-BR" sz="1600" dirty="0" err="1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Vol</a:t>
            </a:r>
            <a:r>
              <a:rPr lang="pt-BR" sz="1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 2. São Paulo: Ed do Brasil, 2016.</a:t>
            </a:r>
            <a:endParaRPr sz="2400" dirty="0">
              <a:latin typeface="Nunito" pitchFamily="2" charset="0"/>
            </a:endParaRPr>
          </a:p>
          <a:p>
            <a:pPr algn="just"/>
            <a:endParaRPr sz="1600" dirty="0">
              <a:solidFill>
                <a:srgbClr val="000000"/>
              </a:solidFill>
              <a:latin typeface="Nunito" pitchFamily="2" charset="0"/>
              <a:ea typeface="Calibri"/>
              <a:cs typeface="Calibri"/>
              <a:sym typeface="Calibri"/>
            </a:endParaRPr>
          </a:p>
          <a:p>
            <a:pPr algn="just"/>
            <a:r>
              <a:rPr lang="pt-BR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BONJORMO, J. R.; RAMOS, C. M.; PRADO; E. P.; BONJORNO, V.; BONJORNO, M. A.; CASEMIRO, R.; BONJORNO, R. F. S. A. Física: T</a:t>
            </a:r>
            <a:r>
              <a:rPr lang="pt-BR" dirty="0">
                <a:solidFill>
                  <a:srgbClr val="000000"/>
                </a:solidFill>
                <a:latin typeface="Times New Roman" panose="02020603050405020304" pitchFamily="18" charset="0"/>
              </a:rPr>
              <a:t>ermologia, Ondulatória e Óptica </a:t>
            </a:r>
            <a:r>
              <a:rPr lang="pt-BR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2º ano. São Paulo: FTD, 2016. </a:t>
            </a:r>
          </a:p>
          <a:p>
            <a:pPr algn="just"/>
            <a:endParaRPr lang="pt-BR" sz="1600" dirty="0">
              <a:solidFill>
                <a:srgbClr val="000000"/>
              </a:solidFill>
              <a:latin typeface="Nunito" pitchFamily="2" charset="0"/>
              <a:ea typeface="Calibri"/>
              <a:cs typeface="Calibri"/>
              <a:sym typeface="Calibri"/>
            </a:endParaRPr>
          </a:p>
          <a:p>
            <a:pPr algn="just"/>
            <a:r>
              <a:rPr lang="pt-BR" sz="1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BARRETO F, Benigno. SILVA, Claudio. </a:t>
            </a:r>
            <a:r>
              <a:rPr lang="pt-BR" sz="160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Física aula por aula: </a:t>
            </a:r>
            <a:r>
              <a:rPr lang="pt-BR" sz="16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ermologia, Ondulatória e Óptica</a:t>
            </a:r>
            <a:r>
              <a:rPr lang="pt-BR" sz="160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, 2°/ Benigno Barreto Filho, Claudio Xavier da Silva. - </a:t>
            </a:r>
            <a:r>
              <a:rPr lang="pt-BR" sz="1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3ª Ed. São Paulo: FTD, 2016.</a:t>
            </a:r>
            <a:endParaRPr sz="2400" dirty="0">
              <a:latin typeface="Nunito" pitchFamily="2" charset="0"/>
            </a:endParaRPr>
          </a:p>
          <a:p>
            <a:pPr algn="just"/>
            <a:endParaRPr sz="1600" dirty="0">
              <a:solidFill>
                <a:srgbClr val="000000"/>
              </a:solidFill>
              <a:latin typeface="Nunito" pitchFamily="2" charset="0"/>
              <a:ea typeface="Calibri"/>
              <a:cs typeface="Calibri"/>
              <a:sym typeface="Calibri"/>
            </a:endParaRPr>
          </a:p>
          <a:p>
            <a:pPr algn="just"/>
            <a:r>
              <a:rPr lang="pt-BR" sz="1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MARTINI, Glorinha. SPINELLI, Walter. REIS, Hugo C. SANT’ANNA, </a:t>
            </a:r>
            <a:r>
              <a:rPr lang="pt-BR" sz="1600" dirty="0" err="1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Blaidi</a:t>
            </a:r>
            <a:r>
              <a:rPr lang="pt-BR" sz="1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. </a:t>
            </a:r>
            <a:r>
              <a:rPr lang="pt-BR" sz="160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Conexões com a Física. </a:t>
            </a:r>
            <a:r>
              <a:rPr lang="pt-BR" sz="1600" b="1" dirty="0" err="1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Vol</a:t>
            </a:r>
            <a:r>
              <a:rPr lang="pt-BR" sz="160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 2</a:t>
            </a:r>
            <a:r>
              <a:rPr lang="pt-BR" sz="1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. 3ª Edição. São Paulo: Moderna, 2016.</a:t>
            </a:r>
            <a:endParaRPr sz="1600" dirty="0">
              <a:solidFill>
                <a:srgbClr val="000000"/>
              </a:solidFill>
              <a:latin typeface="Nunito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79;p24">
            <a:extLst>
              <a:ext uri="{FF2B5EF4-FFF2-40B4-BE49-F238E27FC236}">
                <a16:creationId xmlns:a16="http://schemas.microsoft.com/office/drawing/2014/main" id="{4BE3C9CD-6A8F-3FC5-8672-7E1095C583FC}"/>
              </a:ext>
            </a:extLst>
          </p:cNvPr>
          <p:cNvSpPr/>
          <p:nvPr/>
        </p:nvSpPr>
        <p:spPr>
          <a:xfrm>
            <a:off x="2237433" y="448751"/>
            <a:ext cx="7717133" cy="697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SzPts val="2800"/>
            </a:pPr>
            <a:r>
              <a:rPr lang="pt-BR" sz="3733" b="1" dirty="0">
                <a:solidFill>
                  <a:schemeClr val="dk1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REFERÊNCIAS</a:t>
            </a:r>
            <a:endParaRPr sz="3733" dirty="0">
              <a:solidFill>
                <a:schemeClr val="dk1"/>
              </a:solidFill>
              <a:latin typeface="Nunito" pitchFamily="2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0732588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1043</TotalTime>
  <Words>1416</Words>
  <Application>Microsoft Office PowerPoint</Application>
  <PresentationFormat>Widescreen</PresentationFormat>
  <Paragraphs>129</Paragraphs>
  <Slides>19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9" baseType="lpstr">
      <vt:lpstr>Calibri Light</vt:lpstr>
      <vt:lpstr>Calibri</vt:lpstr>
      <vt:lpstr>Nunito ExtraBold</vt:lpstr>
      <vt:lpstr>Times New Roman</vt:lpstr>
      <vt:lpstr>Wingdings</vt:lpstr>
      <vt:lpstr>Nunito</vt:lpstr>
      <vt:lpstr>Cambria Math</vt:lpstr>
      <vt:lpstr>Arial</vt:lpstr>
      <vt:lpstr>Tema do Office</vt:lpstr>
      <vt:lpstr>Equação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joao helio</dc:creator>
  <cp:lastModifiedBy>joao helio</cp:lastModifiedBy>
  <cp:revision>69</cp:revision>
  <dcterms:created xsi:type="dcterms:W3CDTF">2022-07-18T12:13:22Z</dcterms:created>
  <dcterms:modified xsi:type="dcterms:W3CDTF">2022-11-25T17:36:05Z</dcterms:modified>
</cp:coreProperties>
</file>