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628" r:id="rId3"/>
    <p:sldId id="340" r:id="rId4"/>
    <p:sldId id="259" r:id="rId5"/>
    <p:sldId id="358" r:id="rId6"/>
    <p:sldId id="351" r:id="rId7"/>
    <p:sldId id="360" r:id="rId8"/>
    <p:sldId id="367" r:id="rId9"/>
    <p:sldId id="362" r:id="rId10"/>
    <p:sldId id="366" r:id="rId11"/>
    <p:sldId id="361" r:id="rId12"/>
    <p:sldId id="364" r:id="rId13"/>
    <p:sldId id="370" r:id="rId14"/>
    <p:sldId id="371" r:id="rId15"/>
    <p:sldId id="369" r:id="rId16"/>
    <p:sldId id="376" r:id="rId17"/>
    <p:sldId id="378" r:id="rId18"/>
    <p:sldId id="379" r:id="rId19"/>
    <p:sldId id="387" r:id="rId20"/>
    <p:sldId id="388" r:id="rId21"/>
    <p:sldId id="390" r:id="rId22"/>
    <p:sldId id="389" r:id="rId23"/>
    <p:sldId id="391" r:id="rId24"/>
    <p:sldId id="626" r:id="rId25"/>
    <p:sldId id="627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1E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BB34E-94E8-47E4-8B6A-866F9F8E1B4C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F6271-D840-42FA-A478-C6972C238D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3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8A967-40BF-64D1-9598-C86E35C7F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6C1581-1625-0761-A55D-10529FBA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84D636-17C3-A720-3B8D-AE3F5AAF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2BCDF-2D5B-654C-CF3A-79B1ABA2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A4976-876A-DB65-EBCF-6FB8DDAA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57969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E619D-5452-30A0-4CD0-4BB6A92E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A4B98B-74FA-114C-0A9E-AA80E392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C52404-253F-DB5F-2413-4573B884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514FE-9FC2-0741-3F18-5C5A4F85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B9FD3-A919-EE65-DC6F-145CC799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0936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99A15-8641-9919-28CF-B37E2CE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65E759-4AEF-8B3B-B658-39D7B3B82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E4E75C-B8C9-B3D2-919D-72421F02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9F6C5-19D4-9CD4-C435-26B35329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C1FEE-CD68-71D2-32B0-E7F7F649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9676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66EB0-3707-9A71-7ACC-51CF99AC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455540-725B-1891-C797-11D75BAF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DE8E10-2EA5-96F7-54C9-1B73B2167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E9D57E-A484-EA8C-9CD5-086E2AA1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9535F5-FF1A-D6D4-926C-15121176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5AA4F4-8113-4A16-A939-0381E85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187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73064-9548-6215-98BB-C78AA04C0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0C65A2-6FBA-B30D-98CA-2762F9077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EC017E-FA1B-029F-E635-7B08E5556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621350-1E73-7D75-59C9-45B5E9BDF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7C864E-A70F-C674-7EEF-54211C9A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E09A64-8E83-72C7-355A-5DBF239E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2A3B6F-3563-8ED7-823E-EDE07D20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A69736-C44A-2FB4-8288-04BBDDB8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02301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C00EF-8C0B-C1AC-4418-FD864C5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644F5E-4A62-F29E-AF77-335C8350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5E8EE1-E0E3-2913-36D1-7EDBA3C9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7633D4-4624-1998-1A0F-CB3359BA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761790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648C97-A1AB-1D7A-10E9-39BB7BC1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98A6DF-1C6D-7C64-6A82-CA072FB0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0F3980-5A56-C0C2-64EF-8812D7B2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6376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474D1-F956-2ED6-8373-DF413B12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A52A6-6348-22AF-B42C-E5EC5C57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B372FE-8FBF-5BEC-F7BF-76C04FF6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4832D5-3244-8DB8-F85A-FF7AADDB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4E50A1-D0B0-4261-4164-3EF54E1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86373F-0B56-9665-E5F1-5D679844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04603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7E63-D102-4542-A0EC-CAF82379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95559-4EE4-ACCF-E4BE-430E4ED09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87118-BC60-4FD9-548A-C5AE5C98B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9D1485-F49C-F30E-FBCB-6E1895EC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25490-12D8-BBA3-8147-BCB3C193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2CC8AF-0376-4F40-E004-FA5F9EB0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91653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29A8E-D9BC-5EC2-DB27-5DDAD695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D93220-E166-1CF6-36D2-BFC973E42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0D41-85A8-A29F-1172-6AE50B1C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C9A29-787E-5545-0026-E6B38AAB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35DB5-9371-5AC8-A3F9-526789E1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0755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60D049-BC69-9829-BD08-4275A6DB7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CF9687-09B8-00FF-B30C-7D519C1BA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EC8D44-F1BF-AD84-32E2-7E2DAEAF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8C534E-5737-E723-19EC-A5D3F630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0636AD-8763-0BD4-C5E4-53577BA5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57215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7CF27B-83C3-9B12-56A2-54FD48F6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6002F9-B835-06E4-97AA-BA25AAEC7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8ECF8-D6DF-76ED-55A9-C94B72A2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0B014D-9EF9-F9F7-18AE-FA374B63E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66C71-ED0A-13AF-3381-335E381B8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07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C441B3B-E7D5-DDA2-C73A-B3DE77B7984B}"/>
              </a:ext>
            </a:extLst>
          </p:cNvPr>
          <p:cNvSpPr txBox="1"/>
          <p:nvPr/>
        </p:nvSpPr>
        <p:spPr>
          <a:xfrm>
            <a:off x="5865090" y="1619858"/>
            <a:ext cx="563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Nunito" pitchFamily="2" charset="0"/>
              </a:rPr>
              <a:t>MAQUINAS SIMPLES PARTE 02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25522B-BC84-C888-8737-83BE29A1DD95}"/>
              </a:ext>
            </a:extLst>
          </p:cNvPr>
          <p:cNvSpPr txBox="1"/>
          <p:nvPr/>
        </p:nvSpPr>
        <p:spPr>
          <a:xfrm>
            <a:off x="581891" y="2291742"/>
            <a:ext cx="35606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Nunito" pitchFamily="2" charset="0"/>
              </a:rPr>
              <a:t>Matéria e Energia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4D03C7-E613-617E-F749-6F75E4829F09}"/>
              </a:ext>
            </a:extLst>
          </p:cNvPr>
          <p:cNvSpPr txBox="1"/>
          <p:nvPr/>
        </p:nvSpPr>
        <p:spPr>
          <a:xfrm>
            <a:off x="9232406" y="532411"/>
            <a:ext cx="3560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Nunito" pitchFamily="2" charset="0"/>
              </a:rPr>
              <a:t>AULA 020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FE0DAD2-135D-EE46-4E7D-8767D93281F4}"/>
              </a:ext>
            </a:extLst>
          </p:cNvPr>
          <p:cNvSpPr txBox="1"/>
          <p:nvPr/>
        </p:nvSpPr>
        <p:spPr>
          <a:xfrm>
            <a:off x="5865091" y="2486952"/>
            <a:ext cx="3560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Nunito" pitchFamily="2" charset="0"/>
              </a:rPr>
              <a:t>CIÊNCIAS 7° ANO</a:t>
            </a:r>
          </a:p>
        </p:txBody>
      </p:sp>
    </p:spTree>
    <p:extLst>
      <p:ext uri="{BB962C8B-B14F-4D97-AF65-F5344CB8AC3E}">
        <p14:creationId xmlns:p14="http://schemas.microsoft.com/office/powerpoint/2010/main" val="183985793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etor grátis exemplo de alavanca com dois tamanhos diferentes de pedras">
            <a:extLst>
              <a:ext uri="{FF2B5EF4-FFF2-40B4-BE49-F238E27FC236}">
                <a16:creationId xmlns:a16="http://schemas.microsoft.com/office/drawing/2014/main" id="{C51B3B49-CC50-A167-A1F9-C989FCA78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943" y="3172053"/>
            <a:ext cx="596265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B6EAF52-1972-6AA1-9541-112189FB3C55}"/>
              </a:ext>
            </a:extLst>
          </p:cNvPr>
          <p:cNvSpPr txBox="1"/>
          <p:nvPr/>
        </p:nvSpPr>
        <p:spPr>
          <a:xfrm>
            <a:off x="374073" y="1844799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Nunito" pitchFamily="2" charset="0"/>
              </a:rPr>
              <a:t>MÁQUINAS SIMPLES</a:t>
            </a:r>
            <a:endParaRPr lang="pt-BR" sz="28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787CF3-2AF4-4A87-B41D-8DD8AE36EEA2}"/>
              </a:ext>
            </a:extLst>
          </p:cNvPr>
          <p:cNvSpPr txBox="1"/>
          <p:nvPr/>
        </p:nvSpPr>
        <p:spPr>
          <a:xfrm>
            <a:off x="133350" y="342900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latin typeface="Nunito" pitchFamily="2" charset="0"/>
              </a:rPr>
              <a:t>ALAVANCAS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7004631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BC12735-D33D-6A68-0284-50541EBB2244}"/>
              </a:ext>
            </a:extLst>
          </p:cNvPr>
          <p:cNvSpPr txBox="1"/>
          <p:nvPr/>
        </p:nvSpPr>
        <p:spPr>
          <a:xfrm>
            <a:off x="595745" y="1094509"/>
            <a:ext cx="308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Alavancas	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369C8B-350D-0837-76B4-C1FA6DE690A4}"/>
              </a:ext>
            </a:extLst>
          </p:cNvPr>
          <p:cNvSpPr txBox="1"/>
          <p:nvPr/>
        </p:nvSpPr>
        <p:spPr>
          <a:xfrm>
            <a:off x="595745" y="1918517"/>
            <a:ext cx="753687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Instrumentos construídos a partir de uma barra ou braço que se move em torno de uma ponto produzindo movimentos.</a:t>
            </a:r>
          </a:p>
        </p:txBody>
      </p:sp>
      <p:pic>
        <p:nvPicPr>
          <p:cNvPr id="2050" name="Picture 2" descr="Understanding Leverage and Elasticity - Michael Diamond">
            <a:extLst>
              <a:ext uri="{FF2B5EF4-FFF2-40B4-BE49-F238E27FC236}">
                <a16:creationId xmlns:a16="http://schemas.microsoft.com/office/drawing/2014/main" id="{43B92896-5243-3629-4786-D88D6DD89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" t="5449" r="2331" b="3219"/>
          <a:stretch/>
        </p:blipFill>
        <p:spPr bwMode="auto">
          <a:xfrm>
            <a:off x="332514" y="2769792"/>
            <a:ext cx="5444836" cy="334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5CBE4A-4995-DDA6-DAE9-B9A66BA11031}"/>
              </a:ext>
            </a:extLst>
          </p:cNvPr>
          <p:cNvSpPr txBox="1"/>
          <p:nvPr/>
        </p:nvSpPr>
        <p:spPr>
          <a:xfrm>
            <a:off x="6414651" y="2767566"/>
            <a:ext cx="1537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Função: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A9C7538-8392-AD67-3EE5-AE7BF603E8C5}"/>
              </a:ext>
            </a:extLst>
          </p:cNvPr>
          <p:cNvSpPr txBox="1"/>
          <p:nvPr/>
        </p:nvSpPr>
        <p:spPr>
          <a:xfrm>
            <a:off x="6414651" y="3296112"/>
            <a:ext cx="544483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dirty="0"/>
              <a:t>Alterar a direção de uma força;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Aplicar uma força a distancia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Aumentar a força aplicada</a:t>
            </a:r>
          </a:p>
          <a:p>
            <a:pPr>
              <a:lnSpc>
                <a:spcPct val="150000"/>
              </a:lnSpc>
            </a:pPr>
            <a:r>
              <a:rPr lang="pt-BR" sz="1600" dirty="0"/>
              <a:t>Deslocar objetos com o mínimo de movimento.</a:t>
            </a:r>
          </a:p>
        </p:txBody>
      </p:sp>
    </p:spTree>
    <p:extLst>
      <p:ext uri="{BB962C8B-B14F-4D97-AF65-F5344CB8AC3E}">
        <p14:creationId xmlns:p14="http://schemas.microsoft.com/office/powerpoint/2010/main" val="81267144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BDFBBAB-E4DA-0AE6-36E6-C0DBBE3AA1CB}"/>
              </a:ext>
            </a:extLst>
          </p:cNvPr>
          <p:cNvSpPr/>
          <p:nvPr/>
        </p:nvSpPr>
        <p:spPr>
          <a:xfrm rot="20712783">
            <a:off x="4067461" y="4691040"/>
            <a:ext cx="4878396" cy="3773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02" name="Picture 6" descr="Free ilustração de design de clipart de caixa de armazenamento 9380974 PNG  with Transparent Background">
            <a:extLst>
              <a:ext uri="{FF2B5EF4-FFF2-40B4-BE49-F238E27FC236}">
                <a16:creationId xmlns:a16="http://schemas.microsoft.com/office/drawing/2014/main" id="{F54BEE26-6252-F1ED-ECF9-4A37CBA00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3631">
            <a:off x="6771469" y="2639652"/>
            <a:ext cx="1956833" cy="190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46301" y="2794488"/>
            <a:ext cx="1171575" cy="132397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68204" y="317898"/>
            <a:ext cx="4541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/>
              <a:t>Elementos das Alavancas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19243" y="770490"/>
            <a:ext cx="11410122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/>
              <a:t>As alavancas são classificadas de acordo com a posição em que se encontram: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7030A0"/>
                </a:solidFill>
              </a:rPr>
              <a:t>- Ponto Fixo ( O ): </a:t>
            </a:r>
            <a:r>
              <a:rPr lang="pt-BR" sz="2000" dirty="0"/>
              <a:t>ponto de apoio (  ponto de giro da alavanca )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7030A0"/>
                </a:solidFill>
              </a:rPr>
              <a:t>- Força potente: </a:t>
            </a:r>
            <a:r>
              <a:rPr lang="pt-BR" sz="2000" dirty="0"/>
              <a:t>ação da força aplicada 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7030A0"/>
                </a:solidFill>
              </a:rPr>
              <a:t>- Força resistente: </a:t>
            </a:r>
            <a:r>
              <a:rPr lang="pt-BR" sz="2000" dirty="0"/>
              <a:t>reação da força potente ( Peso, força sobre o objeto manipulado )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764425" y="571815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/>
              <a:t>O</a:t>
            </a:r>
          </a:p>
        </p:txBody>
      </p:sp>
      <p:cxnSp>
        <p:nvCxnSpPr>
          <p:cNvPr id="10" name="Conector de Seta Reta 9"/>
          <p:cNvCxnSpPr/>
          <p:nvPr/>
        </p:nvCxnSpPr>
        <p:spPr>
          <a:xfrm>
            <a:off x="4482888" y="3816560"/>
            <a:ext cx="25400" cy="1536700"/>
          </a:xfrm>
          <a:prstGeom prst="straightConnector1">
            <a:avLst/>
          </a:prstGeom>
          <a:ln w="698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717294" y="3204550"/>
                <a:ext cx="765594" cy="713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t-BR" sz="3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3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sz="3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t-BR" sz="36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7294" y="3204550"/>
                <a:ext cx="765594" cy="7136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ector de Seta Reta 14"/>
          <p:cNvCxnSpPr/>
          <p:nvPr/>
        </p:nvCxnSpPr>
        <p:spPr>
          <a:xfrm>
            <a:off x="8457988" y="3750617"/>
            <a:ext cx="25400" cy="1536700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8690420" y="4573660"/>
                <a:ext cx="771109" cy="713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t-BR" sz="3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3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sz="3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t-BR" sz="36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420" y="4573660"/>
                <a:ext cx="771109" cy="7136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808483" y="6125227"/>
            <a:ext cx="11383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Conclusão: </a:t>
            </a:r>
            <a:r>
              <a:rPr lang="pt-BR" sz="1600" dirty="0"/>
              <a:t>Força e distâncias ou braço são grandezas inversamente proporcionais</a:t>
            </a:r>
            <a:r>
              <a:rPr lang="pt-BR" sz="1600" b="1" dirty="0"/>
              <a:t>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493" y="5119726"/>
            <a:ext cx="10665303" cy="62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90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695 L 0.00104 0.1840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13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671000" y="1200561"/>
            <a:ext cx="10839840" cy="71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pt-BR" sz="2933" dirty="0"/>
              <a:t>Exemplos de alavancas: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960" y="1526678"/>
            <a:ext cx="3273601" cy="293532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11" y="4097798"/>
            <a:ext cx="2602620" cy="239441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F8C534E-ACA4-9A53-9D4D-B9A1FD41F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241" y="1941976"/>
            <a:ext cx="2266494" cy="22353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3E2A7C2-CFEC-01C6-9086-4DA8C10A0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00" y="2096394"/>
            <a:ext cx="3068526" cy="1795895"/>
          </a:xfrm>
          <a:prstGeom prst="rect">
            <a:avLst/>
          </a:prstGeom>
        </p:spPr>
      </p:pic>
      <p:pic>
        <p:nvPicPr>
          <p:cNvPr id="5122" name="Picture 2" descr="PIBID - Universidade Federal do Paraná">
            <a:extLst>
              <a:ext uri="{FF2B5EF4-FFF2-40B4-BE49-F238E27FC236}">
                <a16:creationId xmlns:a16="http://schemas.microsoft.com/office/drawing/2014/main" id="{E00697C8-16E2-FEF9-8412-9936078D0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835" y="4731400"/>
            <a:ext cx="4211782" cy="143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DDF3D09-E1C6-C407-5855-173DD4694F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6845" y="4269092"/>
            <a:ext cx="1788281" cy="223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804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609601" y="2105345"/>
            <a:ext cx="10962640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Marque a alternativa INCORRETA: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endParaRPr lang="pt-BR" sz="2000" dirty="0"/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a)Para diminuir a intensidade da força potente de uma alavanca o ponto de apoio deve estar próximo do objeto a ser erguido.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b) A força resistente é usada para fazer um objeto se mover.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c) As alavancas possuem 3 partes principais: ponto fixo, força resistente e força potente.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d) O ponto de apoio é a parte fixa de uma alavanca.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88556F2-A689-A93F-911D-7C52A7EFC6C6}"/>
              </a:ext>
            </a:extLst>
          </p:cNvPr>
          <p:cNvGrpSpPr/>
          <p:nvPr/>
        </p:nvGrpSpPr>
        <p:grpSpPr>
          <a:xfrm>
            <a:off x="952501" y="97755"/>
            <a:ext cx="4974828" cy="1846470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9D929ED1-2C8B-DE0D-EA09-1637F00FD2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48D76443-1ED3-EA1C-99E7-16AB6D2B47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5CBFF09E-7B23-2E85-2D2C-67A5FF4EF253}"/>
              </a:ext>
            </a:extLst>
          </p:cNvPr>
          <p:cNvSpPr/>
          <p:nvPr/>
        </p:nvSpPr>
        <p:spPr>
          <a:xfrm>
            <a:off x="609601" y="4090554"/>
            <a:ext cx="7051963" cy="342900"/>
          </a:xfrm>
          <a:prstGeom prst="rect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7" name="Google Shape;3451;p74">
            <a:extLst>
              <a:ext uri="{FF2B5EF4-FFF2-40B4-BE49-F238E27FC236}">
                <a16:creationId xmlns:a16="http://schemas.microsoft.com/office/drawing/2014/main" id="{EBC7F804-1BEC-8FB2-A7C4-C6892D1207A6}"/>
              </a:ext>
            </a:extLst>
          </p:cNvPr>
          <p:cNvGrpSpPr/>
          <p:nvPr/>
        </p:nvGrpSpPr>
        <p:grpSpPr>
          <a:xfrm rot="3578769">
            <a:off x="9769956" y="4826752"/>
            <a:ext cx="547327" cy="1741381"/>
            <a:chOff x="7752400" y="2962350"/>
            <a:chExt cx="160725" cy="507125"/>
          </a:xfrm>
        </p:grpSpPr>
        <p:sp>
          <p:nvSpPr>
            <p:cNvPr id="28" name="Google Shape;3452;p74">
              <a:extLst>
                <a:ext uri="{FF2B5EF4-FFF2-40B4-BE49-F238E27FC236}">
                  <a16:creationId xmlns:a16="http://schemas.microsoft.com/office/drawing/2014/main" id="{7C3A699D-DBF3-A5D3-52DA-F28904ECE44D}"/>
                </a:ext>
              </a:extLst>
            </p:cNvPr>
            <p:cNvSpPr/>
            <p:nvPr/>
          </p:nvSpPr>
          <p:spPr>
            <a:xfrm>
              <a:off x="7815725" y="3081100"/>
              <a:ext cx="34875" cy="171050"/>
            </a:xfrm>
            <a:custGeom>
              <a:avLst/>
              <a:gdLst/>
              <a:ahLst/>
              <a:cxnLst/>
              <a:rect l="l" t="t" r="r" b="b"/>
              <a:pathLst>
                <a:path w="1395" h="6842" extrusionOk="0">
                  <a:moveTo>
                    <a:pt x="1" y="1"/>
                  </a:moveTo>
                  <a:lnTo>
                    <a:pt x="1" y="6240"/>
                  </a:lnTo>
                  <a:lnTo>
                    <a:pt x="159" y="6841"/>
                  </a:lnTo>
                  <a:lnTo>
                    <a:pt x="1267" y="6841"/>
                  </a:lnTo>
                  <a:lnTo>
                    <a:pt x="1394" y="6240"/>
                  </a:lnTo>
                  <a:lnTo>
                    <a:pt x="1394" y="1"/>
                  </a:ln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3453;p74">
              <a:extLst>
                <a:ext uri="{FF2B5EF4-FFF2-40B4-BE49-F238E27FC236}">
                  <a16:creationId xmlns:a16="http://schemas.microsoft.com/office/drawing/2014/main" id="{0BE821C4-E3B3-95D7-D301-1E5C5F01C14B}"/>
                </a:ext>
              </a:extLst>
            </p:cNvPr>
            <p:cNvSpPr/>
            <p:nvPr/>
          </p:nvSpPr>
          <p:spPr>
            <a:xfrm>
              <a:off x="7833150" y="3081100"/>
              <a:ext cx="17450" cy="171050"/>
            </a:xfrm>
            <a:custGeom>
              <a:avLst/>
              <a:gdLst/>
              <a:ahLst/>
              <a:cxnLst/>
              <a:rect l="l" t="t" r="r" b="b"/>
              <a:pathLst>
                <a:path w="698" h="6842" extrusionOk="0">
                  <a:moveTo>
                    <a:pt x="0" y="1"/>
                  </a:moveTo>
                  <a:lnTo>
                    <a:pt x="0" y="6841"/>
                  </a:lnTo>
                  <a:lnTo>
                    <a:pt x="570" y="6841"/>
                  </a:lnTo>
                  <a:lnTo>
                    <a:pt x="697" y="6240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FC800D">
                <a:alpha val="5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3454;p74">
              <a:extLst>
                <a:ext uri="{FF2B5EF4-FFF2-40B4-BE49-F238E27FC236}">
                  <a16:creationId xmlns:a16="http://schemas.microsoft.com/office/drawing/2014/main" id="{4956CA6E-A639-6273-FC54-958D9845ACC7}"/>
                </a:ext>
              </a:extLst>
            </p:cNvPr>
            <p:cNvSpPr/>
            <p:nvPr/>
          </p:nvSpPr>
          <p:spPr>
            <a:xfrm>
              <a:off x="7772175" y="2962350"/>
              <a:ext cx="124325" cy="128275"/>
            </a:xfrm>
            <a:custGeom>
              <a:avLst/>
              <a:gdLst/>
              <a:ahLst/>
              <a:cxnLst/>
              <a:rect l="l" t="t" r="r" b="b"/>
              <a:pathLst>
                <a:path w="4973" h="5131" extrusionOk="0">
                  <a:moveTo>
                    <a:pt x="3706" y="1141"/>
                  </a:moveTo>
                  <a:cubicBezTo>
                    <a:pt x="3769" y="1141"/>
                    <a:pt x="3674" y="1331"/>
                    <a:pt x="3738" y="1426"/>
                  </a:cubicBezTo>
                  <a:cubicBezTo>
                    <a:pt x="3738" y="1869"/>
                    <a:pt x="3579" y="2249"/>
                    <a:pt x="3294" y="2534"/>
                  </a:cubicBezTo>
                  <a:cubicBezTo>
                    <a:pt x="3104" y="2724"/>
                    <a:pt x="2788" y="2882"/>
                    <a:pt x="2503" y="2882"/>
                  </a:cubicBezTo>
                  <a:lnTo>
                    <a:pt x="2439" y="2882"/>
                  </a:lnTo>
                  <a:cubicBezTo>
                    <a:pt x="2123" y="2882"/>
                    <a:pt x="1838" y="2756"/>
                    <a:pt x="1648" y="2534"/>
                  </a:cubicBezTo>
                  <a:cubicBezTo>
                    <a:pt x="1363" y="2217"/>
                    <a:pt x="1204" y="1806"/>
                    <a:pt x="1204" y="1426"/>
                  </a:cubicBezTo>
                  <a:cubicBezTo>
                    <a:pt x="1204" y="1331"/>
                    <a:pt x="1173" y="1141"/>
                    <a:pt x="1268" y="1141"/>
                  </a:cubicBezTo>
                  <a:close/>
                  <a:moveTo>
                    <a:pt x="2439" y="3674"/>
                  </a:moveTo>
                  <a:cubicBezTo>
                    <a:pt x="2598" y="3674"/>
                    <a:pt x="2693" y="3801"/>
                    <a:pt x="2693" y="3959"/>
                  </a:cubicBezTo>
                  <a:cubicBezTo>
                    <a:pt x="2693" y="4118"/>
                    <a:pt x="2598" y="4244"/>
                    <a:pt x="2439" y="4244"/>
                  </a:cubicBezTo>
                  <a:cubicBezTo>
                    <a:pt x="2281" y="4244"/>
                    <a:pt x="2154" y="4118"/>
                    <a:pt x="2154" y="3959"/>
                  </a:cubicBezTo>
                  <a:cubicBezTo>
                    <a:pt x="2154" y="3801"/>
                    <a:pt x="2281" y="3674"/>
                    <a:pt x="2439" y="3674"/>
                  </a:cubicBezTo>
                  <a:close/>
                  <a:moveTo>
                    <a:pt x="1236" y="1"/>
                  </a:moveTo>
                  <a:cubicBezTo>
                    <a:pt x="571" y="1"/>
                    <a:pt x="1" y="539"/>
                    <a:pt x="1" y="1236"/>
                  </a:cubicBezTo>
                  <a:lnTo>
                    <a:pt x="1" y="1426"/>
                  </a:lnTo>
                  <a:cubicBezTo>
                    <a:pt x="1" y="2122"/>
                    <a:pt x="286" y="2819"/>
                    <a:pt x="761" y="3357"/>
                  </a:cubicBezTo>
                  <a:lnTo>
                    <a:pt x="1173" y="3769"/>
                  </a:lnTo>
                  <a:cubicBezTo>
                    <a:pt x="1394" y="3991"/>
                    <a:pt x="1553" y="4308"/>
                    <a:pt x="1648" y="4656"/>
                  </a:cubicBezTo>
                  <a:lnTo>
                    <a:pt x="1711" y="5068"/>
                  </a:lnTo>
                  <a:cubicBezTo>
                    <a:pt x="1711" y="5099"/>
                    <a:pt x="1743" y="5131"/>
                    <a:pt x="1838" y="5131"/>
                  </a:cubicBezTo>
                  <a:lnTo>
                    <a:pt x="3136" y="5131"/>
                  </a:lnTo>
                  <a:cubicBezTo>
                    <a:pt x="3168" y="5131"/>
                    <a:pt x="3263" y="5099"/>
                    <a:pt x="3263" y="5068"/>
                  </a:cubicBezTo>
                  <a:lnTo>
                    <a:pt x="3326" y="4656"/>
                  </a:lnTo>
                  <a:cubicBezTo>
                    <a:pt x="3389" y="4308"/>
                    <a:pt x="3579" y="3991"/>
                    <a:pt x="3801" y="3769"/>
                  </a:cubicBezTo>
                  <a:lnTo>
                    <a:pt x="4213" y="3357"/>
                  </a:lnTo>
                  <a:cubicBezTo>
                    <a:pt x="4719" y="2851"/>
                    <a:pt x="4973" y="2186"/>
                    <a:pt x="4973" y="1426"/>
                  </a:cubicBezTo>
                  <a:lnTo>
                    <a:pt x="4878" y="1236"/>
                  </a:lnTo>
                  <a:cubicBezTo>
                    <a:pt x="4878" y="539"/>
                    <a:pt x="4308" y="1"/>
                    <a:pt x="3643" y="1"/>
                  </a:cubicBezTo>
                  <a:close/>
                </a:path>
              </a:pathLst>
            </a:custGeom>
            <a:solidFill>
              <a:srgbClr val="374D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3455;p74">
              <a:extLst>
                <a:ext uri="{FF2B5EF4-FFF2-40B4-BE49-F238E27FC236}">
                  <a16:creationId xmlns:a16="http://schemas.microsoft.com/office/drawing/2014/main" id="{4806483A-0D12-D4C2-A3E0-F702EB07D5FA}"/>
                </a:ext>
              </a:extLst>
            </p:cNvPr>
            <p:cNvSpPr/>
            <p:nvPr/>
          </p:nvSpPr>
          <p:spPr>
            <a:xfrm>
              <a:off x="7752400" y="3275875"/>
              <a:ext cx="158350" cy="193600"/>
            </a:xfrm>
            <a:custGeom>
              <a:avLst/>
              <a:gdLst/>
              <a:ahLst/>
              <a:cxnLst/>
              <a:rect l="l" t="t" r="r" b="b"/>
              <a:pathLst>
                <a:path w="6334" h="7744" extrusionOk="0">
                  <a:moveTo>
                    <a:pt x="412" y="0"/>
                  </a:moveTo>
                  <a:cubicBezTo>
                    <a:pt x="317" y="0"/>
                    <a:pt x="285" y="95"/>
                    <a:pt x="285" y="159"/>
                  </a:cubicBezTo>
                  <a:cubicBezTo>
                    <a:pt x="475" y="1077"/>
                    <a:pt x="475" y="1996"/>
                    <a:pt x="317" y="2882"/>
                  </a:cubicBezTo>
                  <a:lnTo>
                    <a:pt x="158" y="3832"/>
                  </a:lnTo>
                  <a:cubicBezTo>
                    <a:pt x="0" y="4719"/>
                    <a:pt x="380" y="5638"/>
                    <a:pt x="1077" y="6144"/>
                  </a:cubicBezTo>
                  <a:lnTo>
                    <a:pt x="3072" y="7696"/>
                  </a:lnTo>
                  <a:cubicBezTo>
                    <a:pt x="3104" y="7728"/>
                    <a:pt x="3151" y="7744"/>
                    <a:pt x="3199" y="7744"/>
                  </a:cubicBezTo>
                  <a:cubicBezTo>
                    <a:pt x="3246" y="7744"/>
                    <a:pt x="3294" y="7728"/>
                    <a:pt x="3325" y="7696"/>
                  </a:cubicBezTo>
                  <a:lnTo>
                    <a:pt x="5320" y="6144"/>
                  </a:lnTo>
                  <a:cubicBezTo>
                    <a:pt x="6017" y="5574"/>
                    <a:pt x="6334" y="4719"/>
                    <a:pt x="6239" y="3832"/>
                  </a:cubicBezTo>
                  <a:lnTo>
                    <a:pt x="6049" y="2819"/>
                  </a:lnTo>
                  <a:cubicBezTo>
                    <a:pt x="5891" y="1932"/>
                    <a:pt x="5954" y="1077"/>
                    <a:pt x="6049" y="254"/>
                  </a:cubicBezTo>
                  <a:lnTo>
                    <a:pt x="6049" y="159"/>
                  </a:lnTo>
                  <a:cubicBezTo>
                    <a:pt x="6144" y="32"/>
                    <a:pt x="6049" y="0"/>
                    <a:pt x="5986" y="0"/>
                  </a:cubicBezTo>
                  <a:close/>
                </a:path>
              </a:pathLst>
            </a:custGeom>
            <a:solidFill>
              <a:srgbClr val="CCD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3456;p74">
              <a:extLst>
                <a:ext uri="{FF2B5EF4-FFF2-40B4-BE49-F238E27FC236}">
                  <a16:creationId xmlns:a16="http://schemas.microsoft.com/office/drawing/2014/main" id="{532A3FF7-6384-E172-2D61-08F28D17191A}"/>
                </a:ext>
              </a:extLst>
            </p:cNvPr>
            <p:cNvSpPr/>
            <p:nvPr/>
          </p:nvSpPr>
          <p:spPr>
            <a:xfrm>
              <a:off x="7810975" y="3275075"/>
              <a:ext cx="102150" cy="194400"/>
            </a:xfrm>
            <a:custGeom>
              <a:avLst/>
              <a:gdLst/>
              <a:ahLst/>
              <a:cxnLst/>
              <a:rect l="l" t="t" r="r" b="b"/>
              <a:pathLst>
                <a:path w="4086" h="7776" extrusionOk="0">
                  <a:moveTo>
                    <a:pt x="2502" y="1"/>
                  </a:moveTo>
                  <a:cubicBezTo>
                    <a:pt x="2376" y="793"/>
                    <a:pt x="2376" y="1584"/>
                    <a:pt x="2502" y="2376"/>
                  </a:cubicBezTo>
                  <a:lnTo>
                    <a:pt x="2692" y="3453"/>
                  </a:lnTo>
                  <a:cubicBezTo>
                    <a:pt x="2851" y="4308"/>
                    <a:pt x="2502" y="5226"/>
                    <a:pt x="1774" y="5733"/>
                  </a:cubicBezTo>
                  <a:lnTo>
                    <a:pt x="1" y="7126"/>
                  </a:lnTo>
                  <a:lnTo>
                    <a:pt x="761" y="7728"/>
                  </a:lnTo>
                  <a:cubicBezTo>
                    <a:pt x="792" y="7760"/>
                    <a:pt x="840" y="7776"/>
                    <a:pt x="891" y="7776"/>
                  </a:cubicBezTo>
                  <a:cubicBezTo>
                    <a:pt x="943" y="7776"/>
                    <a:pt x="998" y="7760"/>
                    <a:pt x="1046" y="7728"/>
                  </a:cubicBezTo>
                  <a:lnTo>
                    <a:pt x="3009" y="6176"/>
                  </a:lnTo>
                  <a:cubicBezTo>
                    <a:pt x="3706" y="5606"/>
                    <a:pt x="4086" y="4751"/>
                    <a:pt x="3928" y="3833"/>
                  </a:cubicBezTo>
                  <a:lnTo>
                    <a:pt x="3769" y="2819"/>
                  </a:lnTo>
                  <a:cubicBezTo>
                    <a:pt x="3611" y="1933"/>
                    <a:pt x="3643" y="1078"/>
                    <a:pt x="3769" y="222"/>
                  </a:cubicBezTo>
                  <a:lnTo>
                    <a:pt x="3769" y="159"/>
                  </a:lnTo>
                  <a:cubicBezTo>
                    <a:pt x="3769" y="64"/>
                    <a:pt x="3706" y="1"/>
                    <a:pt x="3643" y="1"/>
                  </a:cubicBezTo>
                  <a:close/>
                </a:path>
              </a:pathLst>
            </a:custGeom>
            <a:solidFill>
              <a:srgbClr val="373331">
                <a:alpha val="1457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3457;p74">
              <a:extLst>
                <a:ext uri="{FF2B5EF4-FFF2-40B4-BE49-F238E27FC236}">
                  <a16:creationId xmlns:a16="http://schemas.microsoft.com/office/drawing/2014/main" id="{7166A0A3-6FD1-3A89-A2E4-805CB43D2890}"/>
                </a:ext>
              </a:extLst>
            </p:cNvPr>
            <p:cNvSpPr/>
            <p:nvPr/>
          </p:nvSpPr>
          <p:spPr>
            <a:xfrm>
              <a:off x="7832350" y="2962350"/>
              <a:ext cx="61775" cy="128275"/>
            </a:xfrm>
            <a:custGeom>
              <a:avLst/>
              <a:gdLst/>
              <a:ahLst/>
              <a:cxnLst/>
              <a:rect l="l" t="t" r="r" b="b"/>
              <a:pathLst>
                <a:path w="2471" h="5131" extrusionOk="0">
                  <a:moveTo>
                    <a:pt x="602" y="1"/>
                  </a:moveTo>
                  <a:cubicBezTo>
                    <a:pt x="1299" y="1"/>
                    <a:pt x="1837" y="539"/>
                    <a:pt x="1837" y="1236"/>
                  </a:cubicBezTo>
                  <a:lnTo>
                    <a:pt x="1837" y="1426"/>
                  </a:lnTo>
                  <a:cubicBezTo>
                    <a:pt x="1837" y="2122"/>
                    <a:pt x="1552" y="2819"/>
                    <a:pt x="1077" y="3357"/>
                  </a:cubicBezTo>
                  <a:lnTo>
                    <a:pt x="697" y="3769"/>
                  </a:lnTo>
                  <a:cubicBezTo>
                    <a:pt x="444" y="3991"/>
                    <a:pt x="286" y="4308"/>
                    <a:pt x="222" y="4656"/>
                  </a:cubicBezTo>
                  <a:lnTo>
                    <a:pt x="127" y="5068"/>
                  </a:lnTo>
                  <a:cubicBezTo>
                    <a:pt x="127" y="5099"/>
                    <a:pt x="96" y="5131"/>
                    <a:pt x="1" y="5131"/>
                  </a:cubicBezTo>
                  <a:lnTo>
                    <a:pt x="634" y="5131"/>
                  </a:lnTo>
                  <a:cubicBezTo>
                    <a:pt x="697" y="5131"/>
                    <a:pt x="761" y="5099"/>
                    <a:pt x="761" y="5068"/>
                  </a:cubicBezTo>
                  <a:lnTo>
                    <a:pt x="856" y="4656"/>
                  </a:lnTo>
                  <a:cubicBezTo>
                    <a:pt x="887" y="4308"/>
                    <a:pt x="1077" y="3991"/>
                    <a:pt x="1331" y="3769"/>
                  </a:cubicBezTo>
                  <a:lnTo>
                    <a:pt x="1711" y="3357"/>
                  </a:lnTo>
                  <a:cubicBezTo>
                    <a:pt x="2217" y="2851"/>
                    <a:pt x="2471" y="2186"/>
                    <a:pt x="2471" y="1426"/>
                  </a:cubicBezTo>
                  <a:lnTo>
                    <a:pt x="2471" y="1236"/>
                  </a:lnTo>
                  <a:cubicBezTo>
                    <a:pt x="2471" y="539"/>
                    <a:pt x="1901" y="1"/>
                    <a:pt x="1236" y="1"/>
                  </a:cubicBezTo>
                  <a:close/>
                </a:path>
              </a:pathLst>
            </a:custGeom>
            <a:solidFill>
              <a:srgbClr val="1D29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3458;p74">
              <a:extLst>
                <a:ext uri="{FF2B5EF4-FFF2-40B4-BE49-F238E27FC236}">
                  <a16:creationId xmlns:a16="http://schemas.microsoft.com/office/drawing/2014/main" id="{5CB77E10-DC52-9141-AF3D-B51A0B446CE1}"/>
                </a:ext>
              </a:extLst>
            </p:cNvPr>
            <p:cNvSpPr/>
            <p:nvPr/>
          </p:nvSpPr>
          <p:spPr>
            <a:xfrm>
              <a:off x="7803050" y="3237075"/>
              <a:ext cx="61800" cy="120175"/>
            </a:xfrm>
            <a:custGeom>
              <a:avLst/>
              <a:gdLst/>
              <a:ahLst/>
              <a:cxnLst/>
              <a:rect l="l" t="t" r="r" b="b"/>
              <a:pathLst>
                <a:path w="2472" h="4807" extrusionOk="0">
                  <a:moveTo>
                    <a:pt x="508" y="1"/>
                  </a:moveTo>
                  <a:lnTo>
                    <a:pt x="508" y="1014"/>
                  </a:lnTo>
                  <a:cubicBezTo>
                    <a:pt x="508" y="1267"/>
                    <a:pt x="286" y="1521"/>
                    <a:pt x="1" y="1521"/>
                  </a:cubicBezTo>
                  <a:lnTo>
                    <a:pt x="951" y="4593"/>
                  </a:lnTo>
                  <a:cubicBezTo>
                    <a:pt x="998" y="4735"/>
                    <a:pt x="1117" y="4806"/>
                    <a:pt x="1236" y="4806"/>
                  </a:cubicBezTo>
                  <a:cubicBezTo>
                    <a:pt x="1355" y="4806"/>
                    <a:pt x="1473" y="4735"/>
                    <a:pt x="1521" y="4593"/>
                  </a:cubicBezTo>
                  <a:lnTo>
                    <a:pt x="2471" y="1521"/>
                  </a:lnTo>
                  <a:lnTo>
                    <a:pt x="2471" y="1521"/>
                  </a:lnTo>
                  <a:cubicBezTo>
                    <a:pt x="2451" y="1523"/>
                    <a:pt x="2431" y="1524"/>
                    <a:pt x="2411" y="1524"/>
                  </a:cubicBezTo>
                  <a:cubicBezTo>
                    <a:pt x="2123" y="1524"/>
                    <a:pt x="1901" y="1311"/>
                    <a:pt x="1901" y="1014"/>
                  </a:cubicBezTo>
                  <a:lnTo>
                    <a:pt x="1901" y="1"/>
                  </a:lnTo>
                  <a:close/>
                </a:path>
              </a:pathLst>
            </a:custGeom>
            <a:solidFill>
              <a:srgbClr val="374D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3459;p74">
              <a:extLst>
                <a:ext uri="{FF2B5EF4-FFF2-40B4-BE49-F238E27FC236}">
                  <a16:creationId xmlns:a16="http://schemas.microsoft.com/office/drawing/2014/main" id="{B251EC3E-6B41-659B-36DD-48643E459537}"/>
                </a:ext>
              </a:extLst>
            </p:cNvPr>
            <p:cNvSpPr/>
            <p:nvPr/>
          </p:nvSpPr>
          <p:spPr>
            <a:xfrm>
              <a:off x="7823650" y="3237075"/>
              <a:ext cx="39600" cy="120175"/>
            </a:xfrm>
            <a:custGeom>
              <a:avLst/>
              <a:gdLst/>
              <a:ahLst/>
              <a:cxnLst/>
              <a:rect l="l" t="t" r="r" b="b"/>
              <a:pathLst>
                <a:path w="1584" h="4807" extrusionOk="0">
                  <a:moveTo>
                    <a:pt x="380" y="1"/>
                  </a:moveTo>
                  <a:lnTo>
                    <a:pt x="380" y="1014"/>
                  </a:lnTo>
                  <a:cubicBezTo>
                    <a:pt x="380" y="1204"/>
                    <a:pt x="475" y="1394"/>
                    <a:pt x="634" y="1489"/>
                  </a:cubicBezTo>
                  <a:cubicBezTo>
                    <a:pt x="760" y="1552"/>
                    <a:pt x="855" y="1711"/>
                    <a:pt x="792" y="1837"/>
                  </a:cubicBezTo>
                  <a:lnTo>
                    <a:pt x="0" y="4371"/>
                  </a:lnTo>
                  <a:lnTo>
                    <a:pt x="95" y="4593"/>
                  </a:lnTo>
                  <a:cubicBezTo>
                    <a:pt x="127" y="4735"/>
                    <a:pt x="246" y="4806"/>
                    <a:pt x="364" y="4806"/>
                  </a:cubicBezTo>
                  <a:cubicBezTo>
                    <a:pt x="483" y="4806"/>
                    <a:pt x="602" y="4735"/>
                    <a:pt x="634" y="4593"/>
                  </a:cubicBezTo>
                  <a:lnTo>
                    <a:pt x="1584" y="1521"/>
                  </a:lnTo>
                  <a:lnTo>
                    <a:pt x="1584" y="1521"/>
                  </a:lnTo>
                  <a:cubicBezTo>
                    <a:pt x="1568" y="1523"/>
                    <a:pt x="1551" y="1524"/>
                    <a:pt x="1535" y="1524"/>
                  </a:cubicBezTo>
                  <a:cubicBezTo>
                    <a:pt x="1299" y="1524"/>
                    <a:pt x="1077" y="1311"/>
                    <a:pt x="1077" y="1014"/>
                  </a:cubicBezTo>
                  <a:lnTo>
                    <a:pt x="1077" y="1"/>
                  </a:lnTo>
                  <a:close/>
                </a:path>
              </a:pathLst>
            </a:custGeom>
            <a:solidFill>
              <a:srgbClr val="1D29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8042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551539" y="657143"/>
            <a:ext cx="5281225" cy="71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pt-BR" sz="2933" dirty="0"/>
              <a:t>Classificação de alavancas: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653510" y="1699164"/>
            <a:ext cx="10384969" cy="928915"/>
            <a:chOff x="566054" y="1824066"/>
            <a:chExt cx="7788727" cy="696686"/>
          </a:xfrm>
        </p:grpSpPr>
        <p:sp>
          <p:nvSpPr>
            <p:cNvPr id="3" name="Retângulo de cantos arredondados 2"/>
            <p:cNvSpPr/>
            <p:nvPr/>
          </p:nvSpPr>
          <p:spPr>
            <a:xfrm>
              <a:off x="566054" y="1824066"/>
              <a:ext cx="2318657" cy="696686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/>
                <a:t>Interfixa</a:t>
              </a:r>
            </a:p>
          </p:txBody>
        </p:sp>
        <p:sp>
          <p:nvSpPr>
            <p:cNvPr id="13" name="Retângulo de cantos arredondados 12"/>
            <p:cNvSpPr/>
            <p:nvPr/>
          </p:nvSpPr>
          <p:spPr>
            <a:xfrm>
              <a:off x="3301089" y="1824066"/>
              <a:ext cx="2318657" cy="696686"/>
            </a:xfrm>
            <a:prstGeom prst="roundRect">
              <a:avLst/>
            </a:prstGeom>
            <a:solidFill>
              <a:srgbClr val="FF33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/>
                <a:t>Interpotente</a:t>
              </a:r>
            </a:p>
          </p:txBody>
        </p:sp>
        <p:sp>
          <p:nvSpPr>
            <p:cNvPr id="14" name="Retângulo de cantos arredondados 13"/>
            <p:cNvSpPr/>
            <p:nvPr/>
          </p:nvSpPr>
          <p:spPr>
            <a:xfrm>
              <a:off x="6036124" y="1824066"/>
              <a:ext cx="2318657" cy="696686"/>
            </a:xfrm>
            <a:prstGeom prst="roundRect">
              <a:avLst/>
            </a:prstGeom>
            <a:solidFill>
              <a:srgbClr val="169C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/>
                <a:t>Inter-resistente</a:t>
              </a:r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675640" y="3295121"/>
            <a:ext cx="11225415" cy="3286854"/>
            <a:chOff x="497472" y="2199310"/>
            <a:chExt cx="8419061" cy="2465140"/>
          </a:xfrm>
        </p:grpSpPr>
        <p:grpSp>
          <p:nvGrpSpPr>
            <p:cNvPr id="10" name="Grupo 9"/>
            <p:cNvGrpSpPr/>
            <p:nvPr/>
          </p:nvGrpSpPr>
          <p:grpSpPr>
            <a:xfrm>
              <a:off x="497472" y="2199310"/>
              <a:ext cx="8419061" cy="862528"/>
              <a:chOff x="497472" y="2427910"/>
              <a:chExt cx="8419061" cy="862528"/>
            </a:xfrm>
          </p:grpSpPr>
          <p:sp>
            <p:nvSpPr>
              <p:cNvPr id="9" name="Retângulo de cantos arredondados 8"/>
              <p:cNvSpPr/>
              <p:nvPr/>
            </p:nvSpPr>
            <p:spPr>
              <a:xfrm>
                <a:off x="497472" y="2427910"/>
                <a:ext cx="2490112" cy="862528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80990" indent="-380990" algn="just">
                  <a:lnSpc>
                    <a:spcPct val="150000"/>
                  </a:lnSpc>
                  <a:buClr>
                    <a:srgbClr val="7030A0"/>
                  </a:buClr>
                  <a:buFont typeface="Wingdings" panose="05000000000000000000" pitchFamily="2" charset="2"/>
                  <a:buChar char="ü"/>
                </a:pPr>
                <a:r>
                  <a:rPr lang="pt-BR" sz="1600" dirty="0">
                    <a:solidFill>
                      <a:schemeClr val="tx1"/>
                    </a:solidFill>
                  </a:rPr>
                  <a:t>Ponto fixo no meio</a:t>
                </a:r>
              </a:p>
              <a:p>
                <a:pPr marL="380990" indent="-380990" algn="just">
                  <a:lnSpc>
                    <a:spcPct val="150000"/>
                  </a:lnSpc>
                  <a:buClr>
                    <a:srgbClr val="7030A0"/>
                  </a:buClr>
                  <a:buFont typeface="Wingdings" panose="05000000000000000000" pitchFamily="2" charset="2"/>
                  <a:buChar char="ü"/>
                </a:pPr>
                <a:r>
                  <a:rPr lang="pt-BR" sz="1600" dirty="0">
                    <a:solidFill>
                      <a:schemeClr val="tx1"/>
                    </a:solidFill>
                  </a:rPr>
                  <a:t>Martelo, tesoura</a:t>
                </a:r>
              </a:p>
            </p:txBody>
          </p:sp>
          <p:sp>
            <p:nvSpPr>
              <p:cNvPr id="16" name="Retângulo de cantos arredondados 15"/>
              <p:cNvSpPr/>
              <p:nvPr/>
            </p:nvSpPr>
            <p:spPr>
              <a:xfrm>
                <a:off x="3024322" y="2427910"/>
                <a:ext cx="2701834" cy="862528"/>
              </a:xfrm>
              <a:prstGeom prst="round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80990" indent="-380990" algn="just">
                  <a:lnSpc>
                    <a:spcPct val="150000"/>
                  </a:lnSpc>
                  <a:buClr>
                    <a:srgbClr val="FF3399"/>
                  </a:buClr>
                  <a:buFont typeface="Wingdings" panose="05000000000000000000" pitchFamily="2" charset="2"/>
                  <a:buChar char="ü"/>
                </a:pPr>
                <a:r>
                  <a:rPr lang="pt-BR" sz="1600" dirty="0">
                    <a:solidFill>
                      <a:schemeClr val="tx1"/>
                    </a:solidFill>
                  </a:rPr>
                  <a:t>Força potente no meio</a:t>
                </a:r>
              </a:p>
              <a:p>
                <a:pPr marL="380990" indent="-380990" algn="just">
                  <a:lnSpc>
                    <a:spcPct val="150000"/>
                  </a:lnSpc>
                  <a:buClr>
                    <a:srgbClr val="FF3399"/>
                  </a:buClr>
                  <a:buFont typeface="Wingdings" panose="05000000000000000000" pitchFamily="2" charset="2"/>
                  <a:buChar char="ü"/>
                </a:pPr>
                <a:r>
                  <a:rPr lang="pt-BR" sz="1600" dirty="0">
                    <a:solidFill>
                      <a:schemeClr val="tx1"/>
                    </a:solidFill>
                  </a:rPr>
                  <a:t>Pinça, pegador de gelo</a:t>
                </a:r>
              </a:p>
            </p:txBody>
          </p:sp>
          <p:sp>
            <p:nvSpPr>
              <p:cNvPr id="17" name="Retângulo de cantos arredondados 16"/>
              <p:cNvSpPr/>
              <p:nvPr/>
            </p:nvSpPr>
            <p:spPr>
              <a:xfrm>
                <a:off x="5762894" y="2427910"/>
                <a:ext cx="3153639" cy="862528"/>
              </a:xfrm>
              <a:prstGeom prst="round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80990" indent="-380990" algn="just">
                  <a:lnSpc>
                    <a:spcPct val="150000"/>
                  </a:lnSpc>
                  <a:buClr>
                    <a:srgbClr val="169CC4"/>
                  </a:buClr>
                  <a:buFont typeface="Wingdings" panose="05000000000000000000" pitchFamily="2" charset="2"/>
                  <a:buChar char="ü"/>
                </a:pPr>
                <a:r>
                  <a:rPr lang="pt-BR" sz="1600" dirty="0">
                    <a:solidFill>
                      <a:schemeClr val="tx1"/>
                    </a:solidFill>
                  </a:rPr>
                  <a:t>Força resistente no meio</a:t>
                </a:r>
              </a:p>
              <a:p>
                <a:pPr marL="380990" indent="-380990" algn="just">
                  <a:lnSpc>
                    <a:spcPct val="150000"/>
                  </a:lnSpc>
                  <a:buClr>
                    <a:srgbClr val="169CC4"/>
                  </a:buClr>
                  <a:buFont typeface="Wingdings" panose="05000000000000000000" pitchFamily="2" charset="2"/>
                  <a:buChar char="ü"/>
                </a:pPr>
                <a:r>
                  <a:rPr lang="pt-BR" sz="1600" dirty="0">
                    <a:solidFill>
                      <a:schemeClr val="tx1"/>
                    </a:solidFill>
                  </a:rPr>
                  <a:t>Abridor de garrafa</a:t>
                </a: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97987" y="3333188"/>
              <a:ext cx="7788727" cy="1331262"/>
              <a:chOff x="597987" y="3333188"/>
              <a:chExt cx="7788727" cy="1331262"/>
            </a:xfrm>
          </p:grpSpPr>
          <p:pic>
            <p:nvPicPr>
              <p:cNvPr id="18" name="Imagem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987" y="3333188"/>
                <a:ext cx="1695736" cy="1205857"/>
              </a:xfrm>
              <a:prstGeom prst="rect">
                <a:avLst/>
              </a:prstGeom>
            </p:spPr>
          </p:pic>
          <p:pic>
            <p:nvPicPr>
              <p:cNvPr id="20" name="Imagem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50291" y="3439547"/>
                <a:ext cx="1224903" cy="1224903"/>
              </a:xfrm>
              <a:prstGeom prst="rect">
                <a:avLst/>
              </a:prstGeom>
            </p:spPr>
          </p:pic>
          <p:pic>
            <p:nvPicPr>
              <p:cNvPr id="1026" name="Picture 2" descr="Abridores De Garrafas, ícones Do Computador, Encapsulated ...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90978" y="3562119"/>
                <a:ext cx="1695736" cy="979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709871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535939" y="814307"/>
            <a:ext cx="5268689" cy="928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Alavancas Interfixas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8646" t="16148" r="6682" b="11353"/>
          <a:stretch/>
        </p:blipFill>
        <p:spPr>
          <a:xfrm>
            <a:off x="535939" y="4035985"/>
            <a:ext cx="6193248" cy="227643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576710" y="2087190"/>
            <a:ext cx="4292821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0070C0"/>
                </a:solidFill>
              </a:rPr>
              <a:t>Fp</a:t>
            </a:r>
            <a:r>
              <a:rPr lang="pt-BR" sz="2000" b="1" dirty="0">
                <a:solidFill>
                  <a:srgbClr val="0070C0"/>
                </a:solidFill>
              </a:rPr>
              <a:t> = força potente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0070C0"/>
                </a:solidFill>
              </a:rPr>
              <a:t>PA = ponto de apoio (fixo)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0070C0"/>
                </a:solidFill>
              </a:rPr>
              <a:t>Fr</a:t>
            </a:r>
            <a:r>
              <a:rPr lang="pt-BR" sz="2000" b="1" dirty="0">
                <a:solidFill>
                  <a:srgbClr val="0070C0"/>
                </a:solidFill>
              </a:rPr>
              <a:t> = força resistente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322469" y="1859195"/>
            <a:ext cx="6905711" cy="1576795"/>
            <a:chOff x="557679" y="1832021"/>
            <a:chExt cx="5179283" cy="1182596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57679" y="1832021"/>
              <a:ext cx="5179283" cy="11825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8" name="Retângulo de cantos arredondados 7"/>
            <p:cNvSpPr/>
            <p:nvPr/>
          </p:nvSpPr>
          <p:spPr>
            <a:xfrm>
              <a:off x="709204" y="2118953"/>
              <a:ext cx="1536517" cy="55328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Força potente</a:t>
              </a:r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2377712" y="2112284"/>
              <a:ext cx="1536517" cy="553283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Ponto fixo</a:t>
              </a:r>
            </a:p>
          </p:txBody>
        </p:sp>
        <p:sp>
          <p:nvSpPr>
            <p:cNvPr id="23" name="Retângulo de cantos arredondados 22"/>
            <p:cNvSpPr/>
            <p:nvPr/>
          </p:nvSpPr>
          <p:spPr>
            <a:xfrm>
              <a:off x="4044954" y="2118953"/>
              <a:ext cx="1536517" cy="553283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Força resistente</a:t>
              </a:r>
            </a:p>
          </p:txBody>
        </p:sp>
      </p:grpSp>
      <p:pic>
        <p:nvPicPr>
          <p:cNvPr id="6146" name="Picture 2" descr="PIBID - Universidade Federal do Paraná">
            <a:extLst>
              <a:ext uri="{FF2B5EF4-FFF2-40B4-BE49-F238E27FC236}">
                <a16:creationId xmlns:a16="http://schemas.microsoft.com/office/drawing/2014/main" id="{E005E1BC-37FD-12FE-9453-381C5E7C4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876" y="4862945"/>
            <a:ext cx="2848487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8228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3835113" y="1730919"/>
            <a:ext cx="4511612" cy="71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FF0000"/>
              </a:buClr>
            </a:pPr>
            <a:r>
              <a:rPr lang="pt-BR" sz="2933" b="1" dirty="0"/>
              <a:t>Objeto a ser levantado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90947" y="2485311"/>
            <a:ext cx="5463766" cy="70788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pt-BR" sz="2000" b="1" dirty="0"/>
              <a:t>Quanto + próximo ao ponto de apoio menor a força e menor a altura alcançada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574069" y="2486683"/>
            <a:ext cx="5280289" cy="70788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pt-BR" sz="2000" b="1" dirty="0"/>
              <a:t>Quanto + longe do ponto de apoio maior a força e maior a altura alcançada</a:t>
            </a:r>
          </a:p>
        </p:txBody>
      </p:sp>
      <p:grpSp>
        <p:nvGrpSpPr>
          <p:cNvPr id="43" name="Grupo 42"/>
          <p:cNvGrpSpPr/>
          <p:nvPr/>
        </p:nvGrpSpPr>
        <p:grpSpPr>
          <a:xfrm>
            <a:off x="417071" y="3994479"/>
            <a:ext cx="9094687" cy="2522587"/>
            <a:chOff x="312803" y="2995859"/>
            <a:chExt cx="6821015" cy="1891940"/>
          </a:xfrm>
        </p:grpSpPr>
        <p:grpSp>
          <p:nvGrpSpPr>
            <p:cNvPr id="20" name="Grupo 19"/>
            <p:cNvGrpSpPr/>
            <p:nvPr/>
          </p:nvGrpSpPr>
          <p:grpSpPr>
            <a:xfrm>
              <a:off x="607161" y="3568370"/>
              <a:ext cx="2552782" cy="1207252"/>
              <a:chOff x="-2311113" y="3116555"/>
              <a:chExt cx="3512490" cy="1645082"/>
            </a:xfrm>
          </p:grpSpPr>
          <p:sp>
            <p:nvSpPr>
              <p:cNvPr id="29" name="Triângulo isósceles 28"/>
              <p:cNvSpPr/>
              <p:nvPr/>
            </p:nvSpPr>
            <p:spPr>
              <a:xfrm>
                <a:off x="-330641" y="4217163"/>
                <a:ext cx="963512" cy="544474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cxnSp>
            <p:nvCxnSpPr>
              <p:cNvPr id="30" name="Conector reto 29"/>
              <p:cNvCxnSpPr/>
              <p:nvPr/>
            </p:nvCxnSpPr>
            <p:spPr>
              <a:xfrm>
                <a:off x="-2311113" y="3486670"/>
                <a:ext cx="3388419" cy="904852"/>
              </a:xfrm>
              <a:prstGeom prst="line">
                <a:avLst/>
              </a:prstGeom>
              <a:ln w="762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Elipse 30"/>
              <p:cNvSpPr/>
              <p:nvPr/>
            </p:nvSpPr>
            <p:spPr>
              <a:xfrm>
                <a:off x="508801" y="3635514"/>
                <a:ext cx="692576" cy="6387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32" name="Seta para baixo 31"/>
              <p:cNvSpPr/>
              <p:nvPr/>
            </p:nvSpPr>
            <p:spPr>
              <a:xfrm>
                <a:off x="-2204664" y="3116555"/>
                <a:ext cx="489857" cy="449489"/>
              </a:xfrm>
              <a:prstGeom prst="downArrow">
                <a:avLst/>
              </a:prstGeom>
              <a:solidFill>
                <a:srgbClr val="66FF33"/>
              </a:solidFill>
              <a:ln>
                <a:solidFill>
                  <a:srgbClr val="FF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grpSp>
          <p:nvGrpSpPr>
            <p:cNvPr id="33" name="Grupo 32"/>
            <p:cNvGrpSpPr/>
            <p:nvPr/>
          </p:nvGrpSpPr>
          <p:grpSpPr>
            <a:xfrm>
              <a:off x="4252488" y="3373390"/>
              <a:ext cx="2541240" cy="1427208"/>
              <a:chOff x="-2575915" y="2850864"/>
              <a:chExt cx="3496608" cy="1944810"/>
            </a:xfrm>
          </p:grpSpPr>
          <p:sp>
            <p:nvSpPr>
              <p:cNvPr id="34" name="Triângulo isósceles 33"/>
              <p:cNvSpPr/>
              <p:nvPr/>
            </p:nvSpPr>
            <p:spPr>
              <a:xfrm>
                <a:off x="-2039549" y="4217163"/>
                <a:ext cx="963512" cy="544474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cxnSp>
            <p:nvCxnSpPr>
              <p:cNvPr id="35" name="Conector reto 34"/>
              <p:cNvCxnSpPr/>
              <p:nvPr/>
            </p:nvCxnSpPr>
            <p:spPr>
              <a:xfrm>
                <a:off x="-2575915" y="3890822"/>
                <a:ext cx="3388420" cy="904852"/>
              </a:xfrm>
              <a:prstGeom prst="line">
                <a:avLst/>
              </a:prstGeom>
              <a:ln w="762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Elipse 35"/>
              <p:cNvSpPr/>
              <p:nvPr/>
            </p:nvSpPr>
            <p:spPr>
              <a:xfrm>
                <a:off x="228118" y="4063636"/>
                <a:ext cx="692575" cy="6387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37" name="Seta para baixo 36"/>
              <p:cNvSpPr/>
              <p:nvPr/>
            </p:nvSpPr>
            <p:spPr>
              <a:xfrm>
                <a:off x="-2497266" y="2850864"/>
                <a:ext cx="489857" cy="1085295"/>
              </a:xfrm>
              <a:prstGeom prst="downArrow">
                <a:avLst/>
              </a:prstGeom>
              <a:solidFill>
                <a:srgbClr val="66FF33"/>
              </a:solidFill>
              <a:ln>
                <a:solidFill>
                  <a:srgbClr val="FF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cxnSp>
          <p:nvCxnSpPr>
            <p:cNvPr id="17" name="Conector reto 16"/>
            <p:cNvCxnSpPr/>
            <p:nvPr/>
          </p:nvCxnSpPr>
          <p:spPr>
            <a:xfrm flipV="1">
              <a:off x="3167746" y="3712029"/>
              <a:ext cx="0" cy="1088569"/>
            </a:xfrm>
            <a:prstGeom prst="line">
              <a:avLst/>
            </a:prstGeom>
            <a:ln w="38100">
              <a:solidFill>
                <a:srgbClr val="FF66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to 37"/>
            <p:cNvCxnSpPr/>
            <p:nvPr/>
          </p:nvCxnSpPr>
          <p:spPr>
            <a:xfrm flipH="1" flipV="1">
              <a:off x="6793728" y="2995859"/>
              <a:ext cx="3" cy="1811814"/>
            </a:xfrm>
            <a:prstGeom prst="line">
              <a:avLst/>
            </a:prstGeom>
            <a:ln w="38100">
              <a:solidFill>
                <a:srgbClr val="FF66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tângulo de cantos arredondados 38"/>
            <p:cNvSpPr/>
            <p:nvPr/>
          </p:nvSpPr>
          <p:spPr>
            <a:xfrm>
              <a:off x="312803" y="3075592"/>
              <a:ext cx="1099457" cy="44631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Força potente</a:t>
              </a:r>
            </a:p>
          </p:txBody>
        </p:sp>
        <p:sp>
          <p:nvSpPr>
            <p:cNvPr id="40" name="Retângulo de cantos arredondados 39"/>
            <p:cNvSpPr/>
            <p:nvPr/>
          </p:nvSpPr>
          <p:spPr>
            <a:xfrm>
              <a:off x="3368844" y="3430580"/>
              <a:ext cx="1099457" cy="44631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Força potente</a:t>
              </a:r>
            </a:p>
          </p:txBody>
        </p:sp>
        <p:sp>
          <p:nvSpPr>
            <p:cNvPr id="41" name="Retângulo de cantos arredondados 40"/>
            <p:cNvSpPr/>
            <p:nvPr/>
          </p:nvSpPr>
          <p:spPr>
            <a:xfrm rot="16200000">
              <a:off x="2754612" y="4114914"/>
              <a:ext cx="1099457" cy="44631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altura</a:t>
              </a:r>
            </a:p>
          </p:txBody>
        </p:sp>
        <p:sp>
          <p:nvSpPr>
            <p:cNvPr id="42" name="Retângulo de cantos arredondados 41"/>
            <p:cNvSpPr/>
            <p:nvPr/>
          </p:nvSpPr>
          <p:spPr>
            <a:xfrm rot="16200000">
              <a:off x="6360932" y="3826210"/>
              <a:ext cx="1099457" cy="44631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altura</a:t>
              </a:r>
            </a:p>
          </p:txBody>
        </p:sp>
      </p:grpSp>
      <p:sp>
        <p:nvSpPr>
          <p:cNvPr id="2" name="Retângulo de cantos arredondados 2">
            <a:extLst>
              <a:ext uri="{FF2B5EF4-FFF2-40B4-BE49-F238E27FC236}">
                <a16:creationId xmlns:a16="http://schemas.microsoft.com/office/drawing/2014/main" id="{73EB3C3D-2C07-A3AF-BE4B-F144C3FCC6AB}"/>
              </a:ext>
            </a:extLst>
          </p:cNvPr>
          <p:cNvSpPr/>
          <p:nvPr/>
        </p:nvSpPr>
        <p:spPr>
          <a:xfrm>
            <a:off x="535939" y="814307"/>
            <a:ext cx="5268689" cy="928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Alavancas Interfixas</a:t>
            </a:r>
          </a:p>
        </p:txBody>
      </p:sp>
      <p:pic>
        <p:nvPicPr>
          <p:cNvPr id="7170" name="Picture 2" descr="via GIPHY | Mizah, Gif, Wattpad">
            <a:extLst>
              <a:ext uri="{FF2B5EF4-FFF2-40B4-BE49-F238E27FC236}">
                <a16:creationId xmlns:a16="http://schemas.microsoft.com/office/drawing/2014/main" id="{92F83F14-52F2-AC52-68AA-949C39C67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201" y="4775837"/>
            <a:ext cx="1898385" cy="142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490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609601" y="1818004"/>
            <a:ext cx="4511612" cy="1389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2933" b="1" dirty="0"/>
              <a:t>Exemplos</a:t>
            </a:r>
          </a:p>
          <a:p>
            <a:pPr marL="838179" lvl="1" indent="-38099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2933" b="1" dirty="0"/>
              <a:t>Martelo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456576" y="514719"/>
            <a:ext cx="5268689" cy="92891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Alavancas Interfixas</a:t>
            </a:r>
          </a:p>
        </p:txBody>
      </p:sp>
      <p:sp>
        <p:nvSpPr>
          <p:cNvPr id="5" name="Retângulo 4"/>
          <p:cNvSpPr/>
          <p:nvPr/>
        </p:nvSpPr>
        <p:spPr>
          <a:xfrm>
            <a:off x="624115" y="6157098"/>
            <a:ext cx="8011885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67"/>
              <a:t>https://www.physicsforums.com/attachments/hibb4-8-gif.165285/</a:t>
            </a:r>
            <a:endParaRPr lang="pt-BR" sz="1067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5954" y="1541198"/>
            <a:ext cx="4470047" cy="49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9124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/>
          <a:srcRect t="21997" b="17164"/>
          <a:stretch/>
        </p:blipFill>
        <p:spPr>
          <a:xfrm>
            <a:off x="359950" y="4175610"/>
            <a:ext cx="6978168" cy="2112203"/>
          </a:xfrm>
          <a:prstGeom prst="rect">
            <a:avLst/>
          </a:prstGeom>
        </p:spPr>
      </p:pic>
      <p:sp>
        <p:nvSpPr>
          <p:cNvPr id="3" name="Retângulo de cantos arredondados 2"/>
          <p:cNvSpPr/>
          <p:nvPr/>
        </p:nvSpPr>
        <p:spPr>
          <a:xfrm>
            <a:off x="359950" y="624234"/>
            <a:ext cx="5268689" cy="928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Alavancas Interpotentes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576710" y="2424417"/>
            <a:ext cx="4292821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0070C0"/>
                </a:solidFill>
              </a:rPr>
              <a:t>Fp</a:t>
            </a:r>
            <a:r>
              <a:rPr lang="pt-BR" sz="2000" b="1" dirty="0">
                <a:solidFill>
                  <a:srgbClr val="0070C0"/>
                </a:solidFill>
              </a:rPr>
              <a:t> = força potente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0070C0"/>
                </a:solidFill>
              </a:rPr>
              <a:t>PA = ponto de apoio (fixo)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0070C0"/>
                </a:solidFill>
              </a:rPr>
              <a:t>Fr</a:t>
            </a:r>
            <a:r>
              <a:rPr lang="pt-BR" sz="2000" b="1" dirty="0">
                <a:solidFill>
                  <a:srgbClr val="0070C0"/>
                </a:solidFill>
              </a:rPr>
              <a:t> = força resistente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322469" y="2256133"/>
            <a:ext cx="6905711" cy="1576795"/>
            <a:chOff x="557679" y="1832021"/>
            <a:chExt cx="5179283" cy="1182596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57679" y="1832021"/>
              <a:ext cx="5179283" cy="11825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8" name="Retângulo de cantos arredondados 7"/>
            <p:cNvSpPr/>
            <p:nvPr/>
          </p:nvSpPr>
          <p:spPr>
            <a:xfrm>
              <a:off x="2404294" y="2155170"/>
              <a:ext cx="1536517" cy="553283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Força potente</a:t>
              </a:r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763634" y="2155170"/>
              <a:ext cx="1536517" cy="55328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Ponto fixo</a:t>
              </a:r>
            </a:p>
          </p:txBody>
        </p:sp>
        <p:sp>
          <p:nvSpPr>
            <p:cNvPr id="23" name="Retângulo de cantos arredondados 22"/>
            <p:cNvSpPr/>
            <p:nvPr/>
          </p:nvSpPr>
          <p:spPr>
            <a:xfrm>
              <a:off x="4044954" y="2155169"/>
              <a:ext cx="1536517" cy="553283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Força resistente</a:t>
              </a:r>
            </a:p>
          </p:txBody>
        </p:sp>
      </p:grpSp>
      <p:pic>
        <p:nvPicPr>
          <p:cNvPr id="8194" name="Picture 2" descr="Corta Unhas Banco de Imagens e Fotos de Stock - iStock">
            <a:extLst>
              <a:ext uri="{FF2B5EF4-FFF2-40B4-BE49-F238E27FC236}">
                <a16:creationId xmlns:a16="http://schemas.microsoft.com/office/drawing/2014/main" id="{DADEA13A-A1C5-09E4-12DA-7A1023C72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749" y="4298021"/>
            <a:ext cx="1989792" cy="198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389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609600" y="1805782"/>
            <a:ext cx="10962640" cy="1213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pt-BR" sz="2533" b="1" dirty="0"/>
              <a:t>Quanto + próximo a força potente está da força resistente menor é o esforço 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324979" y="2676957"/>
            <a:ext cx="7531880" cy="3862124"/>
            <a:chOff x="2036404" y="2688350"/>
            <a:chExt cx="5047256" cy="2178557"/>
          </a:xfrm>
        </p:grpSpPr>
        <p:grpSp>
          <p:nvGrpSpPr>
            <p:cNvPr id="43" name="Grupo 42"/>
            <p:cNvGrpSpPr/>
            <p:nvPr/>
          </p:nvGrpSpPr>
          <p:grpSpPr>
            <a:xfrm>
              <a:off x="2771691" y="3180535"/>
              <a:ext cx="3650880" cy="1686372"/>
              <a:chOff x="1483546" y="3624012"/>
              <a:chExt cx="2753153" cy="124710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1483546" y="3624012"/>
                <a:ext cx="2753153" cy="1182118"/>
                <a:chOff x="-1105255" y="3192377"/>
                <a:chExt cx="3788188" cy="1610832"/>
              </a:xfrm>
            </p:grpSpPr>
            <p:sp>
              <p:nvSpPr>
                <p:cNvPr id="29" name="Triângulo isósceles 28"/>
                <p:cNvSpPr/>
                <p:nvPr/>
              </p:nvSpPr>
              <p:spPr>
                <a:xfrm>
                  <a:off x="1476441" y="3941532"/>
                  <a:ext cx="1206492" cy="861677"/>
                </a:xfrm>
                <a:prstGeom prst="triangl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sp>
              <p:nvSpPr>
                <p:cNvPr id="31" name="Elipse 30"/>
                <p:cNvSpPr/>
                <p:nvPr/>
              </p:nvSpPr>
              <p:spPr>
                <a:xfrm>
                  <a:off x="-1105255" y="3192377"/>
                  <a:ext cx="692576" cy="6387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sp>
              <p:nvSpPr>
                <p:cNvPr id="32" name="Seta para baixo 31"/>
                <p:cNvSpPr/>
                <p:nvPr/>
              </p:nvSpPr>
              <p:spPr>
                <a:xfrm rot="10800000">
                  <a:off x="268951" y="3972589"/>
                  <a:ext cx="725187" cy="830620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cxnSp>
              <p:nvCxnSpPr>
                <p:cNvPr id="30" name="Conector reto 29"/>
                <p:cNvCxnSpPr/>
                <p:nvPr/>
              </p:nvCxnSpPr>
              <p:spPr>
                <a:xfrm>
                  <a:off x="-1044456" y="3862158"/>
                  <a:ext cx="3256682" cy="79374"/>
                </a:xfrm>
                <a:prstGeom prst="line">
                  <a:avLst/>
                </a:prstGeom>
                <a:ln w="1079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Retângulo de cantos arredondados 38"/>
              <p:cNvSpPr/>
              <p:nvPr/>
            </p:nvSpPr>
            <p:spPr>
              <a:xfrm>
                <a:off x="1961945" y="4424807"/>
                <a:ext cx="694593" cy="446314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133" b="1" dirty="0">
                    <a:solidFill>
                      <a:srgbClr val="0070C0"/>
                    </a:solidFill>
                  </a:rPr>
                  <a:t>Força potente</a:t>
                </a:r>
              </a:p>
            </p:txBody>
          </p:sp>
        </p:grpSp>
        <p:sp>
          <p:nvSpPr>
            <p:cNvPr id="44" name="Retângulo de cantos arredondados 43"/>
            <p:cNvSpPr/>
            <p:nvPr/>
          </p:nvSpPr>
          <p:spPr>
            <a:xfrm>
              <a:off x="2036404" y="2688350"/>
              <a:ext cx="1112053" cy="60351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Força resistente</a:t>
              </a:r>
            </a:p>
          </p:txBody>
        </p:sp>
        <p:sp>
          <p:nvSpPr>
            <p:cNvPr id="45" name="Retângulo de cantos arredondados 44"/>
            <p:cNvSpPr/>
            <p:nvPr/>
          </p:nvSpPr>
          <p:spPr>
            <a:xfrm>
              <a:off x="6162579" y="4263389"/>
              <a:ext cx="921081" cy="60351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Ponto fixo</a:t>
              </a:r>
            </a:p>
          </p:txBody>
        </p:sp>
      </p:grpSp>
      <p:sp>
        <p:nvSpPr>
          <p:cNvPr id="2" name="Retângulo de cantos arredondados 2">
            <a:extLst>
              <a:ext uri="{FF2B5EF4-FFF2-40B4-BE49-F238E27FC236}">
                <a16:creationId xmlns:a16="http://schemas.microsoft.com/office/drawing/2014/main" id="{EF49AFDD-7AEC-BB05-9294-3D9B1DCF598C}"/>
              </a:ext>
            </a:extLst>
          </p:cNvPr>
          <p:cNvSpPr/>
          <p:nvPr/>
        </p:nvSpPr>
        <p:spPr>
          <a:xfrm>
            <a:off x="359950" y="624234"/>
            <a:ext cx="5268689" cy="928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Alavancas Interpotentes</a:t>
            </a:r>
          </a:p>
        </p:txBody>
      </p:sp>
    </p:spTree>
    <p:extLst>
      <p:ext uri="{BB962C8B-B14F-4D97-AF65-F5344CB8AC3E}">
        <p14:creationId xmlns:p14="http://schemas.microsoft.com/office/powerpoint/2010/main" val="268062961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359950" y="562011"/>
            <a:ext cx="6905711" cy="928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Alavancas Inter-resistentes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694271" y="2550382"/>
            <a:ext cx="4292821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0070C0"/>
                </a:solidFill>
              </a:rPr>
              <a:t>Fp</a:t>
            </a:r>
            <a:r>
              <a:rPr lang="pt-BR" sz="2000" b="1" dirty="0">
                <a:solidFill>
                  <a:srgbClr val="0070C0"/>
                </a:solidFill>
              </a:rPr>
              <a:t> = força potente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0070C0"/>
                </a:solidFill>
              </a:rPr>
              <a:t>PA = ponto de apoio (fixo)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0070C0"/>
                </a:solidFill>
              </a:rPr>
              <a:t>Fr</a:t>
            </a:r>
            <a:r>
              <a:rPr lang="pt-BR" sz="2000" b="1" dirty="0">
                <a:solidFill>
                  <a:srgbClr val="0070C0"/>
                </a:solidFill>
              </a:rPr>
              <a:t> = força resistente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670999" y="2121761"/>
            <a:ext cx="6905711" cy="1576795"/>
            <a:chOff x="557679" y="1832021"/>
            <a:chExt cx="5179283" cy="1182596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57679" y="1832021"/>
              <a:ext cx="5179283" cy="11825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 dirty="0"/>
            </a:p>
          </p:txBody>
        </p:sp>
        <p:sp>
          <p:nvSpPr>
            <p:cNvPr id="8" name="Retângulo de cantos arredondados 7"/>
            <p:cNvSpPr/>
            <p:nvPr/>
          </p:nvSpPr>
          <p:spPr>
            <a:xfrm>
              <a:off x="4082661" y="2153487"/>
              <a:ext cx="1536517" cy="55328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Força potente</a:t>
              </a:r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763634" y="2155170"/>
              <a:ext cx="1536517" cy="553283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Ponto fixo</a:t>
              </a:r>
            </a:p>
          </p:txBody>
        </p:sp>
        <p:sp>
          <p:nvSpPr>
            <p:cNvPr id="23" name="Retângulo de cantos arredondados 22"/>
            <p:cNvSpPr/>
            <p:nvPr/>
          </p:nvSpPr>
          <p:spPr>
            <a:xfrm>
              <a:off x="2417935" y="2154144"/>
              <a:ext cx="1536517" cy="553283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Força resistente</a:t>
              </a:r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t="23703" b="16027"/>
          <a:stretch/>
        </p:blipFill>
        <p:spPr>
          <a:xfrm>
            <a:off x="431811" y="4127177"/>
            <a:ext cx="7066376" cy="211891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041AA07-4329-3BC7-41D1-B5894236A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09" y="4491534"/>
            <a:ext cx="3193144" cy="179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99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9913258" y="514719"/>
            <a:ext cx="1658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Alavancas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09600" y="1805782"/>
            <a:ext cx="10962640" cy="1213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2533" b="1" dirty="0"/>
              <a:t>Quanto + próximo a força resistente está do ponto fixo menor é o esforço 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3173844" y="3576860"/>
            <a:ext cx="6683013" cy="2962221"/>
            <a:chOff x="2605245" y="3195969"/>
            <a:chExt cx="4478415" cy="1670937"/>
          </a:xfrm>
        </p:grpSpPr>
        <p:grpSp>
          <p:nvGrpSpPr>
            <p:cNvPr id="43" name="Grupo 42"/>
            <p:cNvGrpSpPr/>
            <p:nvPr/>
          </p:nvGrpSpPr>
          <p:grpSpPr>
            <a:xfrm>
              <a:off x="2605245" y="3211354"/>
              <a:ext cx="3817326" cy="1644381"/>
              <a:chOff x="1358027" y="3646804"/>
              <a:chExt cx="2878672" cy="1216056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1358027" y="3646804"/>
                <a:ext cx="2878672" cy="1159326"/>
                <a:chOff x="-1277961" y="3223435"/>
                <a:chExt cx="3960894" cy="1579774"/>
              </a:xfrm>
            </p:grpSpPr>
            <p:sp>
              <p:nvSpPr>
                <p:cNvPr id="29" name="Triângulo isósceles 28"/>
                <p:cNvSpPr/>
                <p:nvPr/>
              </p:nvSpPr>
              <p:spPr>
                <a:xfrm>
                  <a:off x="1476441" y="3941532"/>
                  <a:ext cx="1206492" cy="861677"/>
                </a:xfrm>
                <a:prstGeom prst="triangl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sp>
              <p:nvSpPr>
                <p:cNvPr id="31" name="Elipse 30"/>
                <p:cNvSpPr/>
                <p:nvPr/>
              </p:nvSpPr>
              <p:spPr>
                <a:xfrm>
                  <a:off x="237597" y="3223435"/>
                  <a:ext cx="692576" cy="6387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sp>
              <p:nvSpPr>
                <p:cNvPr id="32" name="Seta para baixo 31"/>
                <p:cNvSpPr/>
                <p:nvPr/>
              </p:nvSpPr>
              <p:spPr>
                <a:xfrm rot="10800000">
                  <a:off x="-1277961" y="4020906"/>
                  <a:ext cx="719863" cy="782302"/>
                </a:xfrm>
                <a:prstGeom prst="downArrow">
                  <a:avLst/>
                </a:prstGeom>
                <a:solidFill>
                  <a:srgbClr val="66FF33"/>
                </a:solidFill>
                <a:ln>
                  <a:solidFill>
                    <a:srgbClr val="FF33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400"/>
                </a:p>
              </p:txBody>
            </p:sp>
            <p:cxnSp>
              <p:nvCxnSpPr>
                <p:cNvPr id="30" name="Conector reto 29"/>
                <p:cNvCxnSpPr/>
                <p:nvPr/>
              </p:nvCxnSpPr>
              <p:spPr>
                <a:xfrm>
                  <a:off x="-1081372" y="3941532"/>
                  <a:ext cx="3293598" cy="0"/>
                </a:xfrm>
                <a:prstGeom prst="line">
                  <a:avLst/>
                </a:prstGeom>
                <a:ln w="1079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Retângulo de cantos arredondados 38"/>
              <p:cNvSpPr/>
              <p:nvPr/>
            </p:nvSpPr>
            <p:spPr>
              <a:xfrm>
                <a:off x="1647171" y="4416546"/>
                <a:ext cx="694593" cy="446314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133" b="1" dirty="0">
                    <a:solidFill>
                      <a:srgbClr val="0070C0"/>
                    </a:solidFill>
                  </a:rPr>
                  <a:t>Força potente</a:t>
                </a:r>
              </a:p>
            </p:txBody>
          </p:sp>
        </p:grpSp>
        <p:sp>
          <p:nvSpPr>
            <p:cNvPr id="44" name="Retângulo de cantos arredondados 43"/>
            <p:cNvSpPr/>
            <p:nvPr/>
          </p:nvSpPr>
          <p:spPr>
            <a:xfrm>
              <a:off x="4703784" y="3195969"/>
              <a:ext cx="1112053" cy="60351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Força resistente</a:t>
              </a:r>
            </a:p>
          </p:txBody>
        </p:sp>
        <p:sp>
          <p:nvSpPr>
            <p:cNvPr id="45" name="Retângulo de cantos arredondados 44"/>
            <p:cNvSpPr/>
            <p:nvPr/>
          </p:nvSpPr>
          <p:spPr>
            <a:xfrm>
              <a:off x="6162579" y="4263389"/>
              <a:ext cx="921081" cy="60351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133" b="1" dirty="0">
                  <a:solidFill>
                    <a:srgbClr val="0070C0"/>
                  </a:solidFill>
                </a:rPr>
                <a:t>Ponto fixo</a:t>
              </a:r>
            </a:p>
          </p:txBody>
        </p:sp>
      </p:grpSp>
      <p:sp>
        <p:nvSpPr>
          <p:cNvPr id="16" name="Retângulo de cantos arredondados 15"/>
          <p:cNvSpPr/>
          <p:nvPr/>
        </p:nvSpPr>
        <p:spPr>
          <a:xfrm>
            <a:off x="3456576" y="514719"/>
            <a:ext cx="5268689" cy="928915"/>
          </a:xfrm>
          <a:prstGeom prst="round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Alavancas Inter-resistentes</a:t>
            </a:r>
          </a:p>
        </p:txBody>
      </p:sp>
    </p:spTree>
    <p:extLst>
      <p:ext uri="{BB962C8B-B14F-4D97-AF65-F5344CB8AC3E}">
        <p14:creationId xmlns:p14="http://schemas.microsoft.com/office/powerpoint/2010/main" val="364006627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4901617" y="4946553"/>
            <a:ext cx="5521365" cy="71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pt-BR" sz="2933" b="1" dirty="0"/>
              <a:t>Exemplos: Carrinho de mão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881" y="3699164"/>
            <a:ext cx="3184124" cy="2494778"/>
          </a:xfrm>
          <a:prstGeom prst="rect">
            <a:avLst/>
          </a:prstGeom>
        </p:spPr>
      </p:pic>
      <p:sp>
        <p:nvSpPr>
          <p:cNvPr id="2" name="Retângulo de cantos arredondados 2">
            <a:extLst>
              <a:ext uri="{FF2B5EF4-FFF2-40B4-BE49-F238E27FC236}">
                <a16:creationId xmlns:a16="http://schemas.microsoft.com/office/drawing/2014/main" id="{5D2883EC-90FD-1F36-3758-857487A5389C}"/>
              </a:ext>
            </a:extLst>
          </p:cNvPr>
          <p:cNvSpPr/>
          <p:nvPr/>
        </p:nvSpPr>
        <p:spPr>
          <a:xfrm>
            <a:off x="359950" y="562011"/>
            <a:ext cx="6905711" cy="928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Alavancas Inter-resistentes</a:t>
            </a:r>
          </a:p>
        </p:txBody>
      </p:sp>
    </p:spTree>
    <p:extLst>
      <p:ext uri="{BB962C8B-B14F-4D97-AF65-F5344CB8AC3E}">
        <p14:creationId xmlns:p14="http://schemas.microsoft.com/office/powerpoint/2010/main" val="325206871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614680" y="2904022"/>
            <a:ext cx="10962640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Classifique os objetos como alavancas: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A – interfixas			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B – Interpotentes			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C – Inter-resistentes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2000" dirty="0"/>
              <a:t>D – Nenhuma das anteriores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799" b="24868"/>
          <a:stretch/>
        </p:blipFill>
        <p:spPr>
          <a:xfrm>
            <a:off x="6650182" y="3614034"/>
            <a:ext cx="4130502" cy="220293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FC0CE095-92A9-E637-FC99-71D806440985}"/>
              </a:ext>
            </a:extLst>
          </p:cNvPr>
          <p:cNvGrpSpPr/>
          <p:nvPr/>
        </p:nvGrpSpPr>
        <p:grpSpPr>
          <a:xfrm>
            <a:off x="952501" y="97755"/>
            <a:ext cx="4974828" cy="1846470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A37D967-C9A7-A7CC-6852-5D7DB9C2F4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6FD592ED-AE0B-3B9F-8FBC-F58E86576E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ACD9FC9-44AD-793C-79E9-66052C154C96}"/>
              </a:ext>
            </a:extLst>
          </p:cNvPr>
          <p:cNvSpPr/>
          <p:nvPr/>
        </p:nvSpPr>
        <p:spPr>
          <a:xfrm>
            <a:off x="614680" y="3913664"/>
            <a:ext cx="2616199" cy="342900"/>
          </a:xfrm>
          <a:prstGeom prst="rect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6997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15" t="5739" r="13370" b="3952"/>
          <a:stretch/>
        </p:blipFill>
        <p:spPr>
          <a:xfrm>
            <a:off x="5805715" y="1164227"/>
            <a:ext cx="5766525" cy="535652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FEDBE7A-8062-C942-21E3-37B2E6939FB2}"/>
              </a:ext>
            </a:extLst>
          </p:cNvPr>
          <p:cNvSpPr txBox="1"/>
          <p:nvPr/>
        </p:nvSpPr>
        <p:spPr>
          <a:xfrm>
            <a:off x="793669" y="2153651"/>
            <a:ext cx="6096000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Classifique os objetos como alavancas: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endParaRPr lang="pt-BR" sz="1800" dirty="0"/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A – interfixas			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B – Interpotentes			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C – Inter-resistentes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D – Nenhuma das anteriores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8811A6A-A0C6-F8F6-75BC-2CAEAEDA8BC0}"/>
              </a:ext>
            </a:extLst>
          </p:cNvPr>
          <p:cNvGrpSpPr/>
          <p:nvPr/>
        </p:nvGrpSpPr>
        <p:grpSpPr>
          <a:xfrm>
            <a:off x="952501" y="97755"/>
            <a:ext cx="4974828" cy="1846470"/>
            <a:chOff x="952501" y="97755"/>
            <a:chExt cx="4974828" cy="1846470"/>
          </a:xfrm>
        </p:grpSpPr>
        <p:pic>
          <p:nvPicPr>
            <p:cNvPr id="7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2C53B1E3-5584-6948-31E8-A954D99890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Função e força - dorfemoropatelar">
              <a:extLst>
                <a:ext uri="{FF2B5EF4-FFF2-40B4-BE49-F238E27FC236}">
                  <a16:creationId xmlns:a16="http://schemas.microsoft.com/office/drawing/2014/main" id="{4F552C4B-02BA-B297-77D8-6FE8D2785C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D7B86B12-26FF-F299-C1F9-88C1B8C80EAE}"/>
              </a:ext>
            </a:extLst>
          </p:cNvPr>
          <p:cNvSpPr/>
          <p:nvPr/>
        </p:nvSpPr>
        <p:spPr>
          <a:xfrm>
            <a:off x="614680" y="3913664"/>
            <a:ext cx="2616199" cy="342900"/>
          </a:xfrm>
          <a:prstGeom prst="rect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096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14" t="5079" r="14232" b="16190"/>
          <a:stretch/>
        </p:blipFill>
        <p:spPr>
          <a:xfrm>
            <a:off x="6154056" y="1340741"/>
            <a:ext cx="5428343" cy="539931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864B14E-0C56-C4A5-557A-19EE1B0AE674}"/>
              </a:ext>
            </a:extLst>
          </p:cNvPr>
          <p:cNvSpPr txBox="1"/>
          <p:nvPr/>
        </p:nvSpPr>
        <p:spPr>
          <a:xfrm>
            <a:off x="793669" y="2153651"/>
            <a:ext cx="6096000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Classifique os objetos como alavancas: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endParaRPr lang="pt-BR" sz="1800" dirty="0"/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A – interfixas			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B – Interpotentes			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C – Inter-resistentes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pt-BR" sz="1800" dirty="0"/>
              <a:t>D – Nenhuma das anteriores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F30A68E-5686-C7CF-5BA3-C3608A9BC102}"/>
              </a:ext>
            </a:extLst>
          </p:cNvPr>
          <p:cNvGrpSpPr/>
          <p:nvPr/>
        </p:nvGrpSpPr>
        <p:grpSpPr>
          <a:xfrm>
            <a:off x="952501" y="97755"/>
            <a:ext cx="4974828" cy="1846470"/>
            <a:chOff x="952501" y="97755"/>
            <a:chExt cx="4974828" cy="1846470"/>
          </a:xfrm>
        </p:grpSpPr>
        <p:pic>
          <p:nvPicPr>
            <p:cNvPr id="5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D0CB3966-4057-806C-03D3-C49B40566D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Função e força - dorfemoropatelar">
              <a:extLst>
                <a:ext uri="{FF2B5EF4-FFF2-40B4-BE49-F238E27FC236}">
                  <a16:creationId xmlns:a16="http://schemas.microsoft.com/office/drawing/2014/main" id="{FAFC33B0-CF75-83C3-A4A6-8226D67A4A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tângulo 7">
            <a:extLst>
              <a:ext uri="{FF2B5EF4-FFF2-40B4-BE49-F238E27FC236}">
                <a16:creationId xmlns:a16="http://schemas.microsoft.com/office/drawing/2014/main" id="{2CF4E890-B0F4-2385-0DEC-34F5F80B0BB7}"/>
              </a:ext>
            </a:extLst>
          </p:cNvPr>
          <p:cNvSpPr/>
          <p:nvPr/>
        </p:nvSpPr>
        <p:spPr>
          <a:xfrm>
            <a:off x="793669" y="3086100"/>
            <a:ext cx="2616199" cy="342900"/>
          </a:xfrm>
          <a:prstGeom prst="rect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025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D911EF2-A48C-F778-8603-C007595CC89D}"/>
              </a:ext>
            </a:extLst>
          </p:cNvPr>
          <p:cNvSpPr txBox="1"/>
          <p:nvPr/>
        </p:nvSpPr>
        <p:spPr>
          <a:xfrm>
            <a:off x="6553200" y="1962230"/>
            <a:ext cx="50707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Alavancas </a:t>
            </a:r>
          </a:p>
          <a:p>
            <a:r>
              <a:rPr lang="pt-BR" sz="5400" dirty="0"/>
              <a:t>No </a:t>
            </a:r>
          </a:p>
          <a:p>
            <a:r>
              <a:rPr lang="pt-BR" sz="5400" dirty="0"/>
              <a:t>Corpo Humano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BEDAA550-C07E-7D8C-B7B8-630CDBB8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5"/>
            <a:ext cx="9130145" cy="685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26844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t="3175" r="67476" b="25291"/>
          <a:stretch/>
        </p:blipFill>
        <p:spPr>
          <a:xfrm>
            <a:off x="781821" y="2592585"/>
            <a:ext cx="2372132" cy="3571649"/>
          </a:xfrm>
          <a:prstGeom prst="rect">
            <a:avLst/>
          </a:prstGeom>
        </p:spPr>
      </p:pic>
      <p:sp>
        <p:nvSpPr>
          <p:cNvPr id="13" name="Retângulo de cantos arredondados 12"/>
          <p:cNvSpPr/>
          <p:nvPr/>
        </p:nvSpPr>
        <p:spPr>
          <a:xfrm>
            <a:off x="967541" y="1632017"/>
            <a:ext cx="1899197" cy="8900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Interfixa 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4174365" y="1605841"/>
            <a:ext cx="2555968" cy="8900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Inter- resistente 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6730333" y="1618929"/>
            <a:ext cx="3183313" cy="8900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Interpotente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F4459B0-A87C-B00A-BEE0-622557707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48" t="4008" r="39933" b="24458"/>
          <a:stretch/>
        </p:blipFill>
        <p:spPr>
          <a:xfrm>
            <a:off x="4372223" y="2841968"/>
            <a:ext cx="2160253" cy="35716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4AEA93-6310-54D5-A4D8-72CBB60783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43" t="3453" r="1025" b="25013"/>
          <a:stretch/>
        </p:blipFill>
        <p:spPr>
          <a:xfrm>
            <a:off x="7592806" y="3151526"/>
            <a:ext cx="2890485" cy="357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9966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t="3175" r="68551" b="25291"/>
          <a:stretch/>
        </p:blipFill>
        <p:spPr>
          <a:xfrm>
            <a:off x="724786" y="1402027"/>
            <a:ext cx="3150529" cy="4905828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913472" y="888872"/>
            <a:ext cx="10523786" cy="3622168"/>
            <a:chOff x="685103" y="666654"/>
            <a:chExt cx="7892840" cy="2716626"/>
          </a:xfrm>
        </p:grpSpPr>
        <p:sp>
          <p:nvSpPr>
            <p:cNvPr id="13" name="Retângulo de cantos arredondados 12"/>
            <p:cNvSpPr/>
            <p:nvPr/>
          </p:nvSpPr>
          <p:spPr>
            <a:xfrm>
              <a:off x="941067" y="666654"/>
              <a:ext cx="1424398" cy="6675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>
                  <a:solidFill>
                    <a:schemeClr val="tx1"/>
                  </a:solidFill>
                </a:rPr>
                <a:t>Interfixa </a:t>
              </a:r>
            </a:p>
          </p:txBody>
        </p:sp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1943" y="1144905"/>
              <a:ext cx="2286000" cy="2238375"/>
            </a:xfrm>
            <a:prstGeom prst="rect">
              <a:avLst/>
            </a:prstGeom>
          </p:spPr>
        </p:pic>
        <p:sp>
          <p:nvSpPr>
            <p:cNvPr id="6" name="Retângulo de cantos arredondados 5"/>
            <p:cNvSpPr/>
            <p:nvPr/>
          </p:nvSpPr>
          <p:spPr>
            <a:xfrm>
              <a:off x="3164478" y="2111555"/>
              <a:ext cx="3026228" cy="1045301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4000" b="1" dirty="0" err="1">
                  <a:solidFill>
                    <a:srgbClr val="7030A0"/>
                  </a:solidFill>
                </a:rPr>
                <a:t>Fp</a:t>
              </a:r>
              <a:r>
                <a:rPr lang="pt-BR" sz="4000" b="1" dirty="0">
                  <a:solidFill>
                    <a:srgbClr val="7030A0"/>
                  </a:solidFill>
                </a:rPr>
                <a:t> -  PA - </a:t>
              </a:r>
              <a:r>
                <a:rPr lang="pt-BR" sz="4000" b="1" dirty="0" err="1">
                  <a:solidFill>
                    <a:srgbClr val="7030A0"/>
                  </a:solidFill>
                </a:rPr>
                <a:t>Fr</a:t>
              </a:r>
              <a:r>
                <a:rPr lang="pt-BR" sz="4000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3309875" y="751901"/>
              <a:ext cx="3219616" cy="107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80990" indent="-38099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2000" b="1" dirty="0" err="1">
                  <a:solidFill>
                    <a:srgbClr val="0070C0"/>
                  </a:solidFill>
                </a:rPr>
                <a:t>Fp</a:t>
              </a:r>
              <a:r>
                <a:rPr lang="pt-BR" sz="2000" b="1" dirty="0">
                  <a:solidFill>
                    <a:srgbClr val="0070C0"/>
                  </a:solidFill>
                </a:rPr>
                <a:t> = força potente</a:t>
              </a:r>
            </a:p>
            <a:p>
              <a:pPr marL="380990" indent="-38099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2000" b="1" dirty="0">
                  <a:solidFill>
                    <a:srgbClr val="0070C0"/>
                  </a:solidFill>
                </a:rPr>
                <a:t>PA = ponto de apoio (fixo)</a:t>
              </a:r>
            </a:p>
            <a:p>
              <a:pPr marL="380990" indent="-38099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2000" b="1" dirty="0" err="1">
                  <a:solidFill>
                    <a:srgbClr val="0070C0"/>
                  </a:solidFill>
                </a:rPr>
                <a:t>Fr</a:t>
              </a:r>
              <a:r>
                <a:rPr lang="pt-BR" sz="2000" b="1" dirty="0">
                  <a:solidFill>
                    <a:srgbClr val="0070C0"/>
                  </a:solidFill>
                </a:rPr>
                <a:t> = força resistente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685103" y="2699656"/>
              <a:ext cx="39258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b="1" dirty="0"/>
                <a:t>PA</a:t>
              </a: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1487999" y="1703667"/>
              <a:ext cx="392583" cy="3000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sz="2000" b="1" dirty="0" err="1"/>
                <a:t>Fp</a:t>
              </a:r>
              <a:endParaRPr lang="pt-BR" sz="2000" b="1" dirty="0"/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2543761" y="2476238"/>
              <a:ext cx="392583" cy="34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sz="2400" b="1" dirty="0" err="1"/>
                <a:t>Fr</a:t>
              </a:r>
              <a:endParaRPr lang="pt-BR" sz="2400" b="1" dirty="0"/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7596518" y="2052668"/>
              <a:ext cx="392583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b="1" dirty="0"/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431805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654694" y="976030"/>
            <a:ext cx="10651575" cy="5325099"/>
            <a:chOff x="491020" y="732022"/>
            <a:chExt cx="7988682" cy="3993825"/>
          </a:xfrm>
        </p:grpSpPr>
        <p:pic>
          <p:nvPicPr>
            <p:cNvPr id="18" name="Imagem 17"/>
            <p:cNvPicPr>
              <a:picLocks noChangeAspect="1"/>
            </p:cNvPicPr>
            <p:nvPr/>
          </p:nvPicPr>
          <p:blipFill rotWithShape="1">
            <a:blip r:embed="rId3"/>
            <a:srcRect l="34071" r="40876"/>
            <a:stretch/>
          </p:blipFill>
          <p:spPr>
            <a:xfrm>
              <a:off x="491020" y="868304"/>
              <a:ext cx="1883229" cy="3682303"/>
            </a:xfrm>
            <a:prstGeom prst="rect">
              <a:avLst/>
            </a:prstGeom>
          </p:spPr>
        </p:pic>
        <p:grpSp>
          <p:nvGrpSpPr>
            <p:cNvPr id="8" name="Grupo 7"/>
            <p:cNvGrpSpPr/>
            <p:nvPr/>
          </p:nvGrpSpPr>
          <p:grpSpPr>
            <a:xfrm>
              <a:off x="727750" y="732022"/>
              <a:ext cx="7751952" cy="3829051"/>
              <a:chOff x="727750" y="732022"/>
              <a:chExt cx="7751952" cy="3829051"/>
            </a:xfrm>
          </p:grpSpPr>
          <p:sp>
            <p:nvSpPr>
              <p:cNvPr id="6" name="Retângulo de cantos arredondados 5"/>
              <p:cNvSpPr/>
              <p:nvPr/>
            </p:nvSpPr>
            <p:spPr>
              <a:xfrm>
                <a:off x="5453474" y="913135"/>
                <a:ext cx="3026228" cy="1045301"/>
              </a:xfrm>
              <a:prstGeom prst="round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4400" b="1" dirty="0">
                    <a:solidFill>
                      <a:srgbClr val="7030A0"/>
                    </a:solidFill>
                  </a:rPr>
                  <a:t>PA - </a:t>
                </a:r>
                <a:r>
                  <a:rPr lang="pt-BR" sz="4400" b="1" dirty="0" err="1">
                    <a:solidFill>
                      <a:srgbClr val="7030A0"/>
                    </a:solidFill>
                  </a:rPr>
                  <a:t>Fr</a:t>
                </a:r>
                <a:r>
                  <a:rPr lang="pt-BR" sz="4400" b="1" dirty="0">
                    <a:solidFill>
                      <a:srgbClr val="7030A0"/>
                    </a:solidFill>
                  </a:rPr>
                  <a:t> - </a:t>
                </a:r>
                <a:r>
                  <a:rPr lang="pt-BR" sz="4400" b="1" dirty="0" err="1">
                    <a:solidFill>
                      <a:srgbClr val="7030A0"/>
                    </a:solidFill>
                  </a:rPr>
                  <a:t>Fp</a:t>
                </a:r>
                <a:endParaRPr lang="pt-BR" sz="44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CaixaDeTexto 13"/>
              <p:cNvSpPr txBox="1"/>
              <p:nvPr/>
            </p:nvSpPr>
            <p:spPr>
              <a:xfrm>
                <a:off x="2176830" y="732022"/>
                <a:ext cx="3219616" cy="1079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80990" indent="-38099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BR" sz="2000" b="1" dirty="0" err="1">
                    <a:solidFill>
                      <a:srgbClr val="0070C0"/>
                    </a:solidFill>
                  </a:rPr>
                  <a:t>Fp</a:t>
                </a:r>
                <a:r>
                  <a:rPr lang="pt-BR" sz="2000" b="1" dirty="0">
                    <a:solidFill>
                      <a:srgbClr val="0070C0"/>
                    </a:solidFill>
                  </a:rPr>
                  <a:t> = força potente</a:t>
                </a:r>
              </a:p>
              <a:p>
                <a:pPr marL="380990" indent="-38099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BR" sz="2000" b="1" dirty="0">
                    <a:solidFill>
                      <a:srgbClr val="0070C0"/>
                    </a:solidFill>
                  </a:rPr>
                  <a:t>PA = ponto de apoio (fixo)</a:t>
                </a:r>
              </a:p>
              <a:p>
                <a:pPr marL="380990" indent="-38099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BR" sz="2000" b="1" dirty="0" err="1">
                    <a:solidFill>
                      <a:srgbClr val="0070C0"/>
                    </a:solidFill>
                  </a:rPr>
                  <a:t>Fr</a:t>
                </a:r>
                <a:r>
                  <a:rPr lang="pt-BR" sz="2000" b="1" dirty="0">
                    <a:solidFill>
                      <a:srgbClr val="0070C0"/>
                    </a:solidFill>
                  </a:rPr>
                  <a:t> = força resistente</a:t>
                </a:r>
              </a:p>
            </p:txBody>
          </p:sp>
          <p:sp>
            <p:nvSpPr>
              <p:cNvPr id="7" name="CaixaDeTexto 6"/>
              <p:cNvSpPr txBox="1"/>
              <p:nvPr/>
            </p:nvSpPr>
            <p:spPr>
              <a:xfrm>
                <a:off x="727750" y="4284074"/>
                <a:ext cx="39258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b="1" dirty="0"/>
                  <a:t>PA</a:t>
                </a:r>
              </a:p>
            </p:txBody>
          </p:sp>
          <p:sp>
            <p:nvSpPr>
              <p:cNvPr id="15" name="CaixaDeTexto 14"/>
              <p:cNvSpPr txBox="1"/>
              <p:nvPr/>
            </p:nvSpPr>
            <p:spPr>
              <a:xfrm>
                <a:off x="2199729" y="2011359"/>
                <a:ext cx="392583" cy="3000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2000" b="1" dirty="0" err="1"/>
                  <a:t>Fp</a:t>
                </a:r>
                <a:endParaRPr lang="pt-BR" sz="2000" b="1" dirty="0"/>
              </a:p>
            </p:txBody>
          </p:sp>
          <p:sp>
            <p:nvSpPr>
              <p:cNvPr id="16" name="CaixaDeTexto 15"/>
              <p:cNvSpPr txBox="1"/>
              <p:nvPr/>
            </p:nvSpPr>
            <p:spPr>
              <a:xfrm>
                <a:off x="742607" y="3156856"/>
                <a:ext cx="392583" cy="3462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2400" b="1" dirty="0" err="1"/>
                  <a:t>Fr</a:t>
                </a:r>
                <a:endParaRPr lang="pt-BR" sz="2400" b="1" dirty="0"/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853757" y="3743939"/>
                <a:ext cx="1772589" cy="66753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400" b="1" dirty="0">
                    <a:solidFill>
                      <a:schemeClr val="tx1"/>
                    </a:solidFill>
                  </a:rPr>
                  <a:t>Inter- resistente </a:t>
                </a:r>
              </a:p>
            </p:txBody>
          </p:sp>
        </p:grpSp>
        <p:pic>
          <p:nvPicPr>
            <p:cNvPr id="4098" name="Picture 2" descr="https://3.bp.blogspot.com/-a0IRH_AUIdo/V45DuXuar3I/AAAAAAAAGwU/eh_9lzEEuawwrHIec4zzzvBdaVfIMACkQCLcB/s1600/zpes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639" y="2014335"/>
              <a:ext cx="3179949" cy="2605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CaixaDeTexto 20"/>
            <p:cNvSpPr txBox="1"/>
            <p:nvPr/>
          </p:nvSpPr>
          <p:spPr>
            <a:xfrm>
              <a:off x="6148835" y="4448848"/>
              <a:ext cx="39258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b="1" dirty="0"/>
                <a:t>PA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952447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60716"/>
          <a:stretch/>
        </p:blipFill>
        <p:spPr>
          <a:xfrm>
            <a:off x="715907" y="1212732"/>
            <a:ext cx="3937288" cy="490973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80571" y="6022014"/>
            <a:ext cx="9065624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67" dirty="0"/>
              <a:t>https://docplayer.com.br/docs-images/64/51032946/images/8-0.jpg</a:t>
            </a:r>
          </a:p>
          <a:p>
            <a:r>
              <a:rPr lang="pt-BR" sz="1067" dirty="0"/>
              <a:t>https://2.bp.blogspot.com/-rqfeeI10HDs/V45ESTBRv6I/AAAAAAAAGwc/-blTFh3Me2ULnVgL6Su7N01hmvzPplqjgCLcB/s1600/zkbss.png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1071933" y="845572"/>
            <a:ext cx="6896411" cy="5036399"/>
            <a:chOff x="803950" y="634179"/>
            <a:chExt cx="5172308" cy="3777299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3094611" y="1609208"/>
              <a:ext cx="2881647" cy="1045301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4800" b="1" dirty="0">
                  <a:solidFill>
                    <a:srgbClr val="002060"/>
                  </a:solidFill>
                </a:rPr>
                <a:t>PA - </a:t>
              </a:r>
              <a:r>
                <a:rPr lang="pt-BR" sz="4800" b="1" dirty="0" err="1">
                  <a:solidFill>
                    <a:srgbClr val="002060"/>
                  </a:solidFill>
                </a:rPr>
                <a:t>Fp</a:t>
              </a:r>
              <a:r>
                <a:rPr lang="pt-BR" sz="4800" b="1" dirty="0">
                  <a:solidFill>
                    <a:srgbClr val="002060"/>
                  </a:solidFill>
                </a:rPr>
                <a:t> - </a:t>
              </a:r>
              <a:r>
                <a:rPr lang="pt-BR" sz="4800" b="1" dirty="0" err="1">
                  <a:solidFill>
                    <a:srgbClr val="002060"/>
                  </a:solidFill>
                </a:rPr>
                <a:t>Fr</a:t>
              </a:r>
              <a:endParaRPr lang="pt-BR" sz="48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2105455" y="634179"/>
              <a:ext cx="3219616" cy="978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80990" indent="-38099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b="1" dirty="0" err="1">
                  <a:solidFill>
                    <a:srgbClr val="0070C0"/>
                  </a:solidFill>
                </a:rPr>
                <a:t>Fp</a:t>
              </a:r>
              <a:r>
                <a:rPr lang="pt-BR" b="1" dirty="0">
                  <a:solidFill>
                    <a:srgbClr val="0070C0"/>
                  </a:solidFill>
                </a:rPr>
                <a:t> = força potente</a:t>
              </a:r>
            </a:p>
            <a:p>
              <a:pPr marL="380990" indent="-38099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b="1" dirty="0">
                  <a:solidFill>
                    <a:srgbClr val="0070C0"/>
                  </a:solidFill>
                </a:rPr>
                <a:t>PA = ponto de apoio (fixo)</a:t>
              </a:r>
            </a:p>
            <a:p>
              <a:pPr marL="380990" indent="-38099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b="1" dirty="0" err="1">
                  <a:solidFill>
                    <a:srgbClr val="0070C0"/>
                  </a:solidFill>
                </a:rPr>
                <a:t>Fr</a:t>
              </a:r>
              <a:r>
                <a:rPr lang="pt-BR" b="1" dirty="0">
                  <a:solidFill>
                    <a:srgbClr val="0070C0"/>
                  </a:solidFill>
                </a:rPr>
                <a:t> = força resistente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803950" y="3391225"/>
              <a:ext cx="39258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b="1" dirty="0"/>
                <a:t>PA</a:t>
              </a: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1817121" y="2018966"/>
              <a:ext cx="39258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b="1" dirty="0" err="1"/>
                <a:t>Fp</a:t>
              </a:r>
              <a:endParaRPr lang="pt-BR" b="1" dirty="0"/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2782178" y="2646122"/>
              <a:ext cx="392583" cy="3462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sz="2400" b="1" dirty="0" err="1"/>
                <a:t>Fr</a:t>
              </a:r>
              <a:endParaRPr lang="pt-BR" sz="2400" b="1" dirty="0"/>
            </a:p>
          </p:txBody>
        </p:sp>
        <p:sp>
          <p:nvSpPr>
            <p:cNvPr id="13" name="Retângulo de cantos arredondados 12"/>
            <p:cNvSpPr/>
            <p:nvPr/>
          </p:nvSpPr>
          <p:spPr>
            <a:xfrm>
              <a:off x="1853757" y="3743939"/>
              <a:ext cx="2086872" cy="6675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chemeClr val="tx1"/>
                  </a:solidFill>
                </a:rPr>
                <a:t>Interpotente</a:t>
              </a:r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003" y="1288821"/>
            <a:ext cx="35179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0924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8B424-0061-7DCA-8C7A-FA165E50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pt-BR" b="1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634494217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53167-D3E8-2212-4829-974500C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F44672-56DA-0783-D86D-56D0B03F2507}"/>
              </a:ext>
            </a:extLst>
          </p:cNvPr>
          <p:cNvSpPr txBox="1"/>
          <p:nvPr/>
        </p:nvSpPr>
        <p:spPr>
          <a:xfrm>
            <a:off x="546100" y="1690688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Canto, Eduardo Leite do Ciências naturais : aprendendo com o cotidiano : manual do professor / Eduardo Leite do Canto, Laura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Celloto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Canto. — 6. ed. — São Paulo : Moderna,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A05CFE-B9DD-2345-8CAA-B1A5C8623CFB}"/>
              </a:ext>
            </a:extLst>
          </p:cNvPr>
          <p:cNvSpPr txBox="1"/>
          <p:nvPr/>
        </p:nvSpPr>
        <p:spPr>
          <a:xfrm>
            <a:off x="546100" y="2623579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Lopes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Sônia Inovar Ciências da Natureza, 7° ano: ensino fundamental, anos finais/ Sônia Lopes, Jorge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Audino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— 1. ed. — São Paulo 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Saraiva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77B550-259B-2671-F514-398389B34D0B}"/>
              </a:ext>
            </a:extLst>
          </p:cNvPr>
          <p:cNvSpPr txBox="1"/>
          <p:nvPr/>
        </p:nvSpPr>
        <p:spPr>
          <a:xfrm>
            <a:off x="546100" y="3526949"/>
            <a:ext cx="107188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err="1"/>
              <a:t>Hiranaka</a:t>
            </a:r>
            <a:r>
              <a:rPr lang="pt-BR" dirty="0"/>
              <a:t>, Roberta Aparecida Bueno Inspire ciências : 7º ano : ensino fundamental : anos finais / Roberta Aparecida Bueno </a:t>
            </a:r>
            <a:r>
              <a:rPr lang="pt-BR" dirty="0" err="1"/>
              <a:t>Hiranaka</a:t>
            </a:r>
            <a:r>
              <a:rPr lang="pt-BR" dirty="0"/>
              <a:t>, Thiago Macedo de Abreu </a:t>
            </a:r>
            <a:r>
              <a:rPr lang="pt-BR" dirty="0" err="1"/>
              <a:t>Hortencio</a:t>
            </a:r>
            <a:r>
              <a:rPr lang="pt-BR" dirty="0"/>
              <a:t>. – 1. ed. – São Paulo : FTD, 2018</a:t>
            </a:r>
          </a:p>
        </p:txBody>
      </p:sp>
    </p:spTree>
    <p:extLst>
      <p:ext uri="{BB962C8B-B14F-4D97-AF65-F5344CB8AC3E}">
        <p14:creationId xmlns:p14="http://schemas.microsoft.com/office/powerpoint/2010/main" val="98530208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3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753</Words>
  <Application>Microsoft Office PowerPoint</Application>
  <PresentationFormat>Widescreen</PresentationFormat>
  <Paragraphs>141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Nunito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23</cp:revision>
  <dcterms:created xsi:type="dcterms:W3CDTF">2023-01-17T21:10:46Z</dcterms:created>
  <dcterms:modified xsi:type="dcterms:W3CDTF">2023-04-22T22:52:23Z</dcterms:modified>
</cp:coreProperties>
</file>