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30E4A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6EDA30-B15E-FA30-E2C5-D926F861E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464B8F-BD49-FBF8-FFCE-ABA6DE0F5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F9E778-0A9E-5CF2-726C-CA7728ABD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964BEA-7FBD-85B2-32F4-4EFC39227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87AE7F-6E3B-5D62-6AEB-0D035CB3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2117583"/>
      </p:ext>
    </p:extLst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6B5E5-7B50-2B1D-E9DF-FAEDBEE3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8D3187-05A9-805E-C0E6-555242450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3FD14F-3320-7F7E-4DB5-758CB82BF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F8D634-C3A5-F484-372C-E03BFB89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4866F5-EDAC-896C-83BE-78C2F36DD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0245904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09DF2-C872-9D60-EBA5-2743F2EE6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7EDFB-5F74-C266-D480-1A4953EA0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287DEB-E896-28A0-A9CE-6D6D53EA7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510FAE-1225-BC9E-1392-8D1C58F81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BC393E-0B92-1BE6-EC0A-F8D44ACFC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548334"/>
      </p:ext>
    </p:extLst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0462C-6E4E-5BF0-D6C0-EFF99CE3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86B3EA-4F99-0679-6BB7-30F2EEF6D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A29A6A-6B61-5782-A835-D5BA59070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75EE631-EFD1-83D1-B877-D3B8CFDC3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99A235-6880-0F82-A294-56983CCC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B934E7-E5B0-D6E2-6972-422765AB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594108"/>
      </p:ext>
    </p:extLst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2A231-93FC-344C-DD6E-C13A00BFD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BA79D9-524A-43C3-5F74-37FF4B767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DC3378-1833-24E6-276B-1BE59DC32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F18946-9410-F1B4-533A-70F9A4AFD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CB7A65B-82FA-17C0-31E0-EAD7786933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1C41E13-B0D1-8931-228D-35BCCD6B0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F2134D7-138E-5502-F5F6-77203336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B03D0A0-1D31-D7D0-0F52-1CE8F02AA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453242"/>
      </p:ext>
    </p:extLst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6A1907-52D6-1A29-C89C-80DD71E2F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1C9A7DC-CAAF-A442-F04E-4A5E01A3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A806F3-6C76-6953-EF6F-DDEA955D9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1C76E3-72F1-FA2C-0424-5DAACBD3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204529"/>
      </p:ext>
    </p:extLst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ACBA6BC-B09D-7B9C-8E23-B65C880D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9481300-A313-FAFA-C839-641707B1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E3D2199-3C34-A954-191A-C4BE23C9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901351"/>
      </p:ext>
    </p:extLst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14521-1202-289C-9117-C42952E4C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7EE854-25A4-8588-C2A8-75FD9AAB8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23D599-E565-19DC-610C-DC6F909D8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DC334D-EDF8-7075-0392-AAC58057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D91D6D-4BA4-6241-8F9E-CC4B42131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571FD1-ABC1-0395-AF8F-6339D80A9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373613"/>
      </p:ext>
    </p:extLst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D5A31D-E41D-A271-6277-FFDE39736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EEF1B43-16D2-25A2-E231-151EDEFC5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AEAB8A-C8F9-D97A-42FA-B7573CDD8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806EF3-8ADA-2F06-C9D7-5EDB9DA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F9F251-CBBE-D498-97A2-05749A7FF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3447CE-D946-9364-D60D-DA1C7F52E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0504969"/>
      </p:ext>
    </p:extLst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724E0-D2BD-AA34-368E-B7F123EEC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A151F91-EC16-815F-BCB5-AAE13B999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713C08-9AF2-0F3F-ECB8-6AB300370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3031D5-BAB7-B9D8-A794-5E6E9C06E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865372-17C7-CDA1-E2E0-08DA3E26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4780532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7FEA79-A65E-6FF2-5B58-FAA798ADD8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0DC2FF-43A5-C9E9-47A6-419EFFD91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6F58BD-37E3-8B23-BC99-556441816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D88600-A65D-63DF-6ED3-02B6571C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69B238-88B8-5BAE-4D24-23680F7C6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095777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447A943-732A-44AE-EE4C-6A25EC46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59CFB9-616E-9888-CD50-79338DD2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0AF292-2B29-0F32-0147-43B461EF9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692D51-CA9B-4631-89F6-C70E4689E871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A51F04-EB22-2FE5-89F9-5CBF8EE28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B10683-A718-226E-C8A9-159D479D4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2391F6-3AAA-4D22-8FEA-5BFED2B32C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82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9F348-D9EE-D3F2-5E5F-19A36721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848F0503-7CBD-7424-AD17-74ADE14BA886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FCBAA1B-6871-80CA-3A7F-29A3EFA61C90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B7A94A5-6EB5-7A23-5EFD-F60A377D832D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0D01BE8-7844-2BD8-330D-7F289A58DC9A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C66214-87C4-CB52-544D-E96F08210487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56E4B05-6EDD-839E-6042-D4BFDA0A449B}"/>
              </a:ext>
            </a:extLst>
          </p:cNvPr>
          <p:cNvSpPr/>
          <p:nvPr/>
        </p:nvSpPr>
        <p:spPr>
          <a:xfrm>
            <a:off x="1415161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2CD4572-364C-4FBB-2CB2-20CB991B1177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B427877-90F7-DF1E-45A8-35493BA23294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6931CFE-73FC-A59C-EB98-CF4D0801C9F6}"/>
              </a:ext>
            </a:extLst>
          </p:cNvPr>
          <p:cNvSpPr txBox="1"/>
          <p:nvPr/>
        </p:nvSpPr>
        <p:spPr>
          <a:xfrm>
            <a:off x="770423" y="1159250"/>
            <a:ext cx="3424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 027|7</a:t>
            </a:r>
            <a:r>
              <a:rPr lang="pt-BR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 Ano</a:t>
            </a:r>
            <a:endParaRPr lang="pt-BR" sz="32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A410347-5F35-74DC-A4CC-EE6584D9FAB3}"/>
              </a:ext>
            </a:extLst>
          </p:cNvPr>
          <p:cNvSpPr/>
          <p:nvPr/>
        </p:nvSpPr>
        <p:spPr>
          <a:xfrm>
            <a:off x="626724" y="1159250"/>
            <a:ext cx="3390915" cy="578702"/>
          </a:xfrm>
          <a:prstGeom prst="roundRect">
            <a:avLst>
              <a:gd name="adj" fmla="val 25467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6B1BC59-E750-5A7A-D9A0-289D1DED5D3E}"/>
              </a:ext>
            </a:extLst>
          </p:cNvPr>
          <p:cNvSpPr txBox="1"/>
          <p:nvPr/>
        </p:nvSpPr>
        <p:spPr>
          <a:xfrm>
            <a:off x="464799" y="2470058"/>
            <a:ext cx="817437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Equações Equivalentes e Demais no 1</a:t>
            </a:r>
            <a:r>
              <a:rPr lang="pt-BR" sz="5400" i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</a:t>
            </a:r>
            <a:r>
              <a:rPr lang="pt-BR" sz="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Grau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443BF02F-F035-F5BC-00E5-97CC775101B5}"/>
              </a:ext>
            </a:extLst>
          </p:cNvPr>
          <p:cNvSpPr txBox="1">
            <a:spLocks/>
          </p:cNvSpPr>
          <p:nvPr/>
        </p:nvSpPr>
        <p:spPr>
          <a:xfrm>
            <a:off x="464799" y="4013881"/>
            <a:ext cx="6652102" cy="5082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Equações diferentes, </a:t>
            </a:r>
            <a:r>
              <a:rPr lang="pt-B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mesmas soluções.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6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CD09BE-C112-CA7D-6762-C832F7A0DA68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A9A166-4331-E417-C2A1-E5A522D923C5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4691D8F-AD36-03F6-FAC6-3BC6B8095E80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B74B28B-C2D2-EA57-0EC2-36BA384456A1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8F5AE44-AA48-58E0-E2EE-5145495CBFC1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866C50E-EA0D-128F-A626-9D763FEBE29A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47A623D-689D-3247-0E3D-AAD29DF43F4E}"/>
              </a:ext>
            </a:extLst>
          </p:cNvPr>
          <p:cNvSpPr/>
          <p:nvPr/>
        </p:nvSpPr>
        <p:spPr>
          <a:xfrm>
            <a:off x="1415161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82028B0-877E-DDE9-6695-76D99E0E5285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E709609-F079-2849-5ABF-26FBF16C7BB7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62B27C1C-9B43-C015-0785-EC5CCA569A34}"/>
              </a:ext>
            </a:extLst>
          </p:cNvPr>
          <p:cNvSpPr txBox="1">
            <a:spLocks/>
          </p:cNvSpPr>
          <p:nvPr/>
        </p:nvSpPr>
        <p:spPr>
          <a:xfrm>
            <a:off x="838200" y="3095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</a:p>
        </p:txBody>
      </p:sp>
      <p:sp>
        <p:nvSpPr>
          <p:cNvPr id="12" name="01">
            <a:extLst>
              <a:ext uri="{FF2B5EF4-FFF2-40B4-BE49-F238E27FC236}">
                <a16:creationId xmlns:a16="http://schemas.microsoft.com/office/drawing/2014/main" id="{818307CD-9D3A-82A8-32E6-CA7C7C9623BC}"/>
              </a:ext>
            </a:extLst>
          </p:cNvPr>
          <p:cNvSpPr txBox="1"/>
          <p:nvPr/>
        </p:nvSpPr>
        <p:spPr>
          <a:xfrm>
            <a:off x="2358417" y="2496776"/>
            <a:ext cx="51438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Equações Equivalentes</a:t>
            </a:r>
          </a:p>
        </p:txBody>
      </p:sp>
      <p:sp>
        <p:nvSpPr>
          <p:cNvPr id="13" name="Retângulo 01">
            <a:extLst>
              <a:ext uri="{FF2B5EF4-FFF2-40B4-BE49-F238E27FC236}">
                <a16:creationId xmlns:a16="http://schemas.microsoft.com/office/drawing/2014/main" id="{D985EC29-68DB-9112-756A-76FD64855BD6}"/>
              </a:ext>
            </a:extLst>
          </p:cNvPr>
          <p:cNvSpPr/>
          <p:nvPr/>
        </p:nvSpPr>
        <p:spPr>
          <a:xfrm>
            <a:off x="1316770" y="2276906"/>
            <a:ext cx="1040910" cy="848765"/>
          </a:xfrm>
          <a:prstGeom prst="rect">
            <a:avLst/>
          </a:prstGeom>
          <a:solidFill>
            <a:srgbClr val="30E4AC"/>
          </a:solidFill>
          <a:ln>
            <a:solidFill>
              <a:srgbClr val="111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4" name="CONJUNTO DE NUMEROS">
            <a:extLst>
              <a:ext uri="{FF2B5EF4-FFF2-40B4-BE49-F238E27FC236}">
                <a16:creationId xmlns:a16="http://schemas.microsoft.com/office/drawing/2014/main" id="{69C9F7FD-3873-F5A0-A9B4-7E3453839716}"/>
              </a:ext>
            </a:extLst>
          </p:cNvPr>
          <p:cNvSpPr txBox="1"/>
          <p:nvPr/>
        </p:nvSpPr>
        <p:spPr>
          <a:xfrm>
            <a:off x="1510852" y="2392017"/>
            <a:ext cx="65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5" name="Retângulo 02">
            <a:extLst>
              <a:ext uri="{FF2B5EF4-FFF2-40B4-BE49-F238E27FC236}">
                <a16:creationId xmlns:a16="http://schemas.microsoft.com/office/drawing/2014/main" id="{4A5ED35D-10EF-CDD0-39CC-307FF46E6446}"/>
              </a:ext>
            </a:extLst>
          </p:cNvPr>
          <p:cNvSpPr/>
          <p:nvPr/>
        </p:nvSpPr>
        <p:spPr>
          <a:xfrm>
            <a:off x="1316772" y="4015218"/>
            <a:ext cx="1040910" cy="848765"/>
          </a:xfrm>
          <a:prstGeom prst="rect">
            <a:avLst/>
          </a:prstGeom>
          <a:solidFill>
            <a:srgbClr val="30E4AC"/>
          </a:solidFill>
          <a:ln>
            <a:solidFill>
              <a:srgbClr val="111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524437"/>
              </a:solidFill>
            </a:endParaRPr>
          </a:p>
        </p:txBody>
      </p:sp>
      <p:sp>
        <p:nvSpPr>
          <p:cNvPr id="16" name="02">
            <a:extLst>
              <a:ext uri="{FF2B5EF4-FFF2-40B4-BE49-F238E27FC236}">
                <a16:creationId xmlns:a16="http://schemas.microsoft.com/office/drawing/2014/main" id="{BDB5FB9B-B218-7F50-8C39-CFE589B3B325}"/>
              </a:ext>
            </a:extLst>
          </p:cNvPr>
          <p:cNvSpPr txBox="1"/>
          <p:nvPr/>
        </p:nvSpPr>
        <p:spPr>
          <a:xfrm>
            <a:off x="1510852" y="412299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17" name="RETA NUMERICA">
            <a:extLst>
              <a:ext uri="{FF2B5EF4-FFF2-40B4-BE49-F238E27FC236}">
                <a16:creationId xmlns:a16="http://schemas.microsoft.com/office/drawing/2014/main" id="{7AEF0BA7-391A-A888-D2A8-9249A14FEF30}"/>
              </a:ext>
            </a:extLst>
          </p:cNvPr>
          <p:cNvSpPr txBox="1"/>
          <p:nvPr/>
        </p:nvSpPr>
        <p:spPr>
          <a:xfrm>
            <a:off x="2382889" y="4207632"/>
            <a:ext cx="611276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Propriedades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FE956341-F407-3512-59E9-576CD9156896}"/>
              </a:ext>
            </a:extLst>
          </p:cNvPr>
          <p:cNvCxnSpPr>
            <a:cxnSpLocks/>
          </p:cNvCxnSpPr>
          <p:nvPr/>
        </p:nvCxnSpPr>
        <p:spPr>
          <a:xfrm>
            <a:off x="1837225" y="3125671"/>
            <a:ext cx="0" cy="889547"/>
          </a:xfrm>
          <a:prstGeom prst="line">
            <a:avLst/>
          </a:prstGeom>
          <a:ln>
            <a:solidFill>
              <a:srgbClr val="111F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0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  <p:bldP spid="15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290F905-4D5C-C316-A1F8-CF7E3255027C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D38D4D0-DC5A-F35D-4E83-C72E091251B7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D958DAB-97FE-C536-5AC1-DABE0C6741AC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481C711-4821-119B-86DC-0766582D91AE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2B0EAF3-EF01-3B64-8378-C2015BFB679B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A03CA63-3D2C-E47E-BE67-6EADD5B8367F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5ED4000-C389-EA95-2D9C-9B9CFF1A7206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A7EEE43-DAFA-ED2E-4002-1FABB10F20EA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C9E2A5D-58E9-24EA-C162-7A9AACA5FDBF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A3F43F7-A08C-E09E-5B9D-44A395B89B2E}"/>
              </a:ext>
            </a:extLst>
          </p:cNvPr>
          <p:cNvSpPr txBox="1"/>
          <p:nvPr/>
        </p:nvSpPr>
        <p:spPr>
          <a:xfrm>
            <a:off x="1201953" y="1167884"/>
            <a:ext cx="7012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spcAft>
                <a:spcPts val="1200"/>
              </a:spcAft>
            </a:pPr>
            <a:r>
              <a:rPr lang="pt-BR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que são Equações Equivalentes?</a:t>
            </a:r>
            <a:endParaRPr lang="pt-BR" sz="36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C60782A-6DC1-B40C-A398-3C3B11E06EC3}"/>
              </a:ext>
            </a:extLst>
          </p:cNvPr>
          <p:cNvSpPr txBox="1"/>
          <p:nvPr/>
        </p:nvSpPr>
        <p:spPr>
          <a:xfrm>
            <a:off x="1201953" y="1927324"/>
            <a:ext cx="535515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 um mesmo conjunto universo, duas ou mais equações são equivalentes quando têm as mesmas raízes ou soluções.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BC9525E-B269-2048-0646-57EFD7A83ACD}"/>
              </a:ext>
            </a:extLst>
          </p:cNvPr>
          <p:cNvSpPr/>
          <p:nvPr/>
        </p:nvSpPr>
        <p:spPr>
          <a:xfrm rot="5400000">
            <a:off x="3387739" y="1125312"/>
            <a:ext cx="446276" cy="4646398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9A5CDBC-BEC0-4E87-5CF5-EB2C8CC4C05F}"/>
              </a:ext>
            </a:extLst>
          </p:cNvPr>
          <p:cNvSpPr txBox="1"/>
          <p:nvPr/>
        </p:nvSpPr>
        <p:spPr>
          <a:xfrm>
            <a:off x="1297203" y="3204120"/>
            <a:ext cx="145943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spcAft>
                <a:spcPts val="1200"/>
              </a:spcAft>
            </a:pPr>
            <a:r>
              <a:rPr lang="pt-BR" sz="2500" b="1" i="1" u="none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Exemplo:</a:t>
            </a:r>
            <a:endParaRPr lang="pt-BR" sz="2500" b="0" i="1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AEC643E-44AE-F43D-C177-6E27E63A0935}"/>
                  </a:ext>
                </a:extLst>
              </p:cNvPr>
              <p:cNvSpPr txBox="1"/>
              <p:nvPr/>
            </p:nvSpPr>
            <p:spPr>
              <a:xfrm>
                <a:off x="2257424" y="3244423"/>
                <a:ext cx="3880583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+4=10 </m:t>
                      </m:r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+2=5</m:t>
                      </m:r>
                    </m:oMath>
                  </m:oMathPara>
                </a14:m>
                <a:endParaRPr lang="pt-BR" sz="2300" dirty="0"/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AEC643E-44AE-F43D-C177-6E27E63A0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424" y="3244423"/>
                <a:ext cx="3880583" cy="4462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agem 1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2C42C375-D1F9-C263-6B13-6178B7D08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095" y="1849545"/>
            <a:ext cx="4932254" cy="493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214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78 -0.01412 L 0.00625 -0.00324 L 2.08333E-7 -4.44444E-6 Z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21AD6-9E9F-1033-F7C2-A0E5718AE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5297396-2BEA-627D-AC4B-3ED502380B94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6E56C6D-EE24-9E44-1907-C0B4FFC3D8C6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CC3AC5E-F291-D947-A5B1-EA9B54F3322B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EC4CDD4-96DA-8381-1338-39D6D137A9BF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68AE64A-35B9-C81B-2113-5A05AF75790F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78AE1FA-FD79-8556-E35C-75E05DD4AA0D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AE6F23D-8688-BF9F-6811-66FDA03FFAA8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9B9D44F-9713-B020-B3C8-031D7FB42B00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6ED9750-038F-02AB-9B8F-5C8E0EC46B04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71E323F-A56D-36AD-4D4D-4778ED22C0E6}"/>
              </a:ext>
            </a:extLst>
          </p:cNvPr>
          <p:cNvSpPr txBox="1"/>
          <p:nvPr/>
        </p:nvSpPr>
        <p:spPr>
          <a:xfrm>
            <a:off x="1201953" y="1167884"/>
            <a:ext cx="7012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spcAft>
                <a:spcPts val="1200"/>
              </a:spcAft>
            </a:pPr>
            <a:r>
              <a:rPr lang="pt-BR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Propriedades Utilizadas</a:t>
            </a:r>
            <a:endParaRPr lang="pt-BR" sz="36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BBA7D88-F800-4C33-A837-7F4FC19C122A}"/>
              </a:ext>
            </a:extLst>
          </p:cNvPr>
          <p:cNvSpPr txBox="1"/>
          <p:nvPr/>
        </p:nvSpPr>
        <p:spPr>
          <a:xfrm>
            <a:off x="290171" y="2222438"/>
            <a:ext cx="6003911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rtl="0">
              <a:spcBef>
                <a:spcPts val="1200"/>
              </a:spcBef>
              <a:spcAft>
                <a:spcPts val="1200"/>
              </a:spcAft>
            </a:pPr>
            <a:r>
              <a:rPr lang="pt-BR" sz="23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Soma e subtração do mesmo número em ambos os lados da equação.</a:t>
            </a:r>
            <a:endParaRPr lang="pt-BR" sz="2300" b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pt-BR" sz="2400" dirty="0"/>
            </a:br>
            <a:endParaRPr lang="pt-BR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D8A9637-D05E-0B1D-1D29-AC83A1DC123C}"/>
              </a:ext>
            </a:extLst>
          </p:cNvPr>
          <p:cNvSpPr/>
          <p:nvPr/>
        </p:nvSpPr>
        <p:spPr>
          <a:xfrm>
            <a:off x="6430501" y="2297751"/>
            <a:ext cx="862600" cy="699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B1124242-77C2-5251-87F5-1CE5F2E8BA59}"/>
                  </a:ext>
                </a:extLst>
              </p:cNvPr>
              <p:cNvSpPr txBox="1"/>
              <p:nvPr/>
            </p:nvSpPr>
            <p:spPr>
              <a:xfrm>
                <a:off x="6482745" y="2138596"/>
                <a:ext cx="8431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5600" b="1" i="1" smtClean="0">
                          <a:latin typeface="Cambria Math" panose="02040503050406030204" pitchFamily="18" charset="0"/>
                        </a:rPr>
                        <m:t>+ </m:t>
                      </m:r>
                    </m:oMath>
                  </m:oMathPara>
                </a14:m>
                <a:endParaRPr lang="pt-BR" sz="5600" b="1" i="1" dirty="0"/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B1124242-77C2-5251-87F5-1CE5F2E8B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745" y="2138596"/>
                <a:ext cx="843106" cy="9541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tângulo 18">
            <a:extLst>
              <a:ext uri="{FF2B5EF4-FFF2-40B4-BE49-F238E27FC236}">
                <a16:creationId xmlns:a16="http://schemas.microsoft.com/office/drawing/2014/main" id="{37AEF513-1A6D-C485-9121-7698420AD3F1}"/>
              </a:ext>
            </a:extLst>
          </p:cNvPr>
          <p:cNvSpPr/>
          <p:nvPr/>
        </p:nvSpPr>
        <p:spPr>
          <a:xfrm>
            <a:off x="7633683" y="2297751"/>
            <a:ext cx="862600" cy="699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40B8C210-FA43-3FCD-7D1B-688FDEA9C9B3}"/>
                  </a:ext>
                </a:extLst>
              </p:cNvPr>
              <p:cNvSpPr txBox="1"/>
              <p:nvPr/>
            </p:nvSpPr>
            <p:spPr>
              <a:xfrm>
                <a:off x="7702231" y="2149816"/>
                <a:ext cx="8431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5600" b="1" i="1" smtClean="0">
                          <a:latin typeface="Cambria Math" panose="02040503050406030204" pitchFamily="18" charset="0"/>
                        </a:rPr>
                        <m:t>− </m:t>
                      </m:r>
                    </m:oMath>
                  </m:oMathPara>
                </a14:m>
                <a:endParaRPr lang="pt-BR" sz="5600" b="1" i="1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40B8C210-FA43-3FCD-7D1B-688FDEA9C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2231" y="2149816"/>
                <a:ext cx="843106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>
            <a:extLst>
              <a:ext uri="{FF2B5EF4-FFF2-40B4-BE49-F238E27FC236}">
                <a16:creationId xmlns:a16="http://schemas.microsoft.com/office/drawing/2014/main" id="{C0F4D5A1-7B91-4088-38B0-3FF9AB44F726}"/>
              </a:ext>
            </a:extLst>
          </p:cNvPr>
          <p:cNvSpPr txBox="1"/>
          <p:nvPr/>
        </p:nvSpPr>
        <p:spPr>
          <a:xfrm>
            <a:off x="290171" y="3921426"/>
            <a:ext cx="58058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rtl="0">
              <a:spcBef>
                <a:spcPts val="1200"/>
              </a:spcBef>
              <a:spcAft>
                <a:spcPts val="1200"/>
              </a:spcAft>
            </a:pPr>
            <a:r>
              <a:rPr lang="pt-BR" sz="23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Multiplicação e divisão por um número diferente de zero em ambos os lados da equação.</a:t>
            </a:r>
            <a:endParaRPr lang="pt-BR" sz="2300" b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pt-BR" sz="2400" dirty="0"/>
            </a:br>
            <a:br>
              <a:rPr lang="pt-BR" sz="2400" dirty="0"/>
            </a:br>
            <a:endParaRPr lang="pt-BR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A68B761-273A-0584-E505-9400ED454FB0}"/>
              </a:ext>
            </a:extLst>
          </p:cNvPr>
          <p:cNvSpPr/>
          <p:nvPr/>
        </p:nvSpPr>
        <p:spPr>
          <a:xfrm>
            <a:off x="7636733" y="4013539"/>
            <a:ext cx="862600" cy="699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6F9825A-638F-877E-A586-6A592AB14735}"/>
              </a:ext>
            </a:extLst>
          </p:cNvPr>
          <p:cNvSpPr/>
          <p:nvPr/>
        </p:nvSpPr>
        <p:spPr>
          <a:xfrm>
            <a:off x="6433550" y="4013539"/>
            <a:ext cx="862600" cy="699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C63E155F-7F06-49DB-A075-0F700450DCB0}"/>
                  </a:ext>
                </a:extLst>
              </p:cNvPr>
              <p:cNvSpPr txBox="1"/>
              <p:nvPr/>
            </p:nvSpPr>
            <p:spPr>
              <a:xfrm>
                <a:off x="6507450" y="3862779"/>
                <a:ext cx="8431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56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56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5600" b="1" i="1" dirty="0"/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C63E155F-7F06-49DB-A075-0F700450D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450" y="3862779"/>
                <a:ext cx="843106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9BA19B52-042B-FAA3-6771-35D7D16E4D0A}"/>
                  </a:ext>
                </a:extLst>
              </p:cNvPr>
              <p:cNvSpPr txBox="1"/>
              <p:nvPr/>
            </p:nvSpPr>
            <p:spPr>
              <a:xfrm>
                <a:off x="7705281" y="3867761"/>
                <a:ext cx="8431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56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pt-BR" sz="56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5600" b="1" i="1" dirty="0"/>
              </a:p>
            </p:txBody>
          </p:sp>
        </mc:Choice>
        <mc:Fallback xmlns="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9BA19B52-042B-FAA3-6771-35D7D16E4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81" y="3867761"/>
                <a:ext cx="843106" cy="9541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180409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1" grpId="0" animBg="1"/>
      <p:bldP spid="18" grpId="0"/>
      <p:bldP spid="19" grpId="0" animBg="1"/>
      <p:bldP spid="20" grpId="0"/>
      <p:bldP spid="21" grpId="0"/>
      <p:bldP spid="22" grpId="0" animBg="1"/>
      <p:bldP spid="23" grpId="0" animBg="1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DD760-4273-BB29-D342-20C04F2AB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4FEA840-4ACA-1534-DBF7-569632FD2954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C9A972-C74E-0EB9-25EC-0FA746CB02A9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330C9B7-E562-9644-BB6D-173382C6F740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3D3F1B7-3043-A7FF-B1D4-1FCB2460F2F3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F5A2061-2D04-BF69-2CFD-B91D6844824F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403594A-9510-76EB-64E4-7F52CEA8FA8C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789A914-E658-82B8-2A2B-5016BF5716F6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D8ED4E8-2DF3-FBD6-59F8-F634A7D6B20D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87E7BE6-0972-B57D-289F-BB93247484EE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B6CAF13-C82E-0328-BB9D-DB127CF6BF5A}"/>
              </a:ext>
            </a:extLst>
          </p:cNvPr>
          <p:cNvSpPr txBox="1"/>
          <p:nvPr/>
        </p:nvSpPr>
        <p:spPr>
          <a:xfrm>
            <a:off x="1201953" y="1167884"/>
            <a:ext cx="7012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spcAft>
                <a:spcPts val="1200"/>
              </a:spcAft>
            </a:pPr>
            <a:r>
              <a:rPr lang="pt-BR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Propriedades Utilizadas</a:t>
            </a:r>
            <a:endParaRPr lang="pt-BR" sz="36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FC66DF7-6D91-4F32-6CBC-6A633724DE1E}"/>
              </a:ext>
            </a:extLst>
          </p:cNvPr>
          <p:cNvSpPr txBox="1"/>
          <p:nvPr/>
        </p:nvSpPr>
        <p:spPr>
          <a:xfrm>
            <a:off x="1201953" y="1881157"/>
            <a:ext cx="496072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 como foi feita a simplificação da equação para podermos resolvê-la.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DD617030-C327-1EBE-5F65-BCE1904F6117}"/>
                  </a:ext>
                </a:extLst>
              </p:cNvPr>
              <p:cNvSpPr txBox="1"/>
              <p:nvPr/>
            </p:nvSpPr>
            <p:spPr>
              <a:xfrm>
                <a:off x="795233" y="2935700"/>
                <a:ext cx="3912972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5 . </m:t>
                      </m:r>
                      <m:d>
                        <m:dPr>
                          <m:ctrlP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=2 . (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DD617030-C327-1EBE-5F65-BCE1904F6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33" y="2935700"/>
                <a:ext cx="3912972" cy="446276"/>
              </a:xfrm>
              <a:prstGeom prst="rect">
                <a:avLst/>
              </a:prstGeom>
              <a:blipFill>
                <a:blip r:embed="rId2"/>
                <a:stretch>
                  <a:fillRect b="-178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BCEAB0D8-8577-6C01-5351-F1990645EDF6}"/>
                  </a:ext>
                </a:extLst>
              </p:cNvPr>
              <p:cNvSpPr txBox="1"/>
              <p:nvPr/>
            </p:nvSpPr>
            <p:spPr>
              <a:xfrm>
                <a:off x="443891" y="3312994"/>
                <a:ext cx="3912972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+20=2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BCEAB0D8-8577-6C01-5351-F1990645E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91" y="3312994"/>
                <a:ext cx="3912972" cy="446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84850FE6-D898-F231-3C5A-46FAFE02FB22}"/>
                  </a:ext>
                </a:extLst>
              </p:cNvPr>
              <p:cNvSpPr txBox="1"/>
              <p:nvPr/>
            </p:nvSpPr>
            <p:spPr>
              <a:xfrm>
                <a:off x="1178006" y="3675158"/>
                <a:ext cx="3912972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+2 −20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84850FE6-D898-F231-3C5A-46FAFE02F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006" y="3675158"/>
                <a:ext cx="3912972" cy="446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B0D01957-DE03-C300-275D-FBD3374C4545}"/>
                  </a:ext>
                </a:extLst>
              </p:cNvPr>
              <p:cNvSpPr txBox="1"/>
              <p:nvPr/>
            </p:nvSpPr>
            <p:spPr>
              <a:xfrm>
                <a:off x="182634" y="4046371"/>
                <a:ext cx="3912972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−18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B0D01957-DE03-C300-275D-FBD3374C4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34" y="4046371"/>
                <a:ext cx="3912972" cy="4462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9B0A6BD4-18F6-759B-24D8-EDAAE47B6723}"/>
                  </a:ext>
                </a:extLst>
              </p:cNvPr>
              <p:cNvSpPr txBox="1"/>
              <p:nvPr/>
            </p:nvSpPr>
            <p:spPr>
              <a:xfrm>
                <a:off x="899409" y="4408535"/>
                <a:ext cx="3912972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 −2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−18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9B0A6BD4-18F6-759B-24D8-EDAAE47B6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409" y="4408535"/>
                <a:ext cx="3912972" cy="4462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A9E78C31-F906-38B9-DBA2-3010847E2D46}"/>
                  </a:ext>
                </a:extLst>
              </p:cNvPr>
              <p:cNvSpPr txBox="1"/>
              <p:nvPr/>
            </p:nvSpPr>
            <p:spPr>
              <a:xfrm>
                <a:off x="306556" y="4763282"/>
                <a:ext cx="3912972" cy="757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f>
                        <m:fPr>
                          <m:ctrlP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=−18 </m:t>
                      </m:r>
                      <m:r>
                        <a:rPr lang="pt-BR" sz="2300" b="0" i="1" smtClean="0">
                          <a:solidFill>
                            <a:srgbClr val="30E4A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A9E78C31-F906-38B9-DBA2-3010847E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56" y="4763282"/>
                <a:ext cx="3912972" cy="7572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396A27BA-E75F-B1EB-63FD-A1F2F3506FF3}"/>
                  </a:ext>
                </a:extLst>
              </p:cNvPr>
              <p:cNvSpPr txBox="1"/>
              <p:nvPr/>
            </p:nvSpPr>
            <p:spPr>
              <a:xfrm>
                <a:off x="-173362" y="5461669"/>
                <a:ext cx="3912972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396A27BA-E75F-B1EB-63FD-A1F2F3506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3362" y="5461669"/>
                <a:ext cx="3912972" cy="4462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have Direita 29">
            <a:extLst>
              <a:ext uri="{FF2B5EF4-FFF2-40B4-BE49-F238E27FC236}">
                <a16:creationId xmlns:a16="http://schemas.microsoft.com/office/drawing/2014/main" id="{E97A4268-C9A6-DAA5-B4E9-2431763111BB}"/>
              </a:ext>
            </a:extLst>
          </p:cNvPr>
          <p:cNvSpPr/>
          <p:nvPr/>
        </p:nvSpPr>
        <p:spPr>
          <a:xfrm>
            <a:off x="5272391" y="2935700"/>
            <a:ext cx="152589" cy="2861985"/>
          </a:xfrm>
          <a:prstGeom prst="rightBrac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24561E4-AF61-C546-D940-FA40B54B7651}"/>
              </a:ext>
            </a:extLst>
          </p:cNvPr>
          <p:cNvSpPr txBox="1"/>
          <p:nvPr/>
        </p:nvSpPr>
        <p:spPr>
          <a:xfrm>
            <a:off x="6027981" y="3162033"/>
            <a:ext cx="50018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 foi a propriedade utilizada na 1</a:t>
            </a:r>
            <a:r>
              <a:rPr lang="pt-BR" sz="23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</a:t>
            </a:r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linha para removermos os parênteses?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63A368F-AD8A-3731-D856-FFED1881EA9F}"/>
              </a:ext>
            </a:extLst>
          </p:cNvPr>
          <p:cNvSpPr txBox="1"/>
          <p:nvPr/>
        </p:nvSpPr>
        <p:spPr>
          <a:xfrm>
            <a:off x="6046582" y="4269509"/>
            <a:ext cx="5242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Quais outros recursos foram utilizados para terminarmos de resolver a equação?</a:t>
            </a:r>
          </a:p>
        </p:txBody>
      </p:sp>
      <p:sp>
        <p:nvSpPr>
          <p:cNvPr id="40" name="Arco 39">
            <a:extLst>
              <a:ext uri="{FF2B5EF4-FFF2-40B4-BE49-F238E27FC236}">
                <a16:creationId xmlns:a16="http://schemas.microsoft.com/office/drawing/2014/main" id="{61ADE36F-38A1-3EE1-6A8D-3EC5D3E4FE1B}"/>
              </a:ext>
            </a:extLst>
          </p:cNvPr>
          <p:cNvSpPr/>
          <p:nvPr/>
        </p:nvSpPr>
        <p:spPr>
          <a:xfrm rot="19018152">
            <a:off x="1333658" y="2819440"/>
            <a:ext cx="494500" cy="424909"/>
          </a:xfrm>
          <a:prstGeom prst="arc">
            <a:avLst>
              <a:gd name="adj1" fmla="val 14238415"/>
              <a:gd name="adj2" fmla="val 2696459"/>
            </a:avLst>
          </a:prstGeom>
          <a:ln w="34925">
            <a:solidFill>
              <a:srgbClr val="FFC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1" name="Arco 40">
            <a:extLst>
              <a:ext uri="{FF2B5EF4-FFF2-40B4-BE49-F238E27FC236}">
                <a16:creationId xmlns:a16="http://schemas.microsoft.com/office/drawing/2014/main" id="{E061426F-4208-496E-CE6E-C9B2DA612DF3}"/>
              </a:ext>
            </a:extLst>
          </p:cNvPr>
          <p:cNvSpPr/>
          <p:nvPr/>
        </p:nvSpPr>
        <p:spPr>
          <a:xfrm rot="19018152">
            <a:off x="1321230" y="2641922"/>
            <a:ext cx="1044403" cy="1012668"/>
          </a:xfrm>
          <a:prstGeom prst="arc">
            <a:avLst>
              <a:gd name="adj1" fmla="val 14307887"/>
              <a:gd name="adj2" fmla="val 1755497"/>
            </a:avLst>
          </a:prstGeom>
          <a:ln w="34925">
            <a:solidFill>
              <a:srgbClr val="FFC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Arco 41">
            <a:extLst>
              <a:ext uri="{FF2B5EF4-FFF2-40B4-BE49-F238E27FC236}">
                <a16:creationId xmlns:a16="http://schemas.microsoft.com/office/drawing/2014/main" id="{50EE6609-40AB-D71A-19FB-DB7DDB5C1CEE}"/>
              </a:ext>
            </a:extLst>
          </p:cNvPr>
          <p:cNvSpPr/>
          <p:nvPr/>
        </p:nvSpPr>
        <p:spPr>
          <a:xfrm rot="19018152">
            <a:off x="3006596" y="2840945"/>
            <a:ext cx="494500" cy="424909"/>
          </a:xfrm>
          <a:prstGeom prst="arc">
            <a:avLst>
              <a:gd name="adj1" fmla="val 14238415"/>
              <a:gd name="adj2" fmla="val 2696459"/>
            </a:avLst>
          </a:prstGeom>
          <a:ln w="34925">
            <a:solidFill>
              <a:srgbClr val="FFC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Arco 42">
            <a:extLst>
              <a:ext uri="{FF2B5EF4-FFF2-40B4-BE49-F238E27FC236}">
                <a16:creationId xmlns:a16="http://schemas.microsoft.com/office/drawing/2014/main" id="{7EAE6D79-8AB4-6BA2-4F0A-DB82153BCC60}"/>
              </a:ext>
            </a:extLst>
          </p:cNvPr>
          <p:cNvSpPr/>
          <p:nvPr/>
        </p:nvSpPr>
        <p:spPr>
          <a:xfrm rot="19018152">
            <a:off x="3019669" y="2649992"/>
            <a:ext cx="961678" cy="964086"/>
          </a:xfrm>
          <a:prstGeom prst="arc">
            <a:avLst>
              <a:gd name="adj1" fmla="val 14307887"/>
              <a:gd name="adj2" fmla="val 1686756"/>
            </a:avLst>
          </a:prstGeom>
          <a:ln w="34925">
            <a:solidFill>
              <a:srgbClr val="FFC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AF3B057D-B182-DB88-4B69-348B252BB2A1}"/>
              </a:ext>
            </a:extLst>
          </p:cNvPr>
          <p:cNvCxnSpPr/>
          <p:nvPr/>
        </p:nvCxnSpPr>
        <p:spPr>
          <a:xfrm flipV="1">
            <a:off x="1947500" y="3735386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F1EBF59E-8B07-C368-2639-A28385B44AD2}"/>
              </a:ext>
            </a:extLst>
          </p:cNvPr>
          <p:cNvCxnSpPr/>
          <p:nvPr/>
        </p:nvCxnSpPr>
        <p:spPr>
          <a:xfrm flipV="1">
            <a:off x="2703441" y="3729009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0465869-3173-0D8F-1AB4-2E37F477AF69}"/>
              </a:ext>
            </a:extLst>
          </p:cNvPr>
          <p:cNvCxnSpPr/>
          <p:nvPr/>
        </p:nvCxnSpPr>
        <p:spPr>
          <a:xfrm flipV="1">
            <a:off x="2683239" y="4483598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0477FF3D-3295-9C99-3BE1-588BDC1B5374}"/>
              </a:ext>
            </a:extLst>
          </p:cNvPr>
          <p:cNvCxnSpPr/>
          <p:nvPr/>
        </p:nvCxnSpPr>
        <p:spPr>
          <a:xfrm flipV="1">
            <a:off x="3420080" y="4457389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3F1463D1-9975-CFBB-51C5-FA185DA9E07B}"/>
              </a:ext>
            </a:extLst>
          </p:cNvPr>
          <p:cNvCxnSpPr/>
          <p:nvPr/>
        </p:nvCxnSpPr>
        <p:spPr>
          <a:xfrm flipV="1">
            <a:off x="1232980" y="4989195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B5AC7BD-8D77-366B-2E8E-6BD94E82234D}"/>
              </a:ext>
            </a:extLst>
          </p:cNvPr>
          <p:cNvCxnSpPr/>
          <p:nvPr/>
        </p:nvCxnSpPr>
        <p:spPr>
          <a:xfrm flipV="1">
            <a:off x="1706262" y="5216975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561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26" grpId="0"/>
      <p:bldP spid="27" grpId="0"/>
      <p:bldP spid="28" grpId="0"/>
      <p:bldP spid="29" grpId="0"/>
      <p:bldP spid="30" grpId="0" animBg="1"/>
      <p:bldP spid="31" grpId="0"/>
      <p:bldP spid="32" grpId="0"/>
      <p:bldP spid="40" grpId="0" animBg="1"/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8929B59-D89D-377A-453A-2D26A06EC52F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6A13571-AC8E-F123-F450-DDAFE554C17F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FF0F273-FFA8-DCF0-B121-A002B608ECDB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AB0733B-9040-E732-62C3-2BE74D434E1A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EE026BC-1CD1-AC27-248F-B9B0556644B2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BD3EF16-049A-3171-7508-A768B59D24B6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DBBB1D6-772B-F0DA-E6F9-5643A20492A4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E96D9F9-F5F1-DDB4-24AC-B7C3571F2BAE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BAE217F-2C79-A6E4-E691-DF321BD8EBE6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7D3DC84-FA4E-FC66-D5B0-C33693F4B518}"/>
              </a:ext>
            </a:extLst>
          </p:cNvPr>
          <p:cNvSpPr txBox="1"/>
          <p:nvPr/>
        </p:nvSpPr>
        <p:spPr>
          <a:xfrm>
            <a:off x="1201953" y="1167884"/>
            <a:ext cx="7012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spcAft>
                <a:spcPts val="1200"/>
              </a:spcAft>
            </a:pPr>
            <a:r>
              <a:rPr lang="pt-BR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quando o X fica negativo?</a:t>
            </a:r>
            <a:endParaRPr lang="pt-BR" sz="36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B2083DD-3212-D29D-2EB7-6C954CF1A2BD}"/>
              </a:ext>
            </a:extLst>
          </p:cNvPr>
          <p:cNvSpPr txBox="1"/>
          <p:nvPr/>
        </p:nvSpPr>
        <p:spPr>
          <a:xfrm>
            <a:off x="1201953" y="1896894"/>
            <a:ext cx="488938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 a resolução desta equação.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89DBACCB-F360-BCF3-02A3-ABAB543D2BD2}"/>
                  </a:ext>
                </a:extLst>
              </p:cNvPr>
              <p:cNvSpPr txBox="1"/>
              <p:nvPr/>
            </p:nvSpPr>
            <p:spPr>
              <a:xfrm>
                <a:off x="1201953" y="2591300"/>
                <a:ext cx="3912972" cy="3234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d>
                        <m:dPr>
                          <m:ctrlP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+1 </m:t>
                          </m:r>
                        </m:e>
                      </m:d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−5 </m:t>
                      </m:r>
                      <m:d>
                        <m:dPr>
                          <m:ctrlP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23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−1 </m:t>
                          </m:r>
                        </m:e>
                      </m:d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pt-BR" sz="2300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+2−5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+5=10</m:t>
                      </m:r>
                    </m:oMath>
                  </m:oMathPara>
                </a14:m>
                <a:endParaRPr lang="pt-BR" sz="2300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+7=10</m:t>
                      </m:r>
                    </m:oMath>
                  </m:oMathPara>
                </a14:m>
                <a:endParaRPr lang="pt-BR" sz="2300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+7 −7=10 −7</m:t>
                      </m:r>
                    </m:oMath>
                  </m:oMathPara>
                </a14:m>
                <a:endParaRPr lang="pt-BR" sz="2300" dirty="0">
                  <a:solidFill>
                    <a:srgbClr val="30E4AC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pt-BR" sz="2300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f>
                        <m:fPr>
                          <m:ctrlP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=3 .</m:t>
                      </m:r>
                      <m:f>
                        <m:fPr>
                          <m:ctrlP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300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d>
                        <m:dPr>
                          <m:ctrlP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=1. </m:t>
                      </m:r>
                      <m:d>
                        <m:dPr>
                          <m:ctrlP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300" b="0" i="1" smtClean="0">
                              <a:solidFill>
                                <a:srgbClr val="30E4AC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pt-BR" sz="2300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3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pt-BR" sz="23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89DBACCB-F360-BCF3-02A3-ABAB543D2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53" y="2591300"/>
                <a:ext cx="3912972" cy="3234860"/>
              </a:xfrm>
              <a:prstGeom prst="rect">
                <a:avLst/>
              </a:prstGeom>
              <a:blipFill>
                <a:blip r:embed="rId2"/>
                <a:stretch>
                  <a:fillRect l="-1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C111B549-8BB3-1B09-9873-BA2B5EC6EE90}"/>
              </a:ext>
            </a:extLst>
          </p:cNvPr>
          <p:cNvCxnSpPr/>
          <p:nvPr/>
        </p:nvCxnSpPr>
        <p:spPr>
          <a:xfrm flipV="1">
            <a:off x="2110588" y="3663359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87810D6F-5788-A2BD-16FB-C6A1E96FF616}"/>
              </a:ext>
            </a:extLst>
          </p:cNvPr>
          <p:cNvCxnSpPr/>
          <p:nvPr/>
        </p:nvCxnSpPr>
        <p:spPr>
          <a:xfrm flipV="1">
            <a:off x="2614680" y="3663359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81B49EA-8A0D-CFEF-D731-4145EF15F978}"/>
              </a:ext>
            </a:extLst>
          </p:cNvPr>
          <p:cNvCxnSpPr/>
          <p:nvPr/>
        </p:nvCxnSpPr>
        <p:spPr>
          <a:xfrm flipV="1">
            <a:off x="1437813" y="4558363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E11FD4E2-4E9A-3A5D-A9FF-ACF51BE13967}"/>
              </a:ext>
            </a:extLst>
          </p:cNvPr>
          <p:cNvCxnSpPr/>
          <p:nvPr/>
        </p:nvCxnSpPr>
        <p:spPr>
          <a:xfrm flipV="1">
            <a:off x="1937932" y="4767033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913BD734-F355-9EE9-CD8B-48FDE52E354B}"/>
              </a:ext>
            </a:extLst>
          </p:cNvPr>
          <p:cNvCxnSpPr/>
          <p:nvPr/>
        </p:nvCxnSpPr>
        <p:spPr>
          <a:xfrm flipV="1">
            <a:off x="2813128" y="4767033"/>
            <a:ext cx="345311" cy="34531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C4455396-AE4D-547E-753E-7F6F17DE0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560" y="380994"/>
            <a:ext cx="6096012" cy="6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9604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78 -0.01412 L 0.00625 -0.00324 L 2.08333E-7 -4.44444E-6 Z " pathEditMode="relative" rAng="0" ptsTypes="AAAA">
                                      <p:cBhvr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3877C90-1074-F68D-57AC-9EAD944204F6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DF31F6B-CCC4-45B0-CCD8-B68DC7F70AB7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7FE05F3-62C5-B718-EBDE-F265DD772F7C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C2F7614-326D-9DE7-1B05-4407D133ABA7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554DF68-B3E2-2D57-EB04-4237C79570CD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4ABA2C6-78D0-C16D-D1A9-C1E4FF1818B2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2975DDC-811A-8779-EC9E-808DCBF3B8DB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0A8C25F-73A9-A509-7F3A-B9D167CDCED4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9F08EAF-177F-BF76-F67B-02F0F8D8FA9C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A51AE24-6CD2-DC19-BBC5-1985352809B0}"/>
              </a:ext>
            </a:extLst>
          </p:cNvPr>
          <p:cNvSpPr txBox="1"/>
          <p:nvPr/>
        </p:nvSpPr>
        <p:spPr>
          <a:xfrm>
            <a:off x="1003300" y="2100129"/>
            <a:ext cx="10185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Todas as vezes em que o x ao final da equação permanecer negativo, devemos multiplicar o 1</a:t>
            </a:r>
            <a:r>
              <a:rPr lang="pt-BR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</a:t>
            </a:r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2</a:t>
            </a:r>
            <a:r>
              <a:rPr lang="pt-BR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</a:t>
            </a:r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membros da equação por (–1) e inverter o sinal dos dois membros da igualdade.</a:t>
            </a:r>
          </a:p>
        </p:txBody>
      </p:sp>
    </p:spTree>
    <p:extLst>
      <p:ext uri="{BB962C8B-B14F-4D97-AF65-F5344CB8AC3E}">
        <p14:creationId xmlns:p14="http://schemas.microsoft.com/office/powerpoint/2010/main" val="6292508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B2068D-7A9C-0E13-F6E0-2ECC6FF32CD4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6524246-3605-7B9A-7CBE-2DB9AA15B954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168C561-6082-890F-675E-A063AB98DE08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9123252-6489-ECB8-8833-F674A966C389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ABF6AAE-D1C1-A3CD-F849-4AAA8609132E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3BD7F73-5D8F-90CA-D891-42B964AA51A3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169303D-B655-51B8-1730-A79245667845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0D8F42F-2697-B51A-DF2A-0C93549FCA49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24706E1-B799-4DEE-7F97-7A44C9418AA6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Fluxograma: Dados 1">
            <a:extLst>
              <a:ext uri="{FF2B5EF4-FFF2-40B4-BE49-F238E27FC236}">
                <a16:creationId xmlns:a16="http://schemas.microsoft.com/office/drawing/2014/main" id="{A1F6773A-0002-8121-9C19-7D0B2F2B2BB1}"/>
              </a:ext>
            </a:extLst>
          </p:cNvPr>
          <p:cNvSpPr/>
          <p:nvPr/>
        </p:nvSpPr>
        <p:spPr>
          <a:xfrm>
            <a:off x="1090202" y="1123042"/>
            <a:ext cx="3065948" cy="1284363"/>
          </a:xfrm>
          <a:prstGeom prst="flowChartInputOutp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4275AB1-C366-D91B-D178-008ECDD488A4}"/>
              </a:ext>
            </a:extLst>
          </p:cNvPr>
          <p:cNvSpPr txBox="1"/>
          <p:nvPr/>
        </p:nvSpPr>
        <p:spPr>
          <a:xfrm rot="21072481">
            <a:off x="1583947" y="996751"/>
            <a:ext cx="1495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E457799-DADB-6B94-5FA0-EB4CE5BDFF57}"/>
              </a:ext>
            </a:extLst>
          </p:cNvPr>
          <p:cNvSpPr txBox="1"/>
          <p:nvPr/>
        </p:nvSpPr>
        <p:spPr>
          <a:xfrm rot="21124577">
            <a:off x="1653107" y="1477262"/>
            <a:ext cx="2449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Saber</a:t>
            </a:r>
          </a:p>
        </p:txBody>
      </p:sp>
      <p:sp>
        <p:nvSpPr>
          <p:cNvPr id="5" name="Fluxograma: Dados 4">
            <a:extLst>
              <a:ext uri="{FF2B5EF4-FFF2-40B4-BE49-F238E27FC236}">
                <a16:creationId xmlns:a16="http://schemas.microsoft.com/office/drawing/2014/main" id="{B52819A0-7B1F-786E-F94D-13B0B2DE7158}"/>
              </a:ext>
            </a:extLst>
          </p:cNvPr>
          <p:cNvSpPr/>
          <p:nvPr/>
        </p:nvSpPr>
        <p:spPr>
          <a:xfrm>
            <a:off x="3200967" y="729284"/>
            <a:ext cx="1682511" cy="880865"/>
          </a:xfrm>
          <a:prstGeom prst="flowChartInputOutpu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583F3E0-99B4-D9EA-CB78-9809086883A2}"/>
              </a:ext>
            </a:extLst>
          </p:cNvPr>
          <p:cNvSpPr txBox="1"/>
          <p:nvPr/>
        </p:nvSpPr>
        <p:spPr>
          <a:xfrm rot="21124577">
            <a:off x="3566276" y="136549"/>
            <a:ext cx="7817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61EAD52-3CAA-6DC4-0F65-668D4E52ECFF}"/>
              </a:ext>
            </a:extLst>
          </p:cNvPr>
          <p:cNvSpPr txBox="1"/>
          <p:nvPr/>
        </p:nvSpPr>
        <p:spPr>
          <a:xfrm>
            <a:off x="999611" y="3007995"/>
            <a:ext cx="5584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pt-BR" sz="23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conceito de equivalência em equações remonta ao matemático árabe </a:t>
            </a:r>
            <a:r>
              <a:rPr lang="pt-BR" sz="23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pt-BR" sz="2300" b="1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Khwarizmi</a:t>
            </a:r>
            <a:r>
              <a:rPr lang="pt-BR" sz="23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t-BR" sz="23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considerado o "pai da álgebra". Sua obra introduziu o processo de simplificação de equações, essencial para o desenvolvimento do pensamento matemático moderno.</a:t>
            </a:r>
            <a:endParaRPr lang="pt-BR" sz="2300" b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pt-BR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9" name="Fluxograma: Dados 18">
            <a:extLst>
              <a:ext uri="{FF2B5EF4-FFF2-40B4-BE49-F238E27FC236}">
                <a16:creationId xmlns:a16="http://schemas.microsoft.com/office/drawing/2014/main" id="{E817F5DF-7FEA-FDA5-6E40-932F5E8C4F17}"/>
              </a:ext>
            </a:extLst>
          </p:cNvPr>
          <p:cNvSpPr/>
          <p:nvPr/>
        </p:nvSpPr>
        <p:spPr>
          <a:xfrm>
            <a:off x="7641668" y="2565039"/>
            <a:ext cx="3733595" cy="2923877"/>
          </a:xfrm>
          <a:prstGeom prst="flowChartInputOut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 descr="Desenho de rosto de pessoa visto de perto&#10;&#10;Descrição gerada automaticamente">
            <a:extLst>
              <a:ext uri="{FF2B5EF4-FFF2-40B4-BE49-F238E27FC236}">
                <a16:creationId xmlns:a16="http://schemas.microsoft.com/office/drawing/2014/main" id="{7AF96CB1-83DE-B5BB-233C-A881EAB2D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31133" y="91924"/>
            <a:ext cx="7006658" cy="700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3994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16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749C8-4F8A-AFFA-FF39-2B6BD4365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22DA9FB-B916-6683-9BC9-319307EAD4DB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C6CE017-8213-37E6-55F2-D72B1CF3181A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0AD1B16-67BF-9B61-315E-F242569979CC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3701666-9C25-8B27-0C59-A9CF82E9B522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1CD9058-E75E-CE4B-14B1-EA28ECEB896D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416E5EE-8D4B-FC14-8C5C-9B7097578E08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3672EF2-3AEA-C784-735C-E006F8482220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5A9B441-1267-3901-2292-60C20C71B312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647BD59-DD3A-8E68-D803-22B53A09C048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A967FE3-08A4-398C-9CFD-2C5210815EFB}"/>
              </a:ext>
            </a:extLst>
          </p:cNvPr>
          <p:cNvSpPr txBox="1"/>
          <p:nvPr/>
        </p:nvSpPr>
        <p:spPr>
          <a:xfrm>
            <a:off x="1201953" y="1167884"/>
            <a:ext cx="7012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spcAft>
                <a:spcPts val="1200"/>
              </a:spcAft>
            </a:pPr>
            <a:r>
              <a:rPr lang="pt-BR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Resolução de Equações:</a:t>
            </a:r>
            <a:endParaRPr lang="pt-BR" sz="36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6849AA4-0EC4-7CC8-D718-502290E236B9}"/>
              </a:ext>
            </a:extLst>
          </p:cNvPr>
          <p:cNvSpPr txBox="1"/>
          <p:nvPr/>
        </p:nvSpPr>
        <p:spPr>
          <a:xfrm>
            <a:off x="368424" y="2044638"/>
            <a:ext cx="7607176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rtl="0">
              <a:spcBef>
                <a:spcPts val="1200"/>
              </a:spcBef>
              <a:spcAft>
                <a:spcPts val="1200"/>
              </a:spcAft>
            </a:pPr>
            <a:r>
              <a:rPr lang="pt-BR" sz="23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Transformar equações complexas em formas equivalentes mais simples para encontrar a solução.</a:t>
            </a:r>
            <a:endParaRPr lang="pt-BR" sz="2300" b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pt-BR" sz="2400" dirty="0"/>
            </a:br>
            <a:br>
              <a:rPr lang="pt-BR" sz="2400" dirty="0"/>
            </a:br>
            <a:endParaRPr lang="pt-BR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C235D04-D2C3-7BAE-D592-DFB4D20A51DC}"/>
              </a:ext>
            </a:extLst>
          </p:cNvPr>
          <p:cNvSpPr/>
          <p:nvPr/>
        </p:nvSpPr>
        <p:spPr>
          <a:xfrm>
            <a:off x="1287679" y="3022424"/>
            <a:ext cx="6395822" cy="4462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C941CDB-5DE0-3283-82BE-933F75C95763}"/>
              </a:ext>
            </a:extLst>
          </p:cNvPr>
          <p:cNvSpPr txBox="1"/>
          <p:nvPr/>
        </p:nvSpPr>
        <p:spPr>
          <a:xfrm>
            <a:off x="1255195" y="3009724"/>
            <a:ext cx="665886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Verifique se os pares de equações são equivalentes: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6682508E-6969-1234-02BB-B3CA3B2E01E8}"/>
                  </a:ext>
                </a:extLst>
              </p:cNvPr>
              <p:cNvSpPr txBox="1"/>
              <p:nvPr/>
            </p:nvSpPr>
            <p:spPr>
              <a:xfrm>
                <a:off x="1201953" y="3771900"/>
                <a:ext cx="665886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𝟓𝟒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𝟏𝟎𝟎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3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𝐄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−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𝟏𝟎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𝟖𝟐</m:t>
                    </m:r>
                  </m:oMath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6682508E-6969-1234-02BB-B3CA3B2E0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53" y="3771900"/>
                <a:ext cx="6658864" cy="446276"/>
              </a:xfrm>
              <a:prstGeom prst="rect">
                <a:avLst/>
              </a:prstGeom>
              <a:blipFill>
                <a:blip r:embed="rId2"/>
                <a:stretch>
                  <a:fillRect l="-1281" t="-10959" b="-301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E30C93FE-D7ED-94D9-B639-1940AC9CE5CE}"/>
                  </a:ext>
                </a:extLst>
              </p:cNvPr>
              <p:cNvSpPr txBox="1"/>
              <p:nvPr/>
            </p:nvSpPr>
            <p:spPr>
              <a:xfrm>
                <a:off x="1201953" y="4903673"/>
                <a:ext cx="665886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𝟏𝟎𝟎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𝟐𝟑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𝟏𝟐𝟐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3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𝐄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𝟓𝟎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𝟒𝟎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𝟏𝟖𝟎</m:t>
                    </m:r>
                  </m:oMath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E30C93FE-D7ED-94D9-B639-1940AC9CE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53" y="4903673"/>
                <a:ext cx="6658864" cy="446276"/>
              </a:xfrm>
              <a:prstGeom prst="rect">
                <a:avLst/>
              </a:prstGeom>
              <a:blipFill>
                <a:blip r:embed="rId3"/>
                <a:stretch>
                  <a:fillRect l="-1281" t="-9459" b="-283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Imagem 26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E9545E53-8186-E6DC-E3CF-DB12CF434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73547" y="397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2238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78 -0.01412 L 0.00625 -0.00324 L 2.08333E-7 -4.44444E-6 Z " pathEditMode="relative" rAng="0" ptsTypes="AAAA">
                                      <p:cBhvr>
                                        <p:cTn id="4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  <p:bldP spid="14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E44EB-9318-420D-6905-4E08E8B6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E23596A-BA67-E7FD-DF40-7E25B66F54B9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288FC5A-B444-4FCE-D129-DFF803DB5D80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C492CF5-BEC0-9539-A4D5-47EB007A61C4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BAF3844-8CA4-A49C-DEBC-9587C5C6B4CB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09E2A32-9680-2390-4C49-1E82383585C9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13E66DB-82AB-4DEF-9E97-597536E51D68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E1D644-D8D2-EE88-75E3-8DDECF345CBB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9E218C2-B805-1F45-BF20-ABAFB4D2DBD9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BDC9DE7-4C75-7CDC-AD4E-105A38583E3C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5C26965-1D8B-2C6D-0C30-E6FED08601B8}"/>
              </a:ext>
            </a:extLst>
          </p:cNvPr>
          <p:cNvSpPr txBox="1"/>
          <p:nvPr/>
        </p:nvSpPr>
        <p:spPr>
          <a:xfrm>
            <a:off x="1116228" y="2921168"/>
            <a:ext cx="6523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Hora do Desafio!</a:t>
            </a:r>
          </a:p>
        </p:txBody>
      </p:sp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4A5931B5-1C1F-7DBA-BEBE-3C3054F74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232">
            <a:off x="6031012" y="1708486"/>
            <a:ext cx="5766995" cy="5766995"/>
          </a:xfrm>
          <a:prstGeom prst="rect">
            <a:avLst/>
          </a:prstGeom>
        </p:spPr>
      </p:pic>
      <p:pic>
        <p:nvPicPr>
          <p:cNvPr id="20" name="Imagem 19" descr="Uma imagem contendo objeto, relógio, grande, urso&#10;&#10;Descrição gerada automaticamente">
            <a:extLst>
              <a:ext uri="{FF2B5EF4-FFF2-40B4-BE49-F238E27FC236}">
                <a16:creationId xmlns:a16="http://schemas.microsoft.com/office/drawing/2014/main" id="{CC761AEF-544E-596B-C7D1-195FB3591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7343" y="4222834"/>
            <a:ext cx="6858000" cy="6858000"/>
          </a:xfrm>
          <a:prstGeom prst="rect">
            <a:avLst/>
          </a:prstGeom>
        </p:spPr>
      </p:pic>
      <p:pic>
        <p:nvPicPr>
          <p:cNvPr id="21" name="Imagem 20" descr="Uma imagem contendo objeto, relógio, grande, urso&#10;&#10;Descrição gerada automaticamente">
            <a:extLst>
              <a:ext uri="{FF2B5EF4-FFF2-40B4-BE49-F238E27FC236}">
                <a16:creationId xmlns:a16="http://schemas.microsoft.com/office/drawing/2014/main" id="{E6A22762-9F30-BC98-D744-C9257244B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344" y="3119437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5706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78 -0.01412 L 0.00625 -0.00324 L 2.08333E-7 -4.44444E-6 Z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78 -0.01412 L 0.00625 -0.00324 L 2.08333E-7 -4.44444E-6 Z " pathEditMode="relative" rAng="0" ptsTypes="AAAA">
                                      <p:cBhvr>
                                        <p:cTn id="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78 -0.01412 L 0.00625 -0.00324 L 2.08333E-7 -4.44444E-6 Z " pathEditMode="relative" rAng="0" ptsTypes="AAAA">
                                      <p:cBhvr>
                                        <p:cTn id="1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0101B-4F58-F151-398E-25A6A8046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00BB35C-6B59-B198-FF7A-DADD07424ECC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6559557-FB63-D79A-B73B-B7788A57DE0A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315395A-8436-9151-F6B0-B8BACBB0A0B7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7380F3E-CF92-6073-8001-9A7227A6D490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A2E5CEB-42CA-4B32-74D7-EB5C38B5ADC1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9F1BF68-1048-158C-1A18-78F753226655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9E510A1-04B4-A725-3298-37A971A1C1E3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140987C-B35F-C403-22BE-067F568B50BC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A5374DF-74A9-0F98-758A-4775CD006519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0E3D37-6195-5620-82F8-25F13AFE4617}"/>
              </a:ext>
            </a:extLst>
          </p:cNvPr>
          <p:cNvSpPr txBox="1"/>
          <p:nvPr/>
        </p:nvSpPr>
        <p:spPr>
          <a:xfrm>
            <a:off x="1201952" y="1460497"/>
            <a:ext cx="7408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Determine a raiz de cada equação: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E745E28-D345-3A3E-DDCC-5409E44272B2}"/>
                  </a:ext>
                </a:extLst>
              </p:cNvPr>
              <p:cNvSpPr txBox="1"/>
              <p:nvPr/>
            </p:nvSpPr>
            <p:spPr>
              <a:xfrm>
                <a:off x="1201953" y="2524313"/>
                <a:ext cx="665886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ctrlP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𝒙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e>
                    </m:d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𝟐𝟐</m:t>
                    </m:r>
                  </m:oMath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E745E28-D345-3A3E-DDCC-5409E4427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53" y="2524313"/>
                <a:ext cx="6658864" cy="446276"/>
              </a:xfrm>
              <a:prstGeom prst="rect">
                <a:avLst/>
              </a:prstGeom>
              <a:blipFill>
                <a:blip r:embed="rId2"/>
                <a:stretch>
                  <a:fillRect l="-1281" t="-9589" b="-301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C9F39111-0434-5D48-B343-9383B995ADEC}"/>
                  </a:ext>
                </a:extLst>
              </p:cNvPr>
              <p:cNvSpPr txBox="1"/>
              <p:nvPr/>
            </p:nvSpPr>
            <p:spPr>
              <a:xfrm>
                <a:off x="1201953" y="3185412"/>
                <a:ext cx="665886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ctrlP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𝒙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e>
                    </m:d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(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−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𝟕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C9F39111-0434-5D48-B343-9383B995A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53" y="3185412"/>
                <a:ext cx="6658864" cy="446276"/>
              </a:xfrm>
              <a:prstGeom prst="rect">
                <a:avLst/>
              </a:prstGeom>
              <a:blipFill>
                <a:blip r:embed="rId3"/>
                <a:stretch>
                  <a:fillRect l="-1281" t="-10959" b="-301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43AD86CE-CCF6-7BEF-5FDE-B6A84D3F5AC8}"/>
                  </a:ext>
                </a:extLst>
              </p:cNvPr>
              <p:cNvSpPr txBox="1"/>
              <p:nvPr/>
            </p:nvSpPr>
            <p:spPr>
              <a:xfrm>
                <a:off x="1201953" y="3846511"/>
                <a:ext cx="665886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ctrlP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𝒙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</m:e>
                    </m:d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ctrlP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𝒙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𝟏</m:t>
                        </m:r>
                      </m:e>
                    </m:d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43AD86CE-CCF6-7BEF-5FDE-B6A84D3F5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53" y="3846511"/>
                <a:ext cx="6658864" cy="446276"/>
              </a:xfrm>
              <a:prstGeom prst="rect">
                <a:avLst/>
              </a:prstGeom>
              <a:blipFill>
                <a:blip r:embed="rId4"/>
                <a:stretch>
                  <a:fillRect l="-1281" t="-10959" b="-301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77C6BE7E-55CB-114A-E23D-191CE1910710}"/>
                  </a:ext>
                </a:extLst>
              </p:cNvPr>
              <p:cNvSpPr txBox="1"/>
              <p:nvPr/>
            </p:nvSpPr>
            <p:spPr>
              <a:xfrm>
                <a:off x="1201953" y="4507610"/>
                <a:ext cx="665886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𝟏𝟎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𝟑</m:t>
                    </m:r>
                    <m:d>
                      <m:dPr>
                        <m:ctrlP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𝒙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𝟏</m:t>
                        </m:r>
                      </m:e>
                    </m:d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d>
                      <m:dPr>
                        <m:ctrlP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𝒙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pt-BR" sz="2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e>
                    </m:d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</m:t>
                    </m:r>
                    <m:r>
                      <a:rPr lang="pt-BR" sz="23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77C6BE7E-55CB-114A-E23D-191CE1910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953" y="4507610"/>
                <a:ext cx="6658864" cy="446276"/>
              </a:xfrm>
              <a:prstGeom prst="rect">
                <a:avLst/>
              </a:prstGeom>
              <a:blipFill>
                <a:blip r:embed="rId5"/>
                <a:stretch>
                  <a:fillRect l="-1281" t="-9459" b="-283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m 1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27D39F5-D853-90F1-2FC0-0417277EB6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635" y="2264763"/>
            <a:ext cx="4387070" cy="438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9369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00078 -0.01412 L 0.00625 -0.00324 L 2.08333E-7 -4.44444E-6 Z " pathEditMode="relative" rAng="0" ptsTypes="AAAA">
                                      <p:cBhvr>
                                        <p:cTn id="1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7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618AE-63C7-6F33-202A-814BCDDB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0CD9266-91EB-3306-AD74-E2639E342416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EC5CA32-2701-22B4-B396-E11BD0B23BEF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408404-817A-046E-53AE-9ADD137B7E7E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0E1F7ED-A7C6-2FB6-3EA2-8ADA9F76092B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01265C4-95C7-5ADE-ECDC-F8CD3C97BE27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C941E7E-742B-6474-D55F-D43AF768FC82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69C2ED0-6970-5C06-8C5B-37D40C7909E8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84FEE27-1AEE-E343-4A00-4FD49C7E5CEF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2326752-B31F-6589-7E76-21D33A0A34A8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48303E2-FFB2-BA2B-2A69-A2D3F4018450}"/>
              </a:ext>
            </a:extLst>
          </p:cNvPr>
          <p:cNvSpPr txBox="1"/>
          <p:nvPr/>
        </p:nvSpPr>
        <p:spPr>
          <a:xfrm>
            <a:off x="1557549" y="947736"/>
            <a:ext cx="907690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 Ilha Anchieta é a segunda maior ilha do litoral de </a:t>
            </a:r>
            <a:r>
              <a:rPr lang="pt-BR" sz="2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São Paulo (828 hectares) </a:t>
            </a:r>
            <a:r>
              <a:rPr lang="pt-BR" sz="2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um dos principais atrativos turísticos do município de Ubatuba. Protegida com a criação do Parque Estadual da Ilha Anchieta, apresenta aos visitantes um grande espetáculo da natureza.</a:t>
            </a:r>
          </a:p>
        </p:txBody>
      </p:sp>
      <p:pic>
        <p:nvPicPr>
          <p:cNvPr id="17" name="Imagem 16" descr="Prato com bolo colorido em cima de mesa&#10;&#10;Descrição gerada automaticamente com confiança média">
            <a:extLst>
              <a:ext uri="{FF2B5EF4-FFF2-40B4-BE49-F238E27FC236}">
                <a16:creationId xmlns:a16="http://schemas.microsoft.com/office/drawing/2014/main" id="{0F22F4F4-DAA1-3367-D2DA-B5D9B40A3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863" y="2940843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7968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1BAEF83-530A-24F6-9C54-E99C9A9C39CE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7931384-75E1-0220-C0E1-59BAA0B19BEE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C742349-E3A6-064B-86DE-653203863B55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49338AC-28B3-1E71-3B0A-9D781C8641C8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7510CA4-529E-B273-B2EB-651A27E09B19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BDD24BA-46A2-B459-DA34-FBFFBF550670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AB6AD52-0792-56BE-CD42-05692DBBD881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44820A2-3876-F501-5F38-770804B895E8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04C6BA1-927E-CE25-E2CB-F55FBCC20EF0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22AA73F-4973-77B1-AA30-F29DEB2A0D9F}"/>
              </a:ext>
            </a:extLst>
          </p:cNvPr>
          <p:cNvSpPr txBox="1"/>
          <p:nvPr/>
        </p:nvSpPr>
        <p:spPr>
          <a:xfrm>
            <a:off x="903020" y="943084"/>
            <a:ext cx="64915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realizar um passeio com saída de </a:t>
            </a:r>
            <a:r>
              <a:rPr lang="pt-BR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Ubatuba (SP) </a:t>
            </a:r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destino à histórica Ilha de Anchieta, uma agência de turismo contratou um barco que tem capacidade para </a:t>
            </a:r>
            <a:r>
              <a:rPr lang="pt-BR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 pessoas. </a:t>
            </a:r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realizar esse passeio, o barqueiro </a:t>
            </a:r>
            <a:r>
              <a:rPr lang="pt-BR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cobra R$ 20,00 por passageiro mais R$ 2,00 para cada lugar que fica vago no barco.</a:t>
            </a:r>
          </a:p>
        </p:txBody>
      </p:sp>
      <p:pic>
        <p:nvPicPr>
          <p:cNvPr id="12" name="Imagem 11" descr="Prato com bolo colorido em cima de mesa&#10;&#10;Descrição gerada automaticamente com confiança média">
            <a:extLst>
              <a:ext uri="{FF2B5EF4-FFF2-40B4-BE49-F238E27FC236}">
                <a16:creationId xmlns:a16="http://schemas.microsoft.com/office/drawing/2014/main" id="{91D17BA9-BE4A-859A-7108-30BA6C086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303" y="2113399"/>
            <a:ext cx="5616674" cy="280833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914F3B8-5098-AE3F-ED79-D9176C12750E}"/>
              </a:ext>
            </a:extLst>
          </p:cNvPr>
          <p:cNvSpPr txBox="1"/>
          <p:nvPr/>
        </p:nvSpPr>
        <p:spPr>
          <a:xfrm>
            <a:off x="929808" y="3429000"/>
            <a:ext cx="506849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Quantos reais deverão ser pagos aos barqueiros e forem </a:t>
            </a:r>
            <a:r>
              <a:rPr lang="pt-BR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transportados 55 passageiros? E 65 passageiros?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6CB2BE8-F2BC-295A-A3A4-A554B35BBB97}"/>
              </a:ext>
            </a:extLst>
          </p:cNvPr>
          <p:cNvSpPr txBox="1"/>
          <p:nvPr/>
        </p:nvSpPr>
        <p:spPr>
          <a:xfrm>
            <a:off x="946938" y="4764666"/>
            <a:ext cx="668576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Representando por x o número de passageiros que utilizarão o barco, qual das expressões algébricas a seguir corresponde à quantia a ser paga ao barqueiro?</a:t>
            </a:r>
          </a:p>
        </p:txBody>
      </p:sp>
    </p:spTree>
    <p:extLst>
      <p:ext uri="{BB962C8B-B14F-4D97-AF65-F5344CB8AC3E}">
        <p14:creationId xmlns:p14="http://schemas.microsoft.com/office/powerpoint/2010/main" val="255717701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0BD9F97-16A1-A4EE-5F3D-6BBF2FDB4E61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A5D588B-1F5D-E6E0-4E41-DDD14481D29F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D313A6-7BDC-625E-F042-AF0F92529EBE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2D91C62-3D1F-D0E6-CD29-26AC4692FCA1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07F1569-3F57-1EC7-5160-B17773EE714B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22B86DB-93B6-CCE4-6B0D-FE16ACF4A626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C3EDA27-280F-A305-0872-8E0A32CB8A26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72DC24F-EDAA-8C08-3442-5804BFCCADDC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2F47AEF-340E-2D0F-95C7-39122B9BDD89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7E4A710-217D-3485-D950-6C3634784926}"/>
                  </a:ext>
                </a:extLst>
              </p:cNvPr>
              <p:cNvSpPr txBox="1"/>
              <p:nvPr/>
            </p:nvSpPr>
            <p:spPr>
              <a:xfrm>
                <a:off x="1116228" y="1275073"/>
                <a:ext cx="592455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3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I) </a:t>
                </a:r>
                <a14:m>
                  <m:oMath xmlns:m="http://schemas.openxmlformats.org/officeDocument/2006/math"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𝟐𝟎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.(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pt-BR" sz="3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7E4A710-217D-3485-D950-6C3634784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228" y="1275073"/>
                <a:ext cx="5924550" cy="646331"/>
              </a:xfrm>
              <a:prstGeom prst="rect">
                <a:avLst/>
              </a:prstGeom>
              <a:blipFill>
                <a:blip r:embed="rId2"/>
                <a:stretch>
                  <a:fillRect l="-3086" t="-14151" b="-349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59455DE8-9D9A-014D-F2BB-B0D372EE691D}"/>
                  </a:ext>
                </a:extLst>
              </p:cNvPr>
              <p:cNvSpPr txBox="1"/>
              <p:nvPr/>
            </p:nvSpPr>
            <p:spPr>
              <a:xfrm>
                <a:off x="1116228" y="1959420"/>
                <a:ext cx="592455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3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II) </a:t>
                </a:r>
                <a14:m>
                  <m:oMath xmlns:m="http://schemas.openxmlformats.org/officeDocument/2006/math"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𝟐𝟎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.(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𝟕𝟎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pt-BR" sz="3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59455DE8-9D9A-014D-F2BB-B0D372EE6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228" y="1959420"/>
                <a:ext cx="5924550" cy="646331"/>
              </a:xfrm>
              <a:prstGeom prst="rect">
                <a:avLst/>
              </a:prstGeom>
              <a:blipFill>
                <a:blip r:embed="rId3"/>
                <a:stretch>
                  <a:fillRect l="-3086" t="-14151" b="-349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3C0FEBB-E65D-DB57-BB9C-7AE4218E3BA0}"/>
                  </a:ext>
                </a:extLst>
              </p:cNvPr>
              <p:cNvSpPr txBox="1"/>
              <p:nvPr/>
            </p:nvSpPr>
            <p:spPr>
              <a:xfrm>
                <a:off x="1116228" y="2643767"/>
                <a:ext cx="592455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3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III) </a:t>
                </a:r>
                <a14:m>
                  <m:oMath xmlns:m="http://schemas.openxmlformats.org/officeDocument/2006/math"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𝟐𝟎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.(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𝟕𝟎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pt-BR" sz="3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3C0FEBB-E65D-DB57-BB9C-7AE4218E3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228" y="2643767"/>
                <a:ext cx="5924550" cy="646331"/>
              </a:xfrm>
              <a:prstGeom prst="rect">
                <a:avLst/>
              </a:prstGeom>
              <a:blipFill>
                <a:blip r:embed="rId4"/>
                <a:stretch>
                  <a:fillRect l="-3086" t="-15094" b="-349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CA7C6114-5B13-F5BB-1904-E16B4D6856FA}"/>
                  </a:ext>
                </a:extLst>
              </p:cNvPr>
              <p:cNvSpPr txBox="1"/>
              <p:nvPr/>
            </p:nvSpPr>
            <p:spPr>
              <a:xfrm>
                <a:off x="1116228" y="3290098"/>
                <a:ext cx="592455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3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IV) </a:t>
                </a:r>
                <a14:m>
                  <m:oMath xmlns:m="http://schemas.openxmlformats.org/officeDocument/2006/math"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𝟐𝟎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.(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𝟕𝟎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pt-BR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pt-BR" sz="3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CA7C6114-5B13-F5BB-1904-E16B4D685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228" y="3290098"/>
                <a:ext cx="5924550" cy="646331"/>
              </a:xfrm>
              <a:prstGeom prst="rect">
                <a:avLst/>
              </a:prstGeom>
              <a:blipFill>
                <a:blip r:embed="rId5"/>
                <a:stretch>
                  <a:fillRect l="-3086" t="-15094" b="-349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>
            <a:extLst>
              <a:ext uri="{FF2B5EF4-FFF2-40B4-BE49-F238E27FC236}">
                <a16:creationId xmlns:a16="http://schemas.microsoft.com/office/drawing/2014/main" id="{8E5091E8-C9BC-5DCA-B508-270E14EAF363}"/>
              </a:ext>
            </a:extLst>
          </p:cNvPr>
          <p:cNvSpPr txBox="1"/>
          <p:nvPr/>
        </p:nvSpPr>
        <p:spPr>
          <a:xfrm>
            <a:off x="1116228" y="4497128"/>
            <a:ext cx="717052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pt-B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Determine quantos passageiros foram transportados, sabendo que foram pagos R$ 1 364,00 ao barqueiro.</a:t>
            </a:r>
          </a:p>
        </p:txBody>
      </p:sp>
      <p:pic>
        <p:nvPicPr>
          <p:cNvPr id="20" name="Imagem 19" descr="Prato com bolo colorido em cima de mesa&#10;&#10;Descrição gerada automaticamente com confiança média">
            <a:extLst>
              <a:ext uri="{FF2B5EF4-FFF2-40B4-BE49-F238E27FC236}">
                <a16:creationId xmlns:a16="http://schemas.microsoft.com/office/drawing/2014/main" id="{71FEDDE3-F5D5-69F1-17C7-EF1F4B066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303" y="1137778"/>
            <a:ext cx="5616674" cy="280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4448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767A1B1-87D3-C39A-12A3-B7F099386578}"/>
              </a:ext>
            </a:extLst>
          </p:cNvPr>
          <p:cNvSpPr/>
          <p:nvPr/>
        </p:nvSpPr>
        <p:spPr>
          <a:xfrm>
            <a:off x="429639" y="309563"/>
            <a:ext cx="11332723" cy="6238874"/>
          </a:xfrm>
          <a:prstGeom prst="rect">
            <a:avLst/>
          </a:prstGeom>
          <a:solidFill>
            <a:srgbClr val="66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0CDC1D1-9EF9-E9E9-3C68-D14CC806BACD}"/>
              </a:ext>
            </a:extLst>
          </p:cNvPr>
          <p:cNvSpPr/>
          <p:nvPr/>
        </p:nvSpPr>
        <p:spPr>
          <a:xfrm>
            <a:off x="10694112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472C6F4-753E-3CDD-4ECF-AB213FC45040}"/>
              </a:ext>
            </a:extLst>
          </p:cNvPr>
          <p:cNvSpPr/>
          <p:nvPr/>
        </p:nvSpPr>
        <p:spPr>
          <a:xfrm>
            <a:off x="10993045" y="542925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F3C5B59-C37B-36B7-7A73-B2BD6186DA0E}"/>
              </a:ext>
            </a:extLst>
          </p:cNvPr>
          <p:cNvSpPr/>
          <p:nvPr/>
        </p:nvSpPr>
        <p:spPr>
          <a:xfrm>
            <a:off x="11291978" y="542925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5FB6963-06AD-F7AA-37EC-ECC5F5E2595D}"/>
              </a:ext>
            </a:extLst>
          </p:cNvPr>
          <p:cNvSpPr/>
          <p:nvPr/>
        </p:nvSpPr>
        <p:spPr>
          <a:xfrm>
            <a:off x="817295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BB30D7F-3337-8809-3DBF-EE07C24417C7}"/>
              </a:ext>
            </a:extLst>
          </p:cNvPr>
          <p:cNvSpPr/>
          <p:nvPr/>
        </p:nvSpPr>
        <p:spPr>
          <a:xfrm>
            <a:off x="1116228" y="6162270"/>
            <a:ext cx="17145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9D94015-B147-87CB-E099-EAD1CCABEA82}"/>
              </a:ext>
            </a:extLst>
          </p:cNvPr>
          <p:cNvSpPr/>
          <p:nvPr/>
        </p:nvSpPr>
        <p:spPr>
          <a:xfrm>
            <a:off x="1405636" y="6162270"/>
            <a:ext cx="171450" cy="171450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6292BD4-FA78-988B-484A-BB8325F7581F}"/>
              </a:ext>
            </a:extLst>
          </p:cNvPr>
          <p:cNvSpPr/>
          <p:nvPr/>
        </p:nvSpPr>
        <p:spPr>
          <a:xfrm>
            <a:off x="11288980" y="5259218"/>
            <a:ext cx="171450" cy="105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36AF754-B20A-AA47-A826-AB6CA39BFE1A}"/>
              </a:ext>
            </a:extLst>
          </p:cNvPr>
          <p:cNvSpPr/>
          <p:nvPr/>
        </p:nvSpPr>
        <p:spPr>
          <a:xfrm rot="5400000">
            <a:off x="1169470" y="100721"/>
            <a:ext cx="171450" cy="1055857"/>
          </a:xfrm>
          <a:prstGeom prst="rect">
            <a:avLst/>
          </a:prstGeom>
          <a:solidFill>
            <a:srgbClr val="30E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EBEBA09-7B67-DD49-D1C6-F98A0ADCD7BC}"/>
              </a:ext>
            </a:extLst>
          </p:cNvPr>
          <p:cNvSpPr txBox="1"/>
          <p:nvPr/>
        </p:nvSpPr>
        <p:spPr>
          <a:xfrm>
            <a:off x="1158737" y="2644829"/>
            <a:ext cx="89949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chemeClr val="bg1"/>
                </a:solidFill>
              </a:rPr>
              <a:t>STEWART, James. Cálculo. Volume 1, 7a edição, Editora Trilha, São</a:t>
            </a:r>
          </a:p>
          <a:p>
            <a:r>
              <a:rPr lang="pt-BR" i="1" dirty="0">
                <a:solidFill>
                  <a:schemeClr val="bg1"/>
                </a:solidFill>
              </a:rPr>
              <a:t>Paulo, 2013.</a:t>
            </a:r>
          </a:p>
          <a:p>
            <a:r>
              <a:rPr lang="pt-BR" i="1" dirty="0">
                <a:solidFill>
                  <a:schemeClr val="bg1"/>
                </a:solidFill>
              </a:rPr>
              <a:t>IEZZI, Gelson (et). Fundamentos da matemática elementar, Volume 1,</a:t>
            </a:r>
          </a:p>
          <a:p>
            <a:r>
              <a:rPr lang="pt-BR" i="1" dirty="0">
                <a:solidFill>
                  <a:schemeClr val="bg1"/>
                </a:solidFill>
              </a:rPr>
              <a:t>9a edição, Editora Atual, São Paulo, 2013.</a:t>
            </a:r>
          </a:p>
          <a:p>
            <a:r>
              <a:rPr lang="pt-BR" i="1" dirty="0">
                <a:solidFill>
                  <a:schemeClr val="bg1"/>
                </a:solidFill>
              </a:rPr>
              <a:t>STEWART, Ian. O fantástico mundo dos números. Volume 1, Editora</a:t>
            </a:r>
          </a:p>
          <a:p>
            <a:r>
              <a:rPr lang="pt-BR" i="1" dirty="0">
                <a:solidFill>
                  <a:schemeClr val="bg1"/>
                </a:solidFill>
              </a:rPr>
              <a:t>Zahar, São Paulo, 2009.</a:t>
            </a:r>
          </a:p>
          <a:p>
            <a:r>
              <a:rPr lang="pt-BR" i="1" dirty="0">
                <a:solidFill>
                  <a:schemeClr val="bg1"/>
                </a:solidFill>
              </a:rPr>
              <a:t>SILVEIRA, Ênio (et). Matemática - Compreensão e prática. Editora</a:t>
            </a:r>
          </a:p>
          <a:p>
            <a:r>
              <a:rPr lang="pt-BR" i="1" dirty="0">
                <a:solidFill>
                  <a:schemeClr val="bg1"/>
                </a:solidFill>
              </a:rPr>
              <a:t>Moderna, São Paulo, 2013.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6B037D-6E30-A6FA-EAF4-55DF18EAEE8D}"/>
              </a:ext>
            </a:extLst>
          </p:cNvPr>
          <p:cNvSpPr txBox="1"/>
          <p:nvPr/>
        </p:nvSpPr>
        <p:spPr>
          <a:xfrm>
            <a:off x="1158737" y="1085108"/>
            <a:ext cx="550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Referências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1619454058"/>
      </p:ext>
    </p:extLst>
  </p:cSld>
  <p:clrMapOvr>
    <a:masterClrMapping/>
  </p:clrMapOvr>
  <p:transition spd="med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761</Words>
  <Application>Microsoft Office PowerPoint</Application>
  <PresentationFormat>Widescreen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Cambria Math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acasa003</dc:creator>
  <cp:lastModifiedBy>acasa003</cp:lastModifiedBy>
  <cp:revision>6</cp:revision>
  <dcterms:created xsi:type="dcterms:W3CDTF">2025-01-16T16:43:27Z</dcterms:created>
  <dcterms:modified xsi:type="dcterms:W3CDTF">2025-05-30T13:49:37Z</dcterms:modified>
</cp:coreProperties>
</file>