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1" r:id="rId17"/>
    <p:sldId id="270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E254"/>
    <a:srgbClr val="EC9CD8"/>
    <a:srgbClr val="58DD7F"/>
    <a:srgbClr val="9259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95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383B8A-89C4-5321-177B-267446FA4E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4CFA6B5-00AC-8E91-00AA-BBAACAA12F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EF734CE-A826-57CE-BEB8-0672D46EB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556B8-688D-4F52-9379-FE98F5DC5A49}" type="datetimeFigureOut">
              <a:rPr lang="pt-BR" smtClean="0"/>
              <a:t>29/05/2025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CFD4E38-14C9-61EB-CECF-B4FBD2A26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D254A8F-DA4B-4B4B-FE6F-CC746A9ED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79DAE-338A-4B20-A75B-FF74D7A87B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4712840"/>
      </p:ext>
    </p:extLst>
  </p:cSld>
  <p:clrMapOvr>
    <a:masterClrMapping/>
  </p:clrMapOvr>
  <p:transition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9D0343-FE65-B803-D11E-FEDEBCEAF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B6E4240-C416-F39C-D336-6BDE18BC00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F1151EC-EF65-D2B4-E212-B5D856FF2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556B8-688D-4F52-9379-FE98F5DC5A49}" type="datetimeFigureOut">
              <a:rPr lang="pt-BR" smtClean="0"/>
              <a:t>29/05/2025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3D40877-8746-B808-7468-396E73F00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B13E32A-1730-0EBC-9811-5F9B5E968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79DAE-338A-4B20-A75B-FF74D7A87B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2386712"/>
      </p:ext>
    </p:extLst>
  </p:cSld>
  <p:clrMapOvr>
    <a:masterClrMapping/>
  </p:clrMapOvr>
  <p:transition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B53D56-B00F-E121-32B7-74C90BFAE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5A3E3BD-1D07-2524-4A82-AB95ABAF12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5D756EF-0F5B-6AAB-E033-FC41061D3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556B8-688D-4F52-9379-FE98F5DC5A49}" type="datetimeFigureOut">
              <a:rPr lang="pt-BR" smtClean="0"/>
              <a:t>29/05/2025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C092BF6-6ED2-B9B6-087D-BEFC38A9F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4D6ED44-ED98-1DBD-DA9A-4C46A12B8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79DAE-338A-4B20-A75B-FF74D7A87B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2039049"/>
      </p:ext>
    </p:extLst>
  </p:cSld>
  <p:clrMapOvr>
    <a:masterClrMapping/>
  </p:clrMapOvr>
  <p:transition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0B315C-53FC-6CCF-2B1D-CA21E321B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200A533-AF84-7E2F-7109-F548144F60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77B0D48-D7E0-CB3E-E79F-7F4081D351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D8D9D02-4A28-BDA8-87C4-5CAC47A20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556B8-688D-4F52-9379-FE98F5DC5A49}" type="datetimeFigureOut">
              <a:rPr lang="pt-BR" smtClean="0"/>
              <a:t>29/05/2025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0FA1396-90BF-7172-7E8B-5327B1FA4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BF1D23B-A639-C2A1-53B5-2E24917EE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79DAE-338A-4B20-A75B-FF74D7A87B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3891077"/>
      </p:ext>
    </p:extLst>
  </p:cSld>
  <p:clrMapOvr>
    <a:masterClrMapping/>
  </p:clrMapOvr>
  <p:transition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341A97-1A6F-2EE3-0BFA-50B72AD26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A2DB830-CB6A-48A9-0AF3-448FD5B753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CF5BE8F-71B8-F64F-9794-FBDCC1C777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0AA8F9B-E125-264F-797B-4C58B4096D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17B1EC0-AB95-3547-8301-D9A4622BC1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2213AA3-6BEC-B25A-8CB7-D59654D9C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556B8-688D-4F52-9379-FE98F5DC5A49}" type="datetimeFigureOut">
              <a:rPr lang="pt-BR" smtClean="0"/>
              <a:t>29/05/2025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1691941-7793-8A68-2D32-7E416DAF0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CFAD83A-5868-356B-8D4B-92D138CB8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79DAE-338A-4B20-A75B-FF74D7A87B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1689164"/>
      </p:ext>
    </p:extLst>
  </p:cSld>
  <p:clrMapOvr>
    <a:masterClrMapping/>
  </p:clrMapOvr>
  <p:transition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7FC052-3638-F00A-2812-30E93ABCE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080AE17-726E-DC89-39D5-CA84BDC0F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556B8-688D-4F52-9379-FE98F5DC5A49}" type="datetimeFigureOut">
              <a:rPr lang="pt-BR" smtClean="0"/>
              <a:t>29/05/2025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C73B6E8-393E-84DF-EBA9-30FC86CA3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F16EC8C-6031-43D0-2CAD-50F77945E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79DAE-338A-4B20-A75B-FF74D7A87B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2609610"/>
      </p:ext>
    </p:extLst>
  </p:cSld>
  <p:clrMapOvr>
    <a:masterClrMapping/>
  </p:clrMapOvr>
  <p:transition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C161681-9FFC-3B20-4FB7-887F8E8B2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556B8-688D-4F52-9379-FE98F5DC5A49}" type="datetimeFigureOut">
              <a:rPr lang="pt-BR" smtClean="0"/>
              <a:t>29/05/2025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815C0B1-29F1-5556-F0A3-418913686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3013E30-9AAF-04F2-F085-1BE5F383F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79DAE-338A-4B20-A75B-FF74D7A87B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1249463"/>
      </p:ext>
    </p:extLst>
  </p:cSld>
  <p:clrMapOvr>
    <a:masterClrMapping/>
  </p:clrMapOvr>
  <p:transition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85CF14-6C7D-AD10-043A-03EAD50FD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01D6D15-D13A-D49A-F4DF-C191B9D8A1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E683188-A67E-DDE1-145B-D56D959849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4702F2E-F9DA-F925-7135-E5D926792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556B8-688D-4F52-9379-FE98F5DC5A49}" type="datetimeFigureOut">
              <a:rPr lang="pt-BR" smtClean="0"/>
              <a:t>29/05/2025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4019331-C3B3-DC44-D33F-275A400C6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DB09CE9-A195-8016-3612-C07272010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79DAE-338A-4B20-A75B-FF74D7A87B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731094"/>
      </p:ext>
    </p:extLst>
  </p:cSld>
  <p:clrMapOvr>
    <a:masterClrMapping/>
  </p:clrMapOvr>
  <p:transition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3686E7-540F-6169-FB10-964367B54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7D3EB69-C015-C7AA-4C24-34E72A077C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8843113-5809-AFAF-2424-78F0BCC6C3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F45B3AC-A903-4112-0487-97D90B6B0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556B8-688D-4F52-9379-FE98F5DC5A49}" type="datetimeFigureOut">
              <a:rPr lang="pt-BR" smtClean="0"/>
              <a:t>29/05/2025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A19E3FF-4849-4C62-A058-BABCE7A60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39D7551-5A07-BB4C-2BD0-37BE5A881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79DAE-338A-4B20-A75B-FF74D7A87B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4774116"/>
      </p:ext>
    </p:extLst>
  </p:cSld>
  <p:clrMapOvr>
    <a:masterClrMapping/>
  </p:clrMapOvr>
  <p:transition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5E7099-C960-E281-C2D4-79682C827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33E607B-165D-2939-B8FB-D1404A520F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34C49C0-87BA-7760-AD7E-8EE7A5F33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556B8-688D-4F52-9379-FE98F5DC5A49}" type="datetimeFigureOut">
              <a:rPr lang="pt-BR" smtClean="0"/>
              <a:t>29/05/2025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2230CBA-6602-E294-339A-724FFFDD5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9FEE66E-FB19-6253-1E5D-30E1D7982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79DAE-338A-4B20-A75B-FF74D7A87B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3695420"/>
      </p:ext>
    </p:extLst>
  </p:cSld>
  <p:clrMapOvr>
    <a:masterClrMapping/>
  </p:clrMapOvr>
  <p:transition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6023E12-7F6E-E831-857D-5F854E7C9B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C91EA0E-96EB-CAE9-F7AF-328E0B95D4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F718716-8508-289C-CE96-FB862C7D1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556B8-688D-4F52-9379-FE98F5DC5A49}" type="datetimeFigureOut">
              <a:rPr lang="pt-BR" smtClean="0"/>
              <a:t>29/05/2025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97F3C01-8BA6-A6B8-2074-6900129F9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102B5BF-5AF2-DC84-F66D-235871945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79DAE-338A-4B20-A75B-FF74D7A87B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9883667"/>
      </p:ext>
    </p:extLst>
  </p:cSld>
  <p:clrMapOvr>
    <a:masterClrMapping/>
  </p:clrMapOvr>
  <p:transition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496640C-A43B-4BC0-1304-83429B548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7862AEB-CD63-1197-B2CE-F48805A804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E3916D9-11B9-656A-386E-8B4A5201A7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B556B8-688D-4F52-9379-FE98F5DC5A49}" type="datetimeFigureOut">
              <a:rPr lang="pt-BR" smtClean="0"/>
              <a:t>29/05/2025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FAD1B62-FA5F-BEF8-30DA-D1861B8380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668FB38-5F20-F530-875C-A4BB55636C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D79DAE-338A-4B20-A75B-FF74D7A87B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9650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microsoft.com/office/2017/06/relationships/model3d" Target="../media/model3d2.glb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7" Type="http://schemas.openxmlformats.org/officeDocument/2006/relationships/image" Target="../media/image42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sv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15A67F-2EEA-750C-4752-8378CBC08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>
            <a:extLst>
              <a:ext uri="{FF2B5EF4-FFF2-40B4-BE49-F238E27FC236}">
                <a16:creationId xmlns:a16="http://schemas.microsoft.com/office/drawing/2014/main" id="{04AD49C0-40A9-440F-FAA4-381B5C519FCF}"/>
              </a:ext>
            </a:extLst>
          </p:cNvPr>
          <p:cNvSpPr/>
          <p:nvPr/>
        </p:nvSpPr>
        <p:spPr>
          <a:xfrm>
            <a:off x="-112542" y="-185894"/>
            <a:ext cx="12417084" cy="714940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168F6734-4F5B-51EF-33CD-E3458FBC5C5E}"/>
              </a:ext>
            </a:extLst>
          </p:cNvPr>
          <p:cNvSpPr/>
          <p:nvPr/>
        </p:nvSpPr>
        <p:spPr>
          <a:xfrm>
            <a:off x="10921492" y="2565540"/>
            <a:ext cx="5664974" cy="6677431"/>
          </a:xfrm>
          <a:prstGeom prst="ellipse">
            <a:avLst/>
          </a:prstGeom>
          <a:solidFill>
            <a:srgbClr val="E5E2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F7F60371-35F0-879E-AACA-9AED9DCD77FD}"/>
              </a:ext>
            </a:extLst>
          </p:cNvPr>
          <p:cNvCxnSpPr>
            <a:cxnSpLocks/>
          </p:cNvCxnSpPr>
          <p:nvPr/>
        </p:nvCxnSpPr>
        <p:spPr>
          <a:xfrm>
            <a:off x="1226841" y="6472451"/>
            <a:ext cx="10420141" cy="16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ipse 5">
            <a:extLst>
              <a:ext uri="{FF2B5EF4-FFF2-40B4-BE49-F238E27FC236}">
                <a16:creationId xmlns:a16="http://schemas.microsoft.com/office/drawing/2014/main" id="{9F418D46-105D-D9CA-1BEB-318AD1EBEF87}"/>
              </a:ext>
            </a:extLst>
          </p:cNvPr>
          <p:cNvSpPr/>
          <p:nvPr/>
        </p:nvSpPr>
        <p:spPr>
          <a:xfrm>
            <a:off x="-4151042" y="50091"/>
            <a:ext cx="5664974" cy="6677431"/>
          </a:xfrm>
          <a:prstGeom prst="ellipse">
            <a:avLst/>
          </a:prstGeom>
          <a:solidFill>
            <a:srgbClr val="E5E2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CD5C426F-FD99-1E29-95AB-932E0B4FE45D}"/>
              </a:ext>
            </a:extLst>
          </p:cNvPr>
          <p:cNvGrpSpPr/>
          <p:nvPr/>
        </p:nvGrpSpPr>
        <p:grpSpPr>
          <a:xfrm>
            <a:off x="234067" y="6345078"/>
            <a:ext cx="257175" cy="257175"/>
            <a:chOff x="672726" y="266700"/>
            <a:chExt cx="257175" cy="257175"/>
          </a:xfrm>
        </p:grpSpPr>
        <p:sp>
          <p:nvSpPr>
            <p:cNvPr id="17" name="Retângulo: Cantos Arredondados 16">
              <a:extLst>
                <a:ext uri="{FF2B5EF4-FFF2-40B4-BE49-F238E27FC236}">
                  <a16:creationId xmlns:a16="http://schemas.microsoft.com/office/drawing/2014/main" id="{B94621E4-34E7-A98C-E8EA-9175E8E2E4B3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88A351E9-F92F-1B29-722E-E983512B5F9B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9AFC0E52-0091-2CC1-618A-521F9E9D514A}"/>
              </a:ext>
            </a:extLst>
          </p:cNvPr>
          <p:cNvGrpSpPr/>
          <p:nvPr/>
        </p:nvGrpSpPr>
        <p:grpSpPr>
          <a:xfrm>
            <a:off x="561654" y="6345078"/>
            <a:ext cx="257175" cy="257175"/>
            <a:chOff x="1000313" y="266700"/>
            <a:chExt cx="257175" cy="257175"/>
          </a:xfrm>
        </p:grpSpPr>
        <p:sp>
          <p:nvSpPr>
            <p:cNvPr id="20" name="Retângulo: Cantos Arredondados 19">
              <a:extLst>
                <a:ext uri="{FF2B5EF4-FFF2-40B4-BE49-F238E27FC236}">
                  <a16:creationId xmlns:a16="http://schemas.microsoft.com/office/drawing/2014/main" id="{C415766A-E625-6CDD-7612-325EF9D1648F}"/>
                </a:ext>
              </a:extLst>
            </p:cNvPr>
            <p:cNvSpPr/>
            <p:nvPr/>
          </p:nvSpPr>
          <p:spPr>
            <a:xfrm>
              <a:off x="1000313" y="266700"/>
              <a:ext cx="257175" cy="257175"/>
            </a:xfrm>
            <a:prstGeom prst="roundRect">
              <a:avLst/>
            </a:prstGeom>
            <a:solidFill>
              <a:srgbClr val="6A97F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1" name="Seta: para a Direita 20">
              <a:extLst>
                <a:ext uri="{FF2B5EF4-FFF2-40B4-BE49-F238E27FC236}">
                  <a16:creationId xmlns:a16="http://schemas.microsoft.com/office/drawing/2014/main" id="{518139DC-C3F4-0E87-7AA6-F0DC4D5E374A}"/>
                </a:ext>
              </a:extLst>
            </p:cNvPr>
            <p:cNvSpPr/>
            <p:nvPr/>
          </p:nvSpPr>
          <p:spPr>
            <a:xfrm>
              <a:off x="1054194" y="329546"/>
              <a:ext cx="149412" cy="13148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963702BA-4822-E4B4-3A70-F4E9B05B299D}"/>
              </a:ext>
            </a:extLst>
          </p:cNvPr>
          <p:cNvSpPr/>
          <p:nvPr/>
        </p:nvSpPr>
        <p:spPr>
          <a:xfrm>
            <a:off x="884383" y="6345078"/>
            <a:ext cx="257175" cy="257175"/>
          </a:xfrm>
          <a:prstGeom prst="round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id="{50698CE9-30B0-75EC-12A4-824E64AA0CF9}"/>
              </a:ext>
            </a:extLst>
          </p:cNvPr>
          <p:cNvCxnSpPr>
            <a:cxnSpLocks/>
          </p:cNvCxnSpPr>
          <p:nvPr/>
        </p:nvCxnSpPr>
        <p:spPr>
          <a:xfrm>
            <a:off x="938970" y="6472451"/>
            <a:ext cx="144299" cy="12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CaixaDeTexto 1">
            <a:extLst>
              <a:ext uri="{FF2B5EF4-FFF2-40B4-BE49-F238E27FC236}">
                <a16:creationId xmlns:a16="http://schemas.microsoft.com/office/drawing/2014/main" id="{0954DBE1-2F4B-6D01-C9DD-EDA813A5393B}"/>
              </a:ext>
            </a:extLst>
          </p:cNvPr>
          <p:cNvSpPr txBox="1"/>
          <p:nvPr/>
        </p:nvSpPr>
        <p:spPr>
          <a:xfrm>
            <a:off x="626724" y="2712392"/>
            <a:ext cx="977818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Multiplicação e Divisão de Decimais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B31755D-3796-CC77-34D6-56A2BB228A85}"/>
              </a:ext>
            </a:extLst>
          </p:cNvPr>
          <p:cNvSpPr txBox="1"/>
          <p:nvPr/>
        </p:nvSpPr>
        <p:spPr>
          <a:xfrm>
            <a:off x="770423" y="894930"/>
            <a:ext cx="34241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Aula 037|6</a:t>
            </a:r>
            <a:r>
              <a:rPr lang="pt-BR" sz="320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º Ano</a:t>
            </a:r>
            <a:endParaRPr lang="pt-BR" sz="3200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F166FCEB-52A8-089D-D7B2-9DA86476160E}"/>
              </a:ext>
            </a:extLst>
          </p:cNvPr>
          <p:cNvSpPr/>
          <p:nvPr/>
        </p:nvSpPr>
        <p:spPr>
          <a:xfrm>
            <a:off x="626724" y="894930"/>
            <a:ext cx="3390915" cy="578702"/>
          </a:xfrm>
          <a:prstGeom prst="roundRect">
            <a:avLst>
              <a:gd name="adj" fmla="val 254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E48E52B-9C09-D433-EC23-D4BFE22C18EA}"/>
              </a:ext>
            </a:extLst>
          </p:cNvPr>
          <p:cNvSpPr txBox="1"/>
          <p:nvPr/>
        </p:nvSpPr>
        <p:spPr>
          <a:xfrm>
            <a:off x="626722" y="3527763"/>
            <a:ext cx="854615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Domine a multiplicação e divisão de decimais sem medo!</a:t>
            </a:r>
            <a:endParaRPr lang="pt-BR" sz="2500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615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D781FCCA-2F20-4A52-4283-BBA53BEB730C}"/>
              </a:ext>
            </a:extLst>
          </p:cNvPr>
          <p:cNvSpPr/>
          <p:nvPr/>
        </p:nvSpPr>
        <p:spPr>
          <a:xfrm>
            <a:off x="-112542" y="-185894"/>
            <a:ext cx="12417084" cy="7149402"/>
          </a:xfrm>
          <a:prstGeom prst="rect">
            <a:avLst/>
          </a:prstGeom>
          <a:solidFill>
            <a:srgbClr val="E5E25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399777CD-0A94-5EB6-A3E2-0ADD93DC529D}"/>
              </a:ext>
            </a:extLst>
          </p:cNvPr>
          <p:cNvCxnSpPr>
            <a:cxnSpLocks/>
          </p:cNvCxnSpPr>
          <p:nvPr/>
        </p:nvCxnSpPr>
        <p:spPr>
          <a:xfrm>
            <a:off x="1426866" y="394073"/>
            <a:ext cx="10420141" cy="16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Agrupar 5">
            <a:extLst>
              <a:ext uri="{FF2B5EF4-FFF2-40B4-BE49-F238E27FC236}">
                <a16:creationId xmlns:a16="http://schemas.microsoft.com/office/drawing/2014/main" id="{19A9431E-0404-3BF6-4024-DB5F2C0881E0}"/>
              </a:ext>
            </a:extLst>
          </p:cNvPr>
          <p:cNvGrpSpPr/>
          <p:nvPr/>
        </p:nvGrpSpPr>
        <p:grpSpPr>
          <a:xfrm>
            <a:off x="434092" y="266700"/>
            <a:ext cx="257175" cy="257175"/>
            <a:chOff x="672726" y="266700"/>
            <a:chExt cx="257175" cy="257175"/>
          </a:xfrm>
        </p:grpSpPr>
        <p:sp>
          <p:nvSpPr>
            <p:cNvPr id="7" name="Retângulo: Cantos Arredondados 6">
              <a:extLst>
                <a:ext uri="{FF2B5EF4-FFF2-40B4-BE49-F238E27FC236}">
                  <a16:creationId xmlns:a16="http://schemas.microsoft.com/office/drawing/2014/main" id="{1A12A66D-9CC4-D18E-CEA0-517E677CAC79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EA961B8F-AE0E-1CA6-B7CA-F3A939057957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9" name="Agrupar 8">
            <a:extLst>
              <a:ext uri="{FF2B5EF4-FFF2-40B4-BE49-F238E27FC236}">
                <a16:creationId xmlns:a16="http://schemas.microsoft.com/office/drawing/2014/main" id="{AC85B9FD-17DD-ADF9-D330-6F3C256E1EFB}"/>
              </a:ext>
            </a:extLst>
          </p:cNvPr>
          <p:cNvGrpSpPr/>
          <p:nvPr/>
        </p:nvGrpSpPr>
        <p:grpSpPr>
          <a:xfrm>
            <a:off x="761679" y="266700"/>
            <a:ext cx="257175" cy="257175"/>
            <a:chOff x="1000313" y="266700"/>
            <a:chExt cx="257175" cy="257175"/>
          </a:xfrm>
        </p:grpSpPr>
        <p:sp>
          <p:nvSpPr>
            <p:cNvPr id="10" name="Retângulo: Cantos Arredondados 9">
              <a:extLst>
                <a:ext uri="{FF2B5EF4-FFF2-40B4-BE49-F238E27FC236}">
                  <a16:creationId xmlns:a16="http://schemas.microsoft.com/office/drawing/2014/main" id="{214090B1-2828-58E5-308C-47172DC23D59}"/>
                </a:ext>
              </a:extLst>
            </p:cNvPr>
            <p:cNvSpPr/>
            <p:nvPr/>
          </p:nvSpPr>
          <p:spPr>
            <a:xfrm>
              <a:off x="1000313" y="266700"/>
              <a:ext cx="257175" cy="257175"/>
            </a:xfrm>
            <a:prstGeom prst="roundRect">
              <a:avLst/>
            </a:prstGeom>
            <a:solidFill>
              <a:srgbClr val="6A97F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" name="Seta: para a Direita 10">
              <a:extLst>
                <a:ext uri="{FF2B5EF4-FFF2-40B4-BE49-F238E27FC236}">
                  <a16:creationId xmlns:a16="http://schemas.microsoft.com/office/drawing/2014/main" id="{8B094C20-F1BA-03E7-D5F6-1EAED6E5E28C}"/>
                </a:ext>
              </a:extLst>
            </p:cNvPr>
            <p:cNvSpPr/>
            <p:nvPr/>
          </p:nvSpPr>
          <p:spPr>
            <a:xfrm>
              <a:off x="1054194" y="329546"/>
              <a:ext cx="149412" cy="13148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5CEC80E0-0E2E-0C2B-AF0A-0A14B67B99B9}"/>
              </a:ext>
            </a:extLst>
          </p:cNvPr>
          <p:cNvSpPr/>
          <p:nvPr/>
        </p:nvSpPr>
        <p:spPr>
          <a:xfrm>
            <a:off x="1084408" y="266700"/>
            <a:ext cx="257175" cy="257175"/>
          </a:xfrm>
          <a:prstGeom prst="round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606F6960-A726-DCBC-87D7-6CFCE99F8078}"/>
              </a:ext>
            </a:extLst>
          </p:cNvPr>
          <p:cNvCxnSpPr>
            <a:cxnSpLocks/>
          </p:cNvCxnSpPr>
          <p:nvPr/>
        </p:nvCxnSpPr>
        <p:spPr>
          <a:xfrm>
            <a:off x="1138995" y="394073"/>
            <a:ext cx="144299" cy="12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A8CBC5A7-CFA8-B128-261D-F0094B372885}"/>
              </a:ext>
            </a:extLst>
          </p:cNvPr>
          <p:cNvCxnSpPr>
            <a:cxnSpLocks/>
          </p:cNvCxnSpPr>
          <p:nvPr/>
        </p:nvCxnSpPr>
        <p:spPr>
          <a:xfrm>
            <a:off x="523191" y="6602253"/>
            <a:ext cx="113238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tângulo 13">
            <a:extLst>
              <a:ext uri="{FF2B5EF4-FFF2-40B4-BE49-F238E27FC236}">
                <a16:creationId xmlns:a16="http://schemas.microsoft.com/office/drawing/2014/main" id="{AB665EB3-D58E-7570-0753-14AF2E14CB5C}"/>
              </a:ext>
            </a:extLst>
          </p:cNvPr>
          <p:cNvSpPr/>
          <p:nvPr/>
        </p:nvSpPr>
        <p:spPr>
          <a:xfrm>
            <a:off x="434092" y="669863"/>
            <a:ext cx="11323816" cy="57175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3" name="Imagem 22" descr="Imagem digital fictícia de personagem de desenho animado&#10;&#10;O conteúdo gerado por IA pode estar incorreto.">
            <a:extLst>
              <a:ext uri="{FF2B5EF4-FFF2-40B4-BE49-F238E27FC236}">
                <a16:creationId xmlns:a16="http://schemas.microsoft.com/office/drawing/2014/main" id="{611CB1BC-EE31-0A23-6493-317C3D86BE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0432" y="1238581"/>
            <a:ext cx="3356053" cy="5002418"/>
          </a:xfrm>
          <a:prstGeom prst="rect">
            <a:avLst/>
          </a:prstGeom>
          <a:effectLst>
            <a:softEdge rad="139700"/>
          </a:effectLst>
        </p:spPr>
      </p:pic>
      <p:grpSp>
        <p:nvGrpSpPr>
          <p:cNvPr id="16" name="Agrupar 15">
            <a:extLst>
              <a:ext uri="{FF2B5EF4-FFF2-40B4-BE49-F238E27FC236}">
                <a16:creationId xmlns:a16="http://schemas.microsoft.com/office/drawing/2014/main" id="{B0962FEA-290D-66E9-7BED-A33EFA8E7B24}"/>
              </a:ext>
            </a:extLst>
          </p:cNvPr>
          <p:cNvGrpSpPr/>
          <p:nvPr/>
        </p:nvGrpSpPr>
        <p:grpSpPr>
          <a:xfrm>
            <a:off x="761678" y="1615671"/>
            <a:ext cx="257175" cy="257175"/>
            <a:chOff x="672726" y="266700"/>
            <a:chExt cx="257175" cy="257175"/>
          </a:xfrm>
        </p:grpSpPr>
        <p:sp>
          <p:nvSpPr>
            <p:cNvPr id="17" name="Retângulo: Cantos Arredondados 16">
              <a:extLst>
                <a:ext uri="{FF2B5EF4-FFF2-40B4-BE49-F238E27FC236}">
                  <a16:creationId xmlns:a16="http://schemas.microsoft.com/office/drawing/2014/main" id="{805A601C-5265-4BA4-8696-D01DF7AC67F9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45004330-EF9C-267A-C671-4CA628746707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DA147304-AE7C-2434-4F6F-94276112ACC7}"/>
              </a:ext>
            </a:extLst>
          </p:cNvPr>
          <p:cNvSpPr txBox="1"/>
          <p:nvPr/>
        </p:nvSpPr>
        <p:spPr>
          <a:xfrm>
            <a:off x="1012037" y="1421092"/>
            <a:ext cx="8819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Multiplicação e divisão</a:t>
            </a:r>
            <a:r>
              <a:rPr lang="pt-BR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números decimais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681114AE-E230-A4F6-C4B3-1A5D4A0AB39F}"/>
              </a:ext>
            </a:extLst>
          </p:cNvPr>
          <p:cNvSpPr txBox="1"/>
          <p:nvPr/>
        </p:nvSpPr>
        <p:spPr>
          <a:xfrm>
            <a:off x="685801" y="2674947"/>
            <a:ext cx="7386144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300" b="0" i="0" u="none" strike="noStrike" baseline="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Para multiplicar os números decimais, efetuamos a operação como se fossem números naturais, depois consideramos o número de casas decimais do produto igual à soma do número de casas decimais dos fatores.</a:t>
            </a:r>
            <a:endParaRPr lang="pt-BR" sz="2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7035540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7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C0475-A90E-3886-84F2-C3F5A90F2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30E57A6-1D7C-61AC-C1DC-46E5FA04B679}"/>
              </a:ext>
            </a:extLst>
          </p:cNvPr>
          <p:cNvSpPr/>
          <p:nvPr/>
        </p:nvSpPr>
        <p:spPr>
          <a:xfrm>
            <a:off x="-112542" y="-185894"/>
            <a:ext cx="12417084" cy="7149402"/>
          </a:xfrm>
          <a:prstGeom prst="rect">
            <a:avLst/>
          </a:prstGeom>
          <a:solidFill>
            <a:srgbClr val="E5E25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5FB9156F-C64A-951A-4C1D-16B01C211A45}"/>
              </a:ext>
            </a:extLst>
          </p:cNvPr>
          <p:cNvCxnSpPr>
            <a:cxnSpLocks/>
          </p:cNvCxnSpPr>
          <p:nvPr/>
        </p:nvCxnSpPr>
        <p:spPr>
          <a:xfrm>
            <a:off x="1426866" y="394073"/>
            <a:ext cx="10420141" cy="16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Agrupar 5">
            <a:extLst>
              <a:ext uri="{FF2B5EF4-FFF2-40B4-BE49-F238E27FC236}">
                <a16:creationId xmlns:a16="http://schemas.microsoft.com/office/drawing/2014/main" id="{785464EC-9DA2-FD79-ACC4-D8D1E0AC8570}"/>
              </a:ext>
            </a:extLst>
          </p:cNvPr>
          <p:cNvGrpSpPr/>
          <p:nvPr/>
        </p:nvGrpSpPr>
        <p:grpSpPr>
          <a:xfrm>
            <a:off x="434092" y="266700"/>
            <a:ext cx="257175" cy="257175"/>
            <a:chOff x="672726" y="266700"/>
            <a:chExt cx="257175" cy="257175"/>
          </a:xfrm>
        </p:grpSpPr>
        <p:sp>
          <p:nvSpPr>
            <p:cNvPr id="7" name="Retângulo: Cantos Arredondados 6">
              <a:extLst>
                <a:ext uri="{FF2B5EF4-FFF2-40B4-BE49-F238E27FC236}">
                  <a16:creationId xmlns:a16="http://schemas.microsoft.com/office/drawing/2014/main" id="{DE704E3B-C3CB-02F6-E339-27E5A4C213DA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CF2A9C72-AA4E-E343-1305-E88A42EC17D1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9" name="Agrupar 8">
            <a:extLst>
              <a:ext uri="{FF2B5EF4-FFF2-40B4-BE49-F238E27FC236}">
                <a16:creationId xmlns:a16="http://schemas.microsoft.com/office/drawing/2014/main" id="{775A7BB1-BC1F-5370-71C7-95A7C8D8BD21}"/>
              </a:ext>
            </a:extLst>
          </p:cNvPr>
          <p:cNvGrpSpPr/>
          <p:nvPr/>
        </p:nvGrpSpPr>
        <p:grpSpPr>
          <a:xfrm>
            <a:off x="761679" y="266700"/>
            <a:ext cx="257175" cy="257175"/>
            <a:chOff x="1000313" y="266700"/>
            <a:chExt cx="257175" cy="257175"/>
          </a:xfrm>
        </p:grpSpPr>
        <p:sp>
          <p:nvSpPr>
            <p:cNvPr id="10" name="Retângulo: Cantos Arredondados 9">
              <a:extLst>
                <a:ext uri="{FF2B5EF4-FFF2-40B4-BE49-F238E27FC236}">
                  <a16:creationId xmlns:a16="http://schemas.microsoft.com/office/drawing/2014/main" id="{3307F729-177F-27C2-C3BB-47D889AF80FB}"/>
                </a:ext>
              </a:extLst>
            </p:cNvPr>
            <p:cNvSpPr/>
            <p:nvPr/>
          </p:nvSpPr>
          <p:spPr>
            <a:xfrm>
              <a:off x="1000313" y="266700"/>
              <a:ext cx="257175" cy="257175"/>
            </a:xfrm>
            <a:prstGeom prst="roundRect">
              <a:avLst/>
            </a:prstGeom>
            <a:solidFill>
              <a:srgbClr val="6A97F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" name="Seta: para a Direita 10">
              <a:extLst>
                <a:ext uri="{FF2B5EF4-FFF2-40B4-BE49-F238E27FC236}">
                  <a16:creationId xmlns:a16="http://schemas.microsoft.com/office/drawing/2014/main" id="{8D6EC019-3468-0744-0532-59F46F15EFDD}"/>
                </a:ext>
              </a:extLst>
            </p:cNvPr>
            <p:cNvSpPr/>
            <p:nvPr/>
          </p:nvSpPr>
          <p:spPr>
            <a:xfrm>
              <a:off x="1054194" y="329546"/>
              <a:ext cx="149412" cy="13148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C1CEE949-3049-389A-DE11-4146C60E7D02}"/>
              </a:ext>
            </a:extLst>
          </p:cNvPr>
          <p:cNvSpPr/>
          <p:nvPr/>
        </p:nvSpPr>
        <p:spPr>
          <a:xfrm>
            <a:off x="1084408" y="266700"/>
            <a:ext cx="257175" cy="257175"/>
          </a:xfrm>
          <a:prstGeom prst="round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4BD763A9-1FA7-C1C9-5F7C-41CC27E384B9}"/>
              </a:ext>
            </a:extLst>
          </p:cNvPr>
          <p:cNvCxnSpPr>
            <a:cxnSpLocks/>
          </p:cNvCxnSpPr>
          <p:nvPr/>
        </p:nvCxnSpPr>
        <p:spPr>
          <a:xfrm>
            <a:off x="1138995" y="394073"/>
            <a:ext cx="144299" cy="12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747E1CE8-350F-67AD-488B-BC7B137B9C61}"/>
              </a:ext>
            </a:extLst>
          </p:cNvPr>
          <p:cNvCxnSpPr>
            <a:cxnSpLocks/>
          </p:cNvCxnSpPr>
          <p:nvPr/>
        </p:nvCxnSpPr>
        <p:spPr>
          <a:xfrm>
            <a:off x="523191" y="6602253"/>
            <a:ext cx="113238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tângulo 13">
            <a:extLst>
              <a:ext uri="{FF2B5EF4-FFF2-40B4-BE49-F238E27FC236}">
                <a16:creationId xmlns:a16="http://schemas.microsoft.com/office/drawing/2014/main" id="{7724FE0A-BD6D-654C-D380-86151807376F}"/>
              </a:ext>
            </a:extLst>
          </p:cNvPr>
          <p:cNvSpPr/>
          <p:nvPr/>
        </p:nvSpPr>
        <p:spPr>
          <a:xfrm>
            <a:off x="434092" y="669863"/>
            <a:ext cx="11323816" cy="57175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73B3283F-1B73-CD20-30CB-AB6CF4B0DAC8}"/>
              </a:ext>
            </a:extLst>
          </p:cNvPr>
          <p:cNvGrpSpPr/>
          <p:nvPr/>
        </p:nvGrpSpPr>
        <p:grpSpPr>
          <a:xfrm>
            <a:off x="761678" y="1248646"/>
            <a:ext cx="257175" cy="257175"/>
            <a:chOff x="672726" y="266700"/>
            <a:chExt cx="257175" cy="257175"/>
          </a:xfrm>
        </p:grpSpPr>
        <p:sp>
          <p:nvSpPr>
            <p:cNvPr id="17" name="Retângulo: Cantos Arredondados 16">
              <a:extLst>
                <a:ext uri="{FF2B5EF4-FFF2-40B4-BE49-F238E27FC236}">
                  <a16:creationId xmlns:a16="http://schemas.microsoft.com/office/drawing/2014/main" id="{E5CAE2F1-812C-03BA-97BA-0CCFCDCA5B9D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8FF5269F-6749-AF37-CFB3-5714BB79AF2D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323E45A6-3192-E106-58E3-E60C27B3708D}"/>
              </a:ext>
            </a:extLst>
          </p:cNvPr>
          <p:cNvSpPr txBox="1"/>
          <p:nvPr/>
        </p:nvSpPr>
        <p:spPr>
          <a:xfrm>
            <a:off x="1012037" y="1054067"/>
            <a:ext cx="67517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Multiplicando por 10, 100,1 000...</a:t>
            </a:r>
            <a:endParaRPr lang="pt-BR" sz="3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>
                <a:extLst>
                  <a:ext uri="{FF2B5EF4-FFF2-40B4-BE49-F238E27FC236}">
                    <a16:creationId xmlns:a16="http://schemas.microsoft.com/office/drawing/2014/main" id="{4FE1340C-8677-05A5-57C7-B21910F0DCF0}"/>
                  </a:ext>
                </a:extLst>
              </p:cNvPr>
              <p:cNvSpPr txBox="1"/>
              <p:nvPr/>
            </p:nvSpPr>
            <p:spPr>
              <a:xfrm>
                <a:off x="685801" y="1700398"/>
                <a:ext cx="738614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pt-BR" sz="23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Quanto é </a:t>
                </a:r>
                <a14:m>
                  <m:oMath xmlns:m="http://schemas.openxmlformats.org/officeDocument/2006/math">
                    <m:r>
                      <a:rPr lang="pt-BR" sz="2300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pt-BR" sz="23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∙0,01</m:t>
                    </m:r>
                  </m:oMath>
                </a14:m>
                <a:r>
                  <a:rPr lang="pt-BR" sz="23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? E </a:t>
                </a:r>
                <a14:m>
                  <m:oMath xmlns:m="http://schemas.openxmlformats.org/officeDocument/2006/math">
                    <m:r>
                      <a:rPr lang="pt-BR" sz="2300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pt-BR" sz="23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∙0,1</m:t>
                    </m:r>
                  </m:oMath>
                </a14:m>
                <a:r>
                  <a:rPr lang="pt-BR" sz="23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?</a:t>
                </a:r>
              </a:p>
            </p:txBody>
          </p:sp>
        </mc:Choice>
        <mc:Fallback xmlns="">
          <p:sp>
            <p:nvSpPr>
              <p:cNvPr id="20" name="CaixaDeTexto 19">
                <a:extLst>
                  <a:ext uri="{FF2B5EF4-FFF2-40B4-BE49-F238E27FC236}">
                    <a16:creationId xmlns:a16="http://schemas.microsoft.com/office/drawing/2014/main" id="{4FE1340C-8677-05A5-57C7-B21910F0DC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1" y="1700398"/>
                <a:ext cx="7386144" cy="461665"/>
              </a:xfrm>
              <a:prstGeom prst="rect">
                <a:avLst/>
              </a:prstGeom>
              <a:blipFill>
                <a:blip r:embed="rId2"/>
                <a:stretch>
                  <a:fillRect l="-1239" t="-10526" b="-250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tângulo 23">
            <a:extLst>
              <a:ext uri="{FF2B5EF4-FFF2-40B4-BE49-F238E27FC236}">
                <a16:creationId xmlns:a16="http://schemas.microsoft.com/office/drawing/2014/main" id="{7427522A-DC2D-FE52-4517-BB3BEEA347B8}"/>
              </a:ext>
            </a:extLst>
          </p:cNvPr>
          <p:cNvSpPr/>
          <p:nvPr/>
        </p:nvSpPr>
        <p:spPr>
          <a:xfrm>
            <a:off x="1300742" y="3822345"/>
            <a:ext cx="252248" cy="252248"/>
          </a:xfrm>
          <a:prstGeom prst="rect">
            <a:avLst/>
          </a:prstGeom>
          <a:solidFill>
            <a:srgbClr val="EC9CD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37" name="Agrupar 36">
            <a:extLst>
              <a:ext uri="{FF2B5EF4-FFF2-40B4-BE49-F238E27FC236}">
                <a16:creationId xmlns:a16="http://schemas.microsoft.com/office/drawing/2014/main" id="{D6E52DC2-82CA-EAA8-FE9C-1CEB3D4A18B7}"/>
              </a:ext>
            </a:extLst>
          </p:cNvPr>
          <p:cNvGrpSpPr/>
          <p:nvPr/>
        </p:nvGrpSpPr>
        <p:grpSpPr>
          <a:xfrm>
            <a:off x="3523161" y="2654971"/>
            <a:ext cx="252248" cy="2462573"/>
            <a:chOff x="3296571" y="2338941"/>
            <a:chExt cx="252248" cy="2462573"/>
          </a:xfrm>
        </p:grpSpPr>
        <p:sp>
          <p:nvSpPr>
            <p:cNvPr id="27" name="Retângulo 26">
              <a:extLst>
                <a:ext uri="{FF2B5EF4-FFF2-40B4-BE49-F238E27FC236}">
                  <a16:creationId xmlns:a16="http://schemas.microsoft.com/office/drawing/2014/main" id="{411AB32F-8288-0D2B-9E49-682CC56972C1}"/>
                </a:ext>
              </a:extLst>
            </p:cNvPr>
            <p:cNvSpPr/>
            <p:nvPr/>
          </p:nvSpPr>
          <p:spPr>
            <a:xfrm>
              <a:off x="3296571" y="4549266"/>
              <a:ext cx="252248" cy="252248"/>
            </a:xfrm>
            <a:prstGeom prst="rect">
              <a:avLst/>
            </a:prstGeom>
            <a:solidFill>
              <a:srgbClr val="EC9CD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8" name="Retângulo 27">
              <a:extLst>
                <a:ext uri="{FF2B5EF4-FFF2-40B4-BE49-F238E27FC236}">
                  <a16:creationId xmlns:a16="http://schemas.microsoft.com/office/drawing/2014/main" id="{F3B47F6A-B2E2-9ED1-6878-F5B0AD2F865B}"/>
                </a:ext>
              </a:extLst>
            </p:cNvPr>
            <p:cNvSpPr/>
            <p:nvPr/>
          </p:nvSpPr>
          <p:spPr>
            <a:xfrm>
              <a:off x="3296571" y="4309242"/>
              <a:ext cx="252248" cy="252248"/>
            </a:xfrm>
            <a:prstGeom prst="rect">
              <a:avLst/>
            </a:prstGeom>
            <a:solidFill>
              <a:srgbClr val="EC9CD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9" name="Retângulo 28">
              <a:extLst>
                <a:ext uri="{FF2B5EF4-FFF2-40B4-BE49-F238E27FC236}">
                  <a16:creationId xmlns:a16="http://schemas.microsoft.com/office/drawing/2014/main" id="{9534FBC9-8B8F-4057-E4D2-BF15B710B192}"/>
                </a:ext>
              </a:extLst>
            </p:cNvPr>
            <p:cNvSpPr/>
            <p:nvPr/>
          </p:nvSpPr>
          <p:spPr>
            <a:xfrm>
              <a:off x="3296571" y="4059195"/>
              <a:ext cx="252248" cy="252248"/>
            </a:xfrm>
            <a:prstGeom prst="rect">
              <a:avLst/>
            </a:prstGeom>
            <a:solidFill>
              <a:srgbClr val="EC9CD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0" name="Retângulo 29">
              <a:extLst>
                <a:ext uri="{FF2B5EF4-FFF2-40B4-BE49-F238E27FC236}">
                  <a16:creationId xmlns:a16="http://schemas.microsoft.com/office/drawing/2014/main" id="{D6CB5677-69B1-5DB7-909E-B3A201F25A86}"/>
                </a:ext>
              </a:extLst>
            </p:cNvPr>
            <p:cNvSpPr/>
            <p:nvPr/>
          </p:nvSpPr>
          <p:spPr>
            <a:xfrm>
              <a:off x="3296571" y="3819171"/>
              <a:ext cx="252248" cy="252248"/>
            </a:xfrm>
            <a:prstGeom prst="rect">
              <a:avLst/>
            </a:prstGeom>
            <a:solidFill>
              <a:srgbClr val="EC9CD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E12738F4-1E62-C9B5-0B91-D6E572CAC5DB}"/>
                </a:ext>
              </a:extLst>
            </p:cNvPr>
            <p:cNvSpPr/>
            <p:nvPr/>
          </p:nvSpPr>
          <p:spPr>
            <a:xfrm>
              <a:off x="3296571" y="3566923"/>
              <a:ext cx="252248" cy="252248"/>
            </a:xfrm>
            <a:prstGeom prst="rect">
              <a:avLst/>
            </a:prstGeom>
            <a:solidFill>
              <a:srgbClr val="EC9CD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2" name="Retângulo 31">
              <a:extLst>
                <a:ext uri="{FF2B5EF4-FFF2-40B4-BE49-F238E27FC236}">
                  <a16:creationId xmlns:a16="http://schemas.microsoft.com/office/drawing/2014/main" id="{09966ED8-7E8F-8D45-1600-3F4A17A9E921}"/>
                </a:ext>
              </a:extLst>
            </p:cNvPr>
            <p:cNvSpPr/>
            <p:nvPr/>
          </p:nvSpPr>
          <p:spPr>
            <a:xfrm>
              <a:off x="3296571" y="3326899"/>
              <a:ext cx="252248" cy="252248"/>
            </a:xfrm>
            <a:prstGeom prst="rect">
              <a:avLst/>
            </a:prstGeom>
            <a:solidFill>
              <a:srgbClr val="EC9CD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3" name="Retângulo 32">
              <a:extLst>
                <a:ext uri="{FF2B5EF4-FFF2-40B4-BE49-F238E27FC236}">
                  <a16:creationId xmlns:a16="http://schemas.microsoft.com/office/drawing/2014/main" id="{CA3DC2FF-C2C4-DE37-CF8B-022559F581E4}"/>
                </a:ext>
              </a:extLst>
            </p:cNvPr>
            <p:cNvSpPr/>
            <p:nvPr/>
          </p:nvSpPr>
          <p:spPr>
            <a:xfrm>
              <a:off x="3296571" y="3076852"/>
              <a:ext cx="252248" cy="252248"/>
            </a:xfrm>
            <a:prstGeom prst="rect">
              <a:avLst/>
            </a:prstGeom>
            <a:solidFill>
              <a:srgbClr val="EC9CD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4" name="Retângulo 33">
              <a:extLst>
                <a:ext uri="{FF2B5EF4-FFF2-40B4-BE49-F238E27FC236}">
                  <a16:creationId xmlns:a16="http://schemas.microsoft.com/office/drawing/2014/main" id="{42376904-E837-10B0-D2A7-2A6B716C7043}"/>
                </a:ext>
              </a:extLst>
            </p:cNvPr>
            <p:cNvSpPr/>
            <p:nvPr/>
          </p:nvSpPr>
          <p:spPr>
            <a:xfrm>
              <a:off x="3296571" y="2836828"/>
              <a:ext cx="252248" cy="252248"/>
            </a:xfrm>
            <a:prstGeom prst="rect">
              <a:avLst/>
            </a:prstGeom>
            <a:solidFill>
              <a:srgbClr val="EC9CD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5" name="Retângulo 34">
              <a:extLst>
                <a:ext uri="{FF2B5EF4-FFF2-40B4-BE49-F238E27FC236}">
                  <a16:creationId xmlns:a16="http://schemas.microsoft.com/office/drawing/2014/main" id="{3D246AC9-B3B6-298A-A6F3-C629F6C5B999}"/>
                </a:ext>
              </a:extLst>
            </p:cNvPr>
            <p:cNvSpPr/>
            <p:nvPr/>
          </p:nvSpPr>
          <p:spPr>
            <a:xfrm>
              <a:off x="3296571" y="2585077"/>
              <a:ext cx="252248" cy="252248"/>
            </a:xfrm>
            <a:prstGeom prst="rect">
              <a:avLst/>
            </a:prstGeom>
            <a:solidFill>
              <a:srgbClr val="EC9CD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6" name="Retângulo 35">
              <a:extLst>
                <a:ext uri="{FF2B5EF4-FFF2-40B4-BE49-F238E27FC236}">
                  <a16:creationId xmlns:a16="http://schemas.microsoft.com/office/drawing/2014/main" id="{9B439679-7D6C-00C3-6D2E-BAEB2A31BDD0}"/>
                </a:ext>
              </a:extLst>
            </p:cNvPr>
            <p:cNvSpPr/>
            <p:nvPr/>
          </p:nvSpPr>
          <p:spPr>
            <a:xfrm>
              <a:off x="3296571" y="2338941"/>
              <a:ext cx="252248" cy="252248"/>
            </a:xfrm>
            <a:prstGeom prst="rect">
              <a:avLst/>
            </a:prstGeom>
            <a:solidFill>
              <a:srgbClr val="EC9CD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38" name="Retângulo 37">
            <a:extLst>
              <a:ext uri="{FF2B5EF4-FFF2-40B4-BE49-F238E27FC236}">
                <a16:creationId xmlns:a16="http://schemas.microsoft.com/office/drawing/2014/main" id="{11C63F5B-8188-FB11-D076-3480A3C89020}"/>
              </a:ext>
            </a:extLst>
          </p:cNvPr>
          <p:cNvSpPr/>
          <p:nvPr/>
        </p:nvSpPr>
        <p:spPr>
          <a:xfrm>
            <a:off x="4722704" y="2778486"/>
            <a:ext cx="252248" cy="2202680"/>
          </a:xfrm>
          <a:prstGeom prst="rect">
            <a:avLst/>
          </a:prstGeom>
          <a:solidFill>
            <a:srgbClr val="EC9CD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51" name="Agrupar 50">
            <a:extLst>
              <a:ext uri="{FF2B5EF4-FFF2-40B4-BE49-F238E27FC236}">
                <a16:creationId xmlns:a16="http://schemas.microsoft.com/office/drawing/2014/main" id="{AB8E70C7-47F3-586F-43ED-353EBC7B703E}"/>
              </a:ext>
            </a:extLst>
          </p:cNvPr>
          <p:cNvGrpSpPr/>
          <p:nvPr/>
        </p:nvGrpSpPr>
        <p:grpSpPr>
          <a:xfrm>
            <a:off x="5714032" y="2739296"/>
            <a:ext cx="2503856" cy="2202680"/>
            <a:chOff x="6058975" y="2611058"/>
            <a:chExt cx="2503856" cy="2202680"/>
          </a:xfrm>
        </p:grpSpPr>
        <p:sp>
          <p:nvSpPr>
            <p:cNvPr id="41" name="Retângulo 40">
              <a:extLst>
                <a:ext uri="{FF2B5EF4-FFF2-40B4-BE49-F238E27FC236}">
                  <a16:creationId xmlns:a16="http://schemas.microsoft.com/office/drawing/2014/main" id="{C9DCED67-AA36-1409-A810-4DB3B5DF5F15}"/>
                </a:ext>
              </a:extLst>
            </p:cNvPr>
            <p:cNvSpPr/>
            <p:nvPr/>
          </p:nvSpPr>
          <p:spPr>
            <a:xfrm>
              <a:off x="6058975" y="2611058"/>
              <a:ext cx="252248" cy="2202680"/>
            </a:xfrm>
            <a:prstGeom prst="rect">
              <a:avLst/>
            </a:prstGeom>
            <a:solidFill>
              <a:srgbClr val="EC9CD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2" name="Retângulo 41">
              <a:extLst>
                <a:ext uri="{FF2B5EF4-FFF2-40B4-BE49-F238E27FC236}">
                  <a16:creationId xmlns:a16="http://schemas.microsoft.com/office/drawing/2014/main" id="{2ECE98DA-E3D9-8405-C89F-8D47105F131F}"/>
                </a:ext>
              </a:extLst>
            </p:cNvPr>
            <p:cNvSpPr/>
            <p:nvPr/>
          </p:nvSpPr>
          <p:spPr>
            <a:xfrm>
              <a:off x="6311223" y="2611058"/>
              <a:ext cx="252248" cy="2202680"/>
            </a:xfrm>
            <a:prstGeom prst="rect">
              <a:avLst/>
            </a:prstGeom>
            <a:solidFill>
              <a:srgbClr val="EC9CD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3" name="Retângulo 42">
              <a:extLst>
                <a:ext uri="{FF2B5EF4-FFF2-40B4-BE49-F238E27FC236}">
                  <a16:creationId xmlns:a16="http://schemas.microsoft.com/office/drawing/2014/main" id="{F207FA4A-1919-AA2B-E955-B14E5DFC2822}"/>
                </a:ext>
              </a:extLst>
            </p:cNvPr>
            <p:cNvSpPr/>
            <p:nvPr/>
          </p:nvSpPr>
          <p:spPr>
            <a:xfrm>
              <a:off x="6563948" y="2611058"/>
              <a:ext cx="252248" cy="2202680"/>
            </a:xfrm>
            <a:prstGeom prst="rect">
              <a:avLst/>
            </a:prstGeom>
            <a:solidFill>
              <a:srgbClr val="EC9CD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4" name="Retângulo 43">
              <a:extLst>
                <a:ext uri="{FF2B5EF4-FFF2-40B4-BE49-F238E27FC236}">
                  <a16:creationId xmlns:a16="http://schemas.microsoft.com/office/drawing/2014/main" id="{13641619-A119-2FAF-03E1-7CDAC3F4041E}"/>
                </a:ext>
              </a:extLst>
            </p:cNvPr>
            <p:cNvSpPr/>
            <p:nvPr/>
          </p:nvSpPr>
          <p:spPr>
            <a:xfrm>
              <a:off x="6812185" y="2611058"/>
              <a:ext cx="252248" cy="2202680"/>
            </a:xfrm>
            <a:prstGeom prst="rect">
              <a:avLst/>
            </a:prstGeom>
            <a:solidFill>
              <a:srgbClr val="EC9CD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5" name="Retângulo 44">
              <a:extLst>
                <a:ext uri="{FF2B5EF4-FFF2-40B4-BE49-F238E27FC236}">
                  <a16:creationId xmlns:a16="http://schemas.microsoft.com/office/drawing/2014/main" id="{4D5FE575-7743-8A67-3013-076E942B59A5}"/>
                </a:ext>
              </a:extLst>
            </p:cNvPr>
            <p:cNvSpPr/>
            <p:nvPr/>
          </p:nvSpPr>
          <p:spPr>
            <a:xfrm>
              <a:off x="7064433" y="2611058"/>
              <a:ext cx="252248" cy="2202680"/>
            </a:xfrm>
            <a:prstGeom prst="rect">
              <a:avLst/>
            </a:prstGeom>
            <a:solidFill>
              <a:srgbClr val="EC9CD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6" name="Retângulo 45">
              <a:extLst>
                <a:ext uri="{FF2B5EF4-FFF2-40B4-BE49-F238E27FC236}">
                  <a16:creationId xmlns:a16="http://schemas.microsoft.com/office/drawing/2014/main" id="{AFFA0F96-B147-8297-D0E5-43591A241FA8}"/>
                </a:ext>
              </a:extLst>
            </p:cNvPr>
            <p:cNvSpPr/>
            <p:nvPr/>
          </p:nvSpPr>
          <p:spPr>
            <a:xfrm>
              <a:off x="7316681" y="2611058"/>
              <a:ext cx="252248" cy="2202680"/>
            </a:xfrm>
            <a:prstGeom prst="rect">
              <a:avLst/>
            </a:prstGeom>
            <a:solidFill>
              <a:srgbClr val="EC9CD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7" name="Retângulo 46">
              <a:extLst>
                <a:ext uri="{FF2B5EF4-FFF2-40B4-BE49-F238E27FC236}">
                  <a16:creationId xmlns:a16="http://schemas.microsoft.com/office/drawing/2014/main" id="{035DD897-F188-AD61-45F6-65BA9C633CE9}"/>
                </a:ext>
              </a:extLst>
            </p:cNvPr>
            <p:cNvSpPr/>
            <p:nvPr/>
          </p:nvSpPr>
          <p:spPr>
            <a:xfrm>
              <a:off x="7565395" y="2611058"/>
              <a:ext cx="252248" cy="2202680"/>
            </a:xfrm>
            <a:prstGeom prst="rect">
              <a:avLst/>
            </a:prstGeom>
            <a:solidFill>
              <a:srgbClr val="EC9CD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8" name="Retângulo 47">
              <a:extLst>
                <a:ext uri="{FF2B5EF4-FFF2-40B4-BE49-F238E27FC236}">
                  <a16:creationId xmlns:a16="http://schemas.microsoft.com/office/drawing/2014/main" id="{02B1BE8E-C684-85BB-2DCB-8EDA9FDB60B5}"/>
                </a:ext>
              </a:extLst>
            </p:cNvPr>
            <p:cNvSpPr/>
            <p:nvPr/>
          </p:nvSpPr>
          <p:spPr>
            <a:xfrm>
              <a:off x="7813632" y="2611058"/>
              <a:ext cx="252248" cy="2202680"/>
            </a:xfrm>
            <a:prstGeom prst="rect">
              <a:avLst/>
            </a:prstGeom>
            <a:solidFill>
              <a:srgbClr val="EC9CD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9" name="Retângulo 48">
              <a:extLst>
                <a:ext uri="{FF2B5EF4-FFF2-40B4-BE49-F238E27FC236}">
                  <a16:creationId xmlns:a16="http://schemas.microsoft.com/office/drawing/2014/main" id="{B2565E6F-7C31-C9E1-A117-7FB72FE57D7D}"/>
                </a:ext>
              </a:extLst>
            </p:cNvPr>
            <p:cNvSpPr/>
            <p:nvPr/>
          </p:nvSpPr>
          <p:spPr>
            <a:xfrm>
              <a:off x="8062346" y="2611058"/>
              <a:ext cx="252248" cy="2202680"/>
            </a:xfrm>
            <a:prstGeom prst="rect">
              <a:avLst/>
            </a:prstGeom>
            <a:solidFill>
              <a:srgbClr val="EC9CD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0" name="Retângulo 49">
              <a:extLst>
                <a:ext uri="{FF2B5EF4-FFF2-40B4-BE49-F238E27FC236}">
                  <a16:creationId xmlns:a16="http://schemas.microsoft.com/office/drawing/2014/main" id="{164B1E1D-E4FF-6BDD-463B-F84188165A9F}"/>
                </a:ext>
              </a:extLst>
            </p:cNvPr>
            <p:cNvSpPr/>
            <p:nvPr/>
          </p:nvSpPr>
          <p:spPr>
            <a:xfrm>
              <a:off x="8310583" y="2611058"/>
              <a:ext cx="252248" cy="2202680"/>
            </a:xfrm>
            <a:prstGeom prst="rect">
              <a:avLst/>
            </a:prstGeom>
            <a:solidFill>
              <a:srgbClr val="EC9CD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CaixaDeTexto 51">
                <a:extLst>
                  <a:ext uri="{FF2B5EF4-FFF2-40B4-BE49-F238E27FC236}">
                    <a16:creationId xmlns:a16="http://schemas.microsoft.com/office/drawing/2014/main" id="{1EC6601A-C806-6293-F0C4-35512352D119}"/>
                  </a:ext>
                </a:extLst>
              </p:cNvPr>
              <p:cNvSpPr txBox="1"/>
              <p:nvPr/>
            </p:nvSpPr>
            <p:spPr>
              <a:xfrm>
                <a:off x="659167" y="4543885"/>
                <a:ext cx="151484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pt-BR" b="1" i="1" smtClean="0">
                        <a:latin typeface="Cambria Math" panose="02040503050406030204" pitchFamily="18" charset="0"/>
                      </a:rPr>
                      <m:t>𝟏𝟎</m:t>
                    </m:r>
                    <m:r>
                      <a:rPr lang="pt-BR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pt-BR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  <m:r>
                      <a:rPr lang="pt-BR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pt-BR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𝟎𝟏</m:t>
                    </m:r>
                  </m:oMath>
                </a14:m>
                <a:r>
                  <a:rPr lang="pt-BR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centésimo =</a:t>
                </a:r>
              </a:p>
            </p:txBody>
          </p:sp>
        </mc:Choice>
        <mc:Fallback xmlns="">
          <p:sp>
            <p:nvSpPr>
              <p:cNvPr id="52" name="CaixaDeTexto 51">
                <a:extLst>
                  <a:ext uri="{FF2B5EF4-FFF2-40B4-BE49-F238E27FC236}">
                    <a16:creationId xmlns:a16="http://schemas.microsoft.com/office/drawing/2014/main" id="{1EC6601A-C806-6293-F0C4-35512352D1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167" y="4543885"/>
                <a:ext cx="1514845" cy="646331"/>
              </a:xfrm>
              <a:prstGeom prst="rect">
                <a:avLst/>
              </a:prstGeom>
              <a:blipFill>
                <a:blip r:embed="rId3"/>
                <a:stretch>
                  <a:fillRect b="-1415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Conector de Seta Reta 52">
            <a:extLst>
              <a:ext uri="{FF2B5EF4-FFF2-40B4-BE49-F238E27FC236}">
                <a16:creationId xmlns:a16="http://schemas.microsoft.com/office/drawing/2014/main" id="{1A52B28C-50FC-096E-8FC2-656D90DE0605}"/>
              </a:ext>
            </a:extLst>
          </p:cNvPr>
          <p:cNvCxnSpPr/>
          <p:nvPr/>
        </p:nvCxnSpPr>
        <p:spPr>
          <a:xfrm>
            <a:off x="1426866" y="4195129"/>
            <a:ext cx="0" cy="339781"/>
          </a:xfrm>
          <a:prstGeom prst="straightConnector1">
            <a:avLst/>
          </a:prstGeom>
          <a:ln>
            <a:solidFill>
              <a:srgbClr val="58DD7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CaixaDeTexto 53">
                <a:extLst>
                  <a:ext uri="{FF2B5EF4-FFF2-40B4-BE49-F238E27FC236}">
                    <a16:creationId xmlns:a16="http://schemas.microsoft.com/office/drawing/2014/main" id="{904CC4C0-848F-24C2-B48D-5FC416DDA579}"/>
                  </a:ext>
                </a:extLst>
              </p:cNvPr>
              <p:cNvSpPr txBox="1"/>
              <p:nvPr/>
            </p:nvSpPr>
            <p:spPr>
              <a:xfrm>
                <a:off x="2992676" y="5567792"/>
                <a:ext cx="28474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pt-BR" b="1" i="1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pt-BR" b="1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pt-BR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décimo e</a:t>
                </a:r>
                <a:r>
                  <a:rPr lang="pt-BR" b="1" dirty="0"/>
                  <a:t> </a:t>
                </a:r>
                <a14:m>
                  <m:oMath xmlns:m="http://schemas.openxmlformats.org/officeDocument/2006/math">
                    <m:r>
                      <a:rPr lang="pt-BR" b="1" i="1" smtClean="0">
                        <a:latin typeface="Cambria Math" panose="02040503050406030204" pitchFamily="18" charset="0"/>
                      </a:rPr>
                      <m:t>𝟏𝟎</m:t>
                    </m:r>
                    <m:r>
                      <a:rPr lang="pt-BR" b="1" i="1" smtClean="0">
                        <a:latin typeface="Cambria Math" panose="02040503050406030204" pitchFamily="18" charset="0"/>
                      </a:rPr>
                      <m:t> .</m:t>
                    </m:r>
                    <m:r>
                      <a:rPr lang="pt-BR" b="1" i="1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pt-BR" b="1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pt-BR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décimo= </a:t>
                </a:r>
              </a:p>
            </p:txBody>
          </p:sp>
        </mc:Choice>
        <mc:Fallback xmlns="">
          <p:sp>
            <p:nvSpPr>
              <p:cNvPr id="54" name="CaixaDeTexto 53">
                <a:extLst>
                  <a:ext uri="{FF2B5EF4-FFF2-40B4-BE49-F238E27FC236}">
                    <a16:creationId xmlns:a16="http://schemas.microsoft.com/office/drawing/2014/main" id="{904CC4C0-848F-24C2-B48D-5FC416DDA5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2676" y="5567792"/>
                <a:ext cx="2847480" cy="369332"/>
              </a:xfrm>
              <a:prstGeom prst="rect">
                <a:avLst/>
              </a:prstGeom>
              <a:blipFill>
                <a:blip r:embed="rId4"/>
                <a:stretch>
                  <a:fillRect t="-8197" r="-428" b="-2459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5" name="Conector de Seta Reta 54">
            <a:extLst>
              <a:ext uri="{FF2B5EF4-FFF2-40B4-BE49-F238E27FC236}">
                <a16:creationId xmlns:a16="http://schemas.microsoft.com/office/drawing/2014/main" id="{5D5D44EB-75A2-0A9F-4459-54D6F866865B}"/>
              </a:ext>
            </a:extLst>
          </p:cNvPr>
          <p:cNvCxnSpPr/>
          <p:nvPr/>
        </p:nvCxnSpPr>
        <p:spPr>
          <a:xfrm>
            <a:off x="3634251" y="5245912"/>
            <a:ext cx="0" cy="339781"/>
          </a:xfrm>
          <a:prstGeom prst="straightConnector1">
            <a:avLst/>
          </a:prstGeom>
          <a:ln>
            <a:solidFill>
              <a:srgbClr val="58DD7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ector de Seta Reta 56">
            <a:extLst>
              <a:ext uri="{FF2B5EF4-FFF2-40B4-BE49-F238E27FC236}">
                <a16:creationId xmlns:a16="http://schemas.microsoft.com/office/drawing/2014/main" id="{1854E63B-8F06-59E2-660C-A0B3507199AB}"/>
              </a:ext>
            </a:extLst>
          </p:cNvPr>
          <p:cNvCxnSpPr/>
          <p:nvPr/>
        </p:nvCxnSpPr>
        <p:spPr>
          <a:xfrm>
            <a:off x="4848828" y="5228011"/>
            <a:ext cx="0" cy="339781"/>
          </a:xfrm>
          <a:prstGeom prst="straightConnector1">
            <a:avLst/>
          </a:prstGeom>
          <a:ln>
            <a:solidFill>
              <a:srgbClr val="58DD7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Chave Direita 57">
            <a:extLst>
              <a:ext uri="{FF2B5EF4-FFF2-40B4-BE49-F238E27FC236}">
                <a16:creationId xmlns:a16="http://schemas.microsoft.com/office/drawing/2014/main" id="{13EE40F5-752C-9D71-39D3-2FA548682237}"/>
              </a:ext>
            </a:extLst>
          </p:cNvPr>
          <p:cNvSpPr/>
          <p:nvPr/>
        </p:nvSpPr>
        <p:spPr>
          <a:xfrm rot="5400000">
            <a:off x="6899436" y="3871766"/>
            <a:ext cx="131003" cy="2505898"/>
          </a:xfrm>
          <a:prstGeom prst="rightBrace">
            <a:avLst/>
          </a:prstGeom>
          <a:ln>
            <a:solidFill>
              <a:srgbClr val="58DD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CaixaDeTexto 58">
                <a:extLst>
                  <a:ext uri="{FF2B5EF4-FFF2-40B4-BE49-F238E27FC236}">
                    <a16:creationId xmlns:a16="http://schemas.microsoft.com/office/drawing/2014/main" id="{7C8B95AC-3754-A324-127B-8A401C106917}"/>
                  </a:ext>
                </a:extLst>
              </p:cNvPr>
              <p:cNvSpPr txBox="1"/>
              <p:nvPr/>
            </p:nvSpPr>
            <p:spPr>
              <a:xfrm>
                <a:off x="6218528" y="5217388"/>
                <a:ext cx="15148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pt-BR" b="1" i="1" smtClean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pt-BR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unidades</a:t>
                </a:r>
              </a:p>
            </p:txBody>
          </p:sp>
        </mc:Choice>
        <mc:Fallback xmlns="">
          <p:sp>
            <p:nvSpPr>
              <p:cNvPr id="59" name="CaixaDeTexto 58">
                <a:extLst>
                  <a:ext uri="{FF2B5EF4-FFF2-40B4-BE49-F238E27FC236}">
                    <a16:creationId xmlns:a16="http://schemas.microsoft.com/office/drawing/2014/main" id="{7C8B95AC-3754-A324-127B-8A401C1069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8528" y="5217388"/>
                <a:ext cx="1514845" cy="369332"/>
              </a:xfrm>
              <a:prstGeom prst="rect">
                <a:avLst/>
              </a:prstGeom>
              <a:blipFill>
                <a:blip r:embed="rId5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97518891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4" grpId="0" animBg="1"/>
      <p:bldP spid="38" grpId="0" animBg="1"/>
      <p:bldP spid="52" grpId="0"/>
      <p:bldP spid="54" grpId="0"/>
      <p:bldP spid="58" grpId="0" animBg="1"/>
      <p:bldP spid="5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A7404B-E114-609F-9A58-47CE48588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0AF4AE06-1856-CD5D-6F1D-A72B72226C10}"/>
              </a:ext>
            </a:extLst>
          </p:cNvPr>
          <p:cNvSpPr/>
          <p:nvPr/>
        </p:nvSpPr>
        <p:spPr>
          <a:xfrm>
            <a:off x="-112542" y="-185894"/>
            <a:ext cx="12417084" cy="7149402"/>
          </a:xfrm>
          <a:prstGeom prst="rect">
            <a:avLst/>
          </a:prstGeom>
          <a:solidFill>
            <a:srgbClr val="E5E25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B0AAACEB-D494-772A-1F30-C524CEF2127A}"/>
              </a:ext>
            </a:extLst>
          </p:cNvPr>
          <p:cNvCxnSpPr>
            <a:cxnSpLocks/>
          </p:cNvCxnSpPr>
          <p:nvPr/>
        </p:nvCxnSpPr>
        <p:spPr>
          <a:xfrm>
            <a:off x="1426866" y="394073"/>
            <a:ext cx="10420141" cy="16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Agrupar 5">
            <a:extLst>
              <a:ext uri="{FF2B5EF4-FFF2-40B4-BE49-F238E27FC236}">
                <a16:creationId xmlns:a16="http://schemas.microsoft.com/office/drawing/2014/main" id="{7A37F9AA-B0DB-23F0-ECB3-B95239C4F0F0}"/>
              </a:ext>
            </a:extLst>
          </p:cNvPr>
          <p:cNvGrpSpPr/>
          <p:nvPr/>
        </p:nvGrpSpPr>
        <p:grpSpPr>
          <a:xfrm>
            <a:off x="434092" y="266700"/>
            <a:ext cx="257175" cy="257175"/>
            <a:chOff x="672726" y="266700"/>
            <a:chExt cx="257175" cy="257175"/>
          </a:xfrm>
        </p:grpSpPr>
        <p:sp>
          <p:nvSpPr>
            <p:cNvPr id="7" name="Retângulo: Cantos Arredondados 6">
              <a:extLst>
                <a:ext uri="{FF2B5EF4-FFF2-40B4-BE49-F238E27FC236}">
                  <a16:creationId xmlns:a16="http://schemas.microsoft.com/office/drawing/2014/main" id="{0FC9F3EB-7FCF-58C0-BEAC-B8BF4C455E48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0E50BE37-3831-29A0-7E3E-49703B0B8C27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9" name="Agrupar 8">
            <a:extLst>
              <a:ext uri="{FF2B5EF4-FFF2-40B4-BE49-F238E27FC236}">
                <a16:creationId xmlns:a16="http://schemas.microsoft.com/office/drawing/2014/main" id="{8B011548-9E35-C329-DFD1-7C1B3FC0C6CB}"/>
              </a:ext>
            </a:extLst>
          </p:cNvPr>
          <p:cNvGrpSpPr/>
          <p:nvPr/>
        </p:nvGrpSpPr>
        <p:grpSpPr>
          <a:xfrm>
            <a:off x="761679" y="266700"/>
            <a:ext cx="257175" cy="257175"/>
            <a:chOff x="1000313" y="266700"/>
            <a:chExt cx="257175" cy="257175"/>
          </a:xfrm>
        </p:grpSpPr>
        <p:sp>
          <p:nvSpPr>
            <p:cNvPr id="10" name="Retângulo: Cantos Arredondados 9">
              <a:extLst>
                <a:ext uri="{FF2B5EF4-FFF2-40B4-BE49-F238E27FC236}">
                  <a16:creationId xmlns:a16="http://schemas.microsoft.com/office/drawing/2014/main" id="{06E14D67-FE28-2010-A6EE-15A93FC4BDB7}"/>
                </a:ext>
              </a:extLst>
            </p:cNvPr>
            <p:cNvSpPr/>
            <p:nvPr/>
          </p:nvSpPr>
          <p:spPr>
            <a:xfrm>
              <a:off x="1000313" y="266700"/>
              <a:ext cx="257175" cy="257175"/>
            </a:xfrm>
            <a:prstGeom prst="roundRect">
              <a:avLst/>
            </a:prstGeom>
            <a:solidFill>
              <a:srgbClr val="6A97F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" name="Seta: para a Direita 10">
              <a:extLst>
                <a:ext uri="{FF2B5EF4-FFF2-40B4-BE49-F238E27FC236}">
                  <a16:creationId xmlns:a16="http://schemas.microsoft.com/office/drawing/2014/main" id="{DEA82091-233A-FBFE-2E67-CD31F58DEB7D}"/>
                </a:ext>
              </a:extLst>
            </p:cNvPr>
            <p:cNvSpPr/>
            <p:nvPr/>
          </p:nvSpPr>
          <p:spPr>
            <a:xfrm>
              <a:off x="1054194" y="329546"/>
              <a:ext cx="149412" cy="13148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1FA943C1-6D3A-7164-5E94-F3471EF98AD7}"/>
              </a:ext>
            </a:extLst>
          </p:cNvPr>
          <p:cNvSpPr/>
          <p:nvPr/>
        </p:nvSpPr>
        <p:spPr>
          <a:xfrm>
            <a:off x="1084408" y="266700"/>
            <a:ext cx="257175" cy="257175"/>
          </a:xfrm>
          <a:prstGeom prst="round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77CD0796-25D6-2CB2-3963-64517E44FDC2}"/>
              </a:ext>
            </a:extLst>
          </p:cNvPr>
          <p:cNvCxnSpPr>
            <a:cxnSpLocks/>
          </p:cNvCxnSpPr>
          <p:nvPr/>
        </p:nvCxnSpPr>
        <p:spPr>
          <a:xfrm>
            <a:off x="1138995" y="394073"/>
            <a:ext cx="144299" cy="12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54AF430D-9CC6-644E-657A-BE6BD03915E5}"/>
              </a:ext>
            </a:extLst>
          </p:cNvPr>
          <p:cNvCxnSpPr>
            <a:cxnSpLocks/>
          </p:cNvCxnSpPr>
          <p:nvPr/>
        </p:nvCxnSpPr>
        <p:spPr>
          <a:xfrm>
            <a:off x="523191" y="6602253"/>
            <a:ext cx="113238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tângulo 13">
            <a:extLst>
              <a:ext uri="{FF2B5EF4-FFF2-40B4-BE49-F238E27FC236}">
                <a16:creationId xmlns:a16="http://schemas.microsoft.com/office/drawing/2014/main" id="{FD4E3812-E0CE-BF43-4FDF-95B55FE57445}"/>
              </a:ext>
            </a:extLst>
          </p:cNvPr>
          <p:cNvSpPr/>
          <p:nvPr/>
        </p:nvSpPr>
        <p:spPr>
          <a:xfrm>
            <a:off x="434092" y="669863"/>
            <a:ext cx="11323816" cy="57175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FDB2E4D7-343D-6E0A-F70C-D8031CEE8C30}"/>
              </a:ext>
            </a:extLst>
          </p:cNvPr>
          <p:cNvGrpSpPr/>
          <p:nvPr/>
        </p:nvGrpSpPr>
        <p:grpSpPr>
          <a:xfrm>
            <a:off x="761678" y="1199736"/>
            <a:ext cx="257175" cy="257175"/>
            <a:chOff x="672726" y="266700"/>
            <a:chExt cx="257175" cy="257175"/>
          </a:xfrm>
        </p:grpSpPr>
        <p:sp>
          <p:nvSpPr>
            <p:cNvPr id="17" name="Retângulo: Cantos Arredondados 16">
              <a:extLst>
                <a:ext uri="{FF2B5EF4-FFF2-40B4-BE49-F238E27FC236}">
                  <a16:creationId xmlns:a16="http://schemas.microsoft.com/office/drawing/2014/main" id="{85A576E9-2DFC-279B-2D98-82B99204DF26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8C7EE258-AA04-C10D-79FA-F62D5955012B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9565B596-FB0E-97D4-B232-1650419FA54B}"/>
              </a:ext>
            </a:extLst>
          </p:cNvPr>
          <p:cNvSpPr txBox="1"/>
          <p:nvPr/>
        </p:nvSpPr>
        <p:spPr>
          <a:xfrm>
            <a:off x="1012037" y="1005157"/>
            <a:ext cx="67517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Multiplicando por 10, 100,1 000...</a:t>
            </a:r>
            <a:endParaRPr lang="pt-BR" sz="3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1F284A0D-853A-F1C9-2059-B4BD5584DE31}"/>
              </a:ext>
            </a:extLst>
          </p:cNvPr>
          <p:cNvSpPr txBox="1"/>
          <p:nvPr/>
        </p:nvSpPr>
        <p:spPr>
          <a:xfrm>
            <a:off x="685801" y="1651488"/>
            <a:ext cx="628593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Quando multiplicamos por 10, os centésimos passam a ser décimos; e os décimos, a ser unidades.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DD6B46D-3397-B4A0-53C0-E5BBEC5D6668}"/>
              </a:ext>
            </a:extLst>
          </p:cNvPr>
          <p:cNvSpPr txBox="1"/>
          <p:nvPr/>
        </p:nvSpPr>
        <p:spPr>
          <a:xfrm>
            <a:off x="685801" y="2902626"/>
            <a:ext cx="6285937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3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 prática, isso equivale a deslocar a vírgula uma casa para a direita. Usando a mesma ideia, podemos verificar que para multiplicar por:</a:t>
            </a:r>
            <a:endParaRPr lang="pt-BR" sz="2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EE4D2AB-4F9E-EF29-A1F3-B040B33B13F1}"/>
              </a:ext>
            </a:extLst>
          </p:cNvPr>
          <p:cNvSpPr txBox="1"/>
          <p:nvPr/>
        </p:nvSpPr>
        <p:spPr>
          <a:xfrm>
            <a:off x="761678" y="4202776"/>
            <a:ext cx="6152858" cy="430887"/>
          </a:xfrm>
          <a:prstGeom prst="rect">
            <a:avLst/>
          </a:prstGeom>
          <a:solidFill>
            <a:srgbClr val="58DD7F"/>
          </a:solidFill>
        </p:spPr>
        <p:txBody>
          <a:bodyPr wrap="square" rtlCol="0">
            <a:spAutoFit/>
          </a:bodyPr>
          <a:lstStyle/>
          <a:p>
            <a:r>
              <a:rPr lang="pt-BR" sz="22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100, deslocamos a vírgula duas casas para a direita;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1E99E4F6-384B-B9E9-F1BA-3E19A9029216}"/>
              </a:ext>
            </a:extLst>
          </p:cNvPr>
          <p:cNvSpPr txBox="1"/>
          <p:nvPr/>
        </p:nvSpPr>
        <p:spPr>
          <a:xfrm>
            <a:off x="761678" y="4779651"/>
            <a:ext cx="6285936" cy="430887"/>
          </a:xfrm>
          <a:prstGeom prst="rect">
            <a:avLst/>
          </a:prstGeom>
          <a:solidFill>
            <a:srgbClr val="58DD7F"/>
          </a:solidFill>
        </p:spPr>
        <p:txBody>
          <a:bodyPr wrap="square" rtlCol="0">
            <a:spAutoFit/>
          </a:bodyPr>
          <a:lstStyle/>
          <a:p>
            <a:r>
              <a:rPr lang="pt-BR" sz="22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1 000, deslocamos a vírgula três casas para a direita;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D8592311-FA36-2E13-351F-0CA1D6956D27}"/>
              </a:ext>
            </a:extLst>
          </p:cNvPr>
          <p:cNvSpPr txBox="1"/>
          <p:nvPr/>
        </p:nvSpPr>
        <p:spPr>
          <a:xfrm>
            <a:off x="742500" y="5338917"/>
            <a:ext cx="5921059" cy="769441"/>
          </a:xfrm>
          <a:prstGeom prst="rect">
            <a:avLst/>
          </a:prstGeom>
          <a:solidFill>
            <a:srgbClr val="58DD7F"/>
          </a:solidFill>
        </p:spPr>
        <p:txBody>
          <a:bodyPr wrap="square" rtlCol="0">
            <a:spAutoFit/>
          </a:bodyPr>
          <a:lstStyle/>
          <a:p>
            <a:r>
              <a:rPr lang="pt-BR" sz="22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10 000, deslocamos a vírgula quatro casas para a direita, e assim por diante.</a:t>
            </a:r>
          </a:p>
        </p:txBody>
      </p:sp>
    </p:spTree>
    <p:extLst>
      <p:ext uri="{BB962C8B-B14F-4D97-AF65-F5344CB8AC3E}">
        <p14:creationId xmlns:p14="http://schemas.microsoft.com/office/powerpoint/2010/main" val="3590383781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" grpId="0"/>
      <p:bldP spid="3" grpId="0" animBg="1"/>
      <p:bldP spid="22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EF0C3-DFEF-62D5-03A7-8B33937B0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BCC80A09-0BA8-9BF9-8745-CA43AAEF2BD8}"/>
              </a:ext>
            </a:extLst>
          </p:cNvPr>
          <p:cNvSpPr/>
          <p:nvPr/>
        </p:nvSpPr>
        <p:spPr>
          <a:xfrm>
            <a:off x="-112542" y="-185894"/>
            <a:ext cx="12417084" cy="7149402"/>
          </a:xfrm>
          <a:prstGeom prst="rect">
            <a:avLst/>
          </a:prstGeom>
          <a:solidFill>
            <a:srgbClr val="E5E25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6FC0F7DA-1773-95BB-F5BA-1A872B53C12D}"/>
              </a:ext>
            </a:extLst>
          </p:cNvPr>
          <p:cNvCxnSpPr>
            <a:cxnSpLocks/>
          </p:cNvCxnSpPr>
          <p:nvPr/>
        </p:nvCxnSpPr>
        <p:spPr>
          <a:xfrm>
            <a:off x="1426866" y="394073"/>
            <a:ext cx="10420141" cy="16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Agrupar 5">
            <a:extLst>
              <a:ext uri="{FF2B5EF4-FFF2-40B4-BE49-F238E27FC236}">
                <a16:creationId xmlns:a16="http://schemas.microsoft.com/office/drawing/2014/main" id="{9751FB00-8347-79EE-2384-87A1B108DC80}"/>
              </a:ext>
            </a:extLst>
          </p:cNvPr>
          <p:cNvGrpSpPr/>
          <p:nvPr/>
        </p:nvGrpSpPr>
        <p:grpSpPr>
          <a:xfrm>
            <a:off x="434092" y="266700"/>
            <a:ext cx="257175" cy="257175"/>
            <a:chOff x="672726" y="266700"/>
            <a:chExt cx="257175" cy="257175"/>
          </a:xfrm>
        </p:grpSpPr>
        <p:sp>
          <p:nvSpPr>
            <p:cNvPr id="7" name="Retângulo: Cantos Arredondados 6">
              <a:extLst>
                <a:ext uri="{FF2B5EF4-FFF2-40B4-BE49-F238E27FC236}">
                  <a16:creationId xmlns:a16="http://schemas.microsoft.com/office/drawing/2014/main" id="{E1C83AAD-D63B-5466-8B6D-BB2FA009BDCE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34A07ACD-317D-7D24-73C2-5EFB55973257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9" name="Agrupar 8">
            <a:extLst>
              <a:ext uri="{FF2B5EF4-FFF2-40B4-BE49-F238E27FC236}">
                <a16:creationId xmlns:a16="http://schemas.microsoft.com/office/drawing/2014/main" id="{7EBF35E8-E91C-C671-EBE1-39334C98E1BA}"/>
              </a:ext>
            </a:extLst>
          </p:cNvPr>
          <p:cNvGrpSpPr/>
          <p:nvPr/>
        </p:nvGrpSpPr>
        <p:grpSpPr>
          <a:xfrm>
            <a:off x="761679" y="266700"/>
            <a:ext cx="257175" cy="257175"/>
            <a:chOff x="1000313" y="266700"/>
            <a:chExt cx="257175" cy="257175"/>
          </a:xfrm>
        </p:grpSpPr>
        <p:sp>
          <p:nvSpPr>
            <p:cNvPr id="10" name="Retângulo: Cantos Arredondados 9">
              <a:extLst>
                <a:ext uri="{FF2B5EF4-FFF2-40B4-BE49-F238E27FC236}">
                  <a16:creationId xmlns:a16="http://schemas.microsoft.com/office/drawing/2014/main" id="{09357B66-C12A-620A-0C27-5F25A3E15067}"/>
                </a:ext>
              </a:extLst>
            </p:cNvPr>
            <p:cNvSpPr/>
            <p:nvPr/>
          </p:nvSpPr>
          <p:spPr>
            <a:xfrm>
              <a:off x="1000313" y="266700"/>
              <a:ext cx="257175" cy="257175"/>
            </a:xfrm>
            <a:prstGeom prst="roundRect">
              <a:avLst/>
            </a:prstGeom>
            <a:solidFill>
              <a:srgbClr val="6A97F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" name="Seta: para a Direita 10">
              <a:extLst>
                <a:ext uri="{FF2B5EF4-FFF2-40B4-BE49-F238E27FC236}">
                  <a16:creationId xmlns:a16="http://schemas.microsoft.com/office/drawing/2014/main" id="{FA062ABE-042C-D698-AB77-5144A8AA7C92}"/>
                </a:ext>
              </a:extLst>
            </p:cNvPr>
            <p:cNvSpPr/>
            <p:nvPr/>
          </p:nvSpPr>
          <p:spPr>
            <a:xfrm>
              <a:off x="1054194" y="329546"/>
              <a:ext cx="149412" cy="13148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39A6B96B-A5AF-ECBD-4B67-3C93BC4CB9BB}"/>
              </a:ext>
            </a:extLst>
          </p:cNvPr>
          <p:cNvSpPr/>
          <p:nvPr/>
        </p:nvSpPr>
        <p:spPr>
          <a:xfrm>
            <a:off x="1084408" y="266700"/>
            <a:ext cx="257175" cy="257175"/>
          </a:xfrm>
          <a:prstGeom prst="round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95DEF9A4-79AA-8AD6-8D29-DF558FC0C152}"/>
              </a:ext>
            </a:extLst>
          </p:cNvPr>
          <p:cNvCxnSpPr>
            <a:cxnSpLocks/>
          </p:cNvCxnSpPr>
          <p:nvPr/>
        </p:nvCxnSpPr>
        <p:spPr>
          <a:xfrm>
            <a:off x="1138995" y="394073"/>
            <a:ext cx="144299" cy="12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FF0727D5-6E18-2C87-D09D-33E544B91D80}"/>
              </a:ext>
            </a:extLst>
          </p:cNvPr>
          <p:cNvCxnSpPr>
            <a:cxnSpLocks/>
          </p:cNvCxnSpPr>
          <p:nvPr/>
        </p:nvCxnSpPr>
        <p:spPr>
          <a:xfrm>
            <a:off x="523191" y="6602253"/>
            <a:ext cx="113238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tângulo 13">
            <a:extLst>
              <a:ext uri="{FF2B5EF4-FFF2-40B4-BE49-F238E27FC236}">
                <a16:creationId xmlns:a16="http://schemas.microsoft.com/office/drawing/2014/main" id="{43C1DCAD-582E-3C42-0E51-32A9676049EA}"/>
              </a:ext>
            </a:extLst>
          </p:cNvPr>
          <p:cNvSpPr/>
          <p:nvPr/>
        </p:nvSpPr>
        <p:spPr>
          <a:xfrm>
            <a:off x="434092" y="669863"/>
            <a:ext cx="11323816" cy="57175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5F926B73-28D4-4C70-DEA5-01463D03A5ED}"/>
              </a:ext>
            </a:extLst>
          </p:cNvPr>
          <p:cNvGrpSpPr/>
          <p:nvPr/>
        </p:nvGrpSpPr>
        <p:grpSpPr>
          <a:xfrm>
            <a:off x="761678" y="1708641"/>
            <a:ext cx="257175" cy="257175"/>
            <a:chOff x="672726" y="266700"/>
            <a:chExt cx="257175" cy="257175"/>
          </a:xfrm>
        </p:grpSpPr>
        <p:sp>
          <p:nvSpPr>
            <p:cNvPr id="17" name="Retângulo: Cantos Arredondados 16">
              <a:extLst>
                <a:ext uri="{FF2B5EF4-FFF2-40B4-BE49-F238E27FC236}">
                  <a16:creationId xmlns:a16="http://schemas.microsoft.com/office/drawing/2014/main" id="{4270DC47-3C31-7CEB-2227-74F137276786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552EAA9F-FA58-2CB0-F45D-B489D8257998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2DB9EDA6-B3AA-AED5-C6C3-6030DF2C775D}"/>
              </a:ext>
            </a:extLst>
          </p:cNvPr>
          <p:cNvSpPr txBox="1"/>
          <p:nvPr/>
        </p:nvSpPr>
        <p:spPr>
          <a:xfrm>
            <a:off x="1012037" y="1514062"/>
            <a:ext cx="67517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Multiplicando por 10, 100,1 000...</a:t>
            </a:r>
            <a:endParaRPr lang="pt-BR" sz="3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C632CBC3-E859-3B05-45BB-8863BA8C65F3}"/>
              </a:ext>
            </a:extLst>
          </p:cNvPr>
          <p:cNvSpPr txBox="1"/>
          <p:nvPr/>
        </p:nvSpPr>
        <p:spPr>
          <a:xfrm>
            <a:off x="614039" y="2469848"/>
            <a:ext cx="11858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rgbClr val="9259D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0,3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F4EC913D-14E5-1977-4422-F675B3AEC794}"/>
              </a:ext>
            </a:extLst>
          </p:cNvPr>
          <p:cNvSpPr txBox="1"/>
          <p:nvPr/>
        </p:nvSpPr>
        <p:spPr>
          <a:xfrm>
            <a:off x="2103684" y="2469848"/>
            <a:ext cx="11858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8000" b="1">
                <a:latin typeface="Bebas Neue" panose="020B0606020202050201" pitchFamily="34" charset="0"/>
              </a:defRPr>
            </a:lvl1pPr>
          </a:lstStyle>
          <a:p>
            <a:r>
              <a:rPr lang="pt-BR" sz="4400" dirty="0">
                <a:solidFill>
                  <a:srgbClr val="9259D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</a:t>
            </a:r>
          </a:p>
        </p:txBody>
      </p:sp>
      <p:sp>
        <p:nvSpPr>
          <p:cNvPr id="25" name="Sinal de Multiplicação 24">
            <a:extLst>
              <a:ext uri="{FF2B5EF4-FFF2-40B4-BE49-F238E27FC236}">
                <a16:creationId xmlns:a16="http://schemas.microsoft.com/office/drawing/2014/main" id="{B6B09C64-ABC7-14D6-532A-326F14B739EF}"/>
              </a:ext>
            </a:extLst>
          </p:cNvPr>
          <p:cNvSpPr/>
          <p:nvPr/>
        </p:nvSpPr>
        <p:spPr>
          <a:xfrm>
            <a:off x="1789982" y="2732156"/>
            <a:ext cx="360000" cy="360000"/>
          </a:xfrm>
          <a:prstGeom prst="mathMultiply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50" dirty="0">
              <a:solidFill>
                <a:srgbClr val="9259D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Igual a 25">
            <a:extLst>
              <a:ext uri="{FF2B5EF4-FFF2-40B4-BE49-F238E27FC236}">
                <a16:creationId xmlns:a16="http://schemas.microsoft.com/office/drawing/2014/main" id="{44D75FA7-01C2-E20C-D087-5A5D4F737007}"/>
              </a:ext>
            </a:extLst>
          </p:cNvPr>
          <p:cNvSpPr/>
          <p:nvPr/>
        </p:nvSpPr>
        <p:spPr>
          <a:xfrm>
            <a:off x="3233329" y="2687706"/>
            <a:ext cx="360000" cy="360000"/>
          </a:xfrm>
          <a:prstGeom prst="mathEqual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50" dirty="0">
              <a:solidFill>
                <a:srgbClr val="9259D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8B1973EF-30D9-AEEC-9231-DA4A05C171BA}"/>
              </a:ext>
            </a:extLst>
          </p:cNvPr>
          <p:cNvSpPr txBox="1"/>
          <p:nvPr/>
        </p:nvSpPr>
        <p:spPr>
          <a:xfrm>
            <a:off x="3514313" y="2465860"/>
            <a:ext cx="11858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rgbClr val="9259D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0F91AC9E-7A80-75D8-9680-6ABB5F195ED1}"/>
              </a:ext>
            </a:extLst>
          </p:cNvPr>
          <p:cNvSpPr txBox="1"/>
          <p:nvPr/>
        </p:nvSpPr>
        <p:spPr>
          <a:xfrm>
            <a:off x="614039" y="3399161"/>
            <a:ext cx="11858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rgbClr val="9259D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0,3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63F326E2-408D-0702-0884-404806152BDF}"/>
              </a:ext>
            </a:extLst>
          </p:cNvPr>
          <p:cNvSpPr txBox="1"/>
          <p:nvPr/>
        </p:nvSpPr>
        <p:spPr>
          <a:xfrm>
            <a:off x="2202949" y="3399161"/>
            <a:ext cx="11858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8000" b="1">
                <a:latin typeface="Bebas Neue" panose="020B0606020202050201" pitchFamily="34" charset="0"/>
              </a:defRPr>
            </a:lvl1pPr>
          </a:lstStyle>
          <a:p>
            <a:r>
              <a:rPr lang="pt-BR" sz="4400" dirty="0">
                <a:solidFill>
                  <a:srgbClr val="9259D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100</a:t>
            </a:r>
          </a:p>
        </p:txBody>
      </p:sp>
      <p:sp>
        <p:nvSpPr>
          <p:cNvPr id="30" name="Sinal de Multiplicação 29">
            <a:extLst>
              <a:ext uri="{FF2B5EF4-FFF2-40B4-BE49-F238E27FC236}">
                <a16:creationId xmlns:a16="http://schemas.microsoft.com/office/drawing/2014/main" id="{EEB30C4F-79AA-9B23-C5CB-825F6F77E04E}"/>
              </a:ext>
            </a:extLst>
          </p:cNvPr>
          <p:cNvSpPr/>
          <p:nvPr/>
        </p:nvSpPr>
        <p:spPr>
          <a:xfrm>
            <a:off x="1789982" y="3662312"/>
            <a:ext cx="360000" cy="360000"/>
          </a:xfrm>
          <a:prstGeom prst="mathMultiply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50" dirty="0">
              <a:solidFill>
                <a:srgbClr val="9259D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Igual a 30">
            <a:extLst>
              <a:ext uri="{FF2B5EF4-FFF2-40B4-BE49-F238E27FC236}">
                <a16:creationId xmlns:a16="http://schemas.microsoft.com/office/drawing/2014/main" id="{97A8E2B4-5033-92AB-3D2A-BA9CA12FF132}"/>
              </a:ext>
            </a:extLst>
          </p:cNvPr>
          <p:cNvSpPr/>
          <p:nvPr/>
        </p:nvSpPr>
        <p:spPr>
          <a:xfrm>
            <a:off x="3539450" y="3617019"/>
            <a:ext cx="360000" cy="360000"/>
          </a:xfrm>
          <a:prstGeom prst="mathEqual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50" dirty="0">
              <a:solidFill>
                <a:srgbClr val="9259D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01046D28-AC63-1129-DF0E-E2ADD1BFFC48}"/>
              </a:ext>
            </a:extLst>
          </p:cNvPr>
          <p:cNvSpPr txBox="1"/>
          <p:nvPr/>
        </p:nvSpPr>
        <p:spPr>
          <a:xfrm>
            <a:off x="3794985" y="3329401"/>
            <a:ext cx="11858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rgbClr val="9259D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5711BFE0-ECE9-FF07-4101-6F4D5A6752B7}"/>
              </a:ext>
            </a:extLst>
          </p:cNvPr>
          <p:cNvSpPr txBox="1"/>
          <p:nvPr/>
        </p:nvSpPr>
        <p:spPr>
          <a:xfrm>
            <a:off x="584677" y="4257167"/>
            <a:ext cx="11858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rgbClr val="9259D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0,3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1DF4C4B8-A7BF-7DE5-81F1-7F2D7D4085E3}"/>
              </a:ext>
            </a:extLst>
          </p:cNvPr>
          <p:cNvSpPr txBox="1"/>
          <p:nvPr/>
        </p:nvSpPr>
        <p:spPr>
          <a:xfrm>
            <a:off x="2149158" y="4301082"/>
            <a:ext cx="13651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8000" b="1">
                <a:latin typeface="Bebas Neue" panose="020B0606020202050201" pitchFamily="34" charset="0"/>
              </a:defRPr>
            </a:lvl1pPr>
          </a:lstStyle>
          <a:p>
            <a:r>
              <a:rPr lang="pt-BR" sz="4000" dirty="0">
                <a:solidFill>
                  <a:srgbClr val="9259D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1000</a:t>
            </a:r>
          </a:p>
        </p:txBody>
      </p:sp>
      <p:sp>
        <p:nvSpPr>
          <p:cNvPr id="35" name="Sinal de Multiplicação 34">
            <a:extLst>
              <a:ext uri="{FF2B5EF4-FFF2-40B4-BE49-F238E27FC236}">
                <a16:creationId xmlns:a16="http://schemas.microsoft.com/office/drawing/2014/main" id="{80AC2994-8030-FE23-D903-2822716CC449}"/>
              </a:ext>
            </a:extLst>
          </p:cNvPr>
          <p:cNvSpPr/>
          <p:nvPr/>
        </p:nvSpPr>
        <p:spPr>
          <a:xfrm>
            <a:off x="1792918" y="4519476"/>
            <a:ext cx="360000" cy="360000"/>
          </a:xfrm>
          <a:prstGeom prst="mathMultiply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50" dirty="0">
              <a:solidFill>
                <a:srgbClr val="9259D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Igual a 35">
            <a:extLst>
              <a:ext uri="{FF2B5EF4-FFF2-40B4-BE49-F238E27FC236}">
                <a16:creationId xmlns:a16="http://schemas.microsoft.com/office/drawing/2014/main" id="{75B85070-9A01-EA80-A4CD-9533D05C4B58}"/>
              </a:ext>
            </a:extLst>
          </p:cNvPr>
          <p:cNvSpPr/>
          <p:nvPr/>
        </p:nvSpPr>
        <p:spPr>
          <a:xfrm>
            <a:off x="3539450" y="4475025"/>
            <a:ext cx="360000" cy="360000"/>
          </a:xfrm>
          <a:prstGeom prst="mathEqual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50" dirty="0">
              <a:solidFill>
                <a:srgbClr val="9259D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674A5F78-40EF-0C75-EAC5-CF14B3A7CE1B}"/>
              </a:ext>
            </a:extLst>
          </p:cNvPr>
          <p:cNvSpPr txBox="1"/>
          <p:nvPr/>
        </p:nvSpPr>
        <p:spPr>
          <a:xfrm>
            <a:off x="3936587" y="4257166"/>
            <a:ext cx="11858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rgbClr val="9259D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300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4F17C7A4-5E26-D550-DFDA-9BC70BCEED36}"/>
              </a:ext>
            </a:extLst>
          </p:cNvPr>
          <p:cNvSpPr txBox="1"/>
          <p:nvPr/>
        </p:nvSpPr>
        <p:spPr>
          <a:xfrm flipH="1">
            <a:off x="4477163" y="2636021"/>
            <a:ext cx="4319545" cy="430887"/>
          </a:xfrm>
          <a:prstGeom prst="rect">
            <a:avLst/>
          </a:prstGeom>
          <a:solidFill>
            <a:srgbClr val="58DD7F"/>
          </a:solidFill>
        </p:spPr>
        <p:txBody>
          <a:bodyPr wrap="square" rtlCol="0">
            <a:spAutoFit/>
          </a:bodyPr>
          <a:lstStyle/>
          <a:p>
            <a:r>
              <a:rPr lang="pt-BR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vírgula anda uma casa para direita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BCA5FFE3-4C9E-63E0-4DC0-407FA551EB90}"/>
              </a:ext>
            </a:extLst>
          </p:cNvPr>
          <p:cNvSpPr txBox="1"/>
          <p:nvPr/>
        </p:nvSpPr>
        <p:spPr>
          <a:xfrm flipH="1">
            <a:off x="4980848" y="3498677"/>
            <a:ext cx="4319545" cy="430887"/>
          </a:xfrm>
          <a:prstGeom prst="rect">
            <a:avLst/>
          </a:prstGeom>
          <a:solidFill>
            <a:srgbClr val="58DD7F"/>
          </a:solidFill>
        </p:spPr>
        <p:txBody>
          <a:bodyPr wrap="square" rtlCol="0">
            <a:spAutoFit/>
          </a:bodyPr>
          <a:lstStyle/>
          <a:p>
            <a:r>
              <a:rPr lang="pt-BR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vírgula anda duas casa para direita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1146EBF0-FA41-7A17-EE65-481E0A113D73}"/>
              </a:ext>
            </a:extLst>
          </p:cNvPr>
          <p:cNvSpPr txBox="1"/>
          <p:nvPr/>
        </p:nvSpPr>
        <p:spPr>
          <a:xfrm flipH="1">
            <a:off x="5242172" y="4439581"/>
            <a:ext cx="4319546" cy="430887"/>
          </a:xfrm>
          <a:prstGeom prst="rect">
            <a:avLst/>
          </a:prstGeom>
          <a:solidFill>
            <a:srgbClr val="58DD7F"/>
          </a:solidFill>
        </p:spPr>
        <p:txBody>
          <a:bodyPr wrap="square" rtlCol="0">
            <a:spAutoFit/>
          </a:bodyPr>
          <a:lstStyle/>
          <a:p>
            <a:r>
              <a:rPr lang="pt-BR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vírgula anda três casa para direita</a:t>
            </a:r>
          </a:p>
        </p:txBody>
      </p:sp>
    </p:spTree>
    <p:extLst>
      <p:ext uri="{BB962C8B-B14F-4D97-AF65-F5344CB8AC3E}">
        <p14:creationId xmlns:p14="http://schemas.microsoft.com/office/powerpoint/2010/main" val="1796941785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0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4" grpId="0"/>
      <p:bldP spid="25" grpId="0" animBg="1"/>
      <p:bldP spid="26" grpId="0" animBg="1"/>
      <p:bldP spid="27" grpId="0"/>
      <p:bldP spid="28" grpId="0"/>
      <p:bldP spid="29" grpId="0"/>
      <p:bldP spid="30" grpId="0" animBg="1"/>
      <p:bldP spid="31" grpId="0" animBg="1"/>
      <p:bldP spid="32" grpId="0"/>
      <p:bldP spid="33" grpId="0"/>
      <p:bldP spid="34" grpId="0"/>
      <p:bldP spid="35" grpId="0" animBg="1"/>
      <p:bldP spid="36" grpId="0" animBg="1"/>
      <p:bldP spid="37" grpId="0"/>
      <p:bldP spid="38" grpId="0" animBg="1"/>
      <p:bldP spid="39" grpId="0" animBg="1"/>
      <p:bldP spid="4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1FADB-8349-063B-3B5A-AF535D2C1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30A5A8EE-7EE2-CC98-C784-4A8E51D1F284}"/>
              </a:ext>
            </a:extLst>
          </p:cNvPr>
          <p:cNvSpPr/>
          <p:nvPr/>
        </p:nvSpPr>
        <p:spPr>
          <a:xfrm>
            <a:off x="-112542" y="-185894"/>
            <a:ext cx="12417084" cy="7149402"/>
          </a:xfrm>
          <a:prstGeom prst="rect">
            <a:avLst/>
          </a:prstGeom>
          <a:solidFill>
            <a:srgbClr val="E5E25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67ED8322-422D-7F59-6F64-3AE7E1ADA2B4}"/>
              </a:ext>
            </a:extLst>
          </p:cNvPr>
          <p:cNvCxnSpPr>
            <a:cxnSpLocks/>
          </p:cNvCxnSpPr>
          <p:nvPr/>
        </p:nvCxnSpPr>
        <p:spPr>
          <a:xfrm>
            <a:off x="1426866" y="394073"/>
            <a:ext cx="10420141" cy="16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Agrupar 5">
            <a:extLst>
              <a:ext uri="{FF2B5EF4-FFF2-40B4-BE49-F238E27FC236}">
                <a16:creationId xmlns:a16="http://schemas.microsoft.com/office/drawing/2014/main" id="{4A8405B9-527F-A6B1-66D7-403B15C94293}"/>
              </a:ext>
            </a:extLst>
          </p:cNvPr>
          <p:cNvGrpSpPr/>
          <p:nvPr/>
        </p:nvGrpSpPr>
        <p:grpSpPr>
          <a:xfrm>
            <a:off x="434092" y="266700"/>
            <a:ext cx="257175" cy="257175"/>
            <a:chOff x="672726" y="266700"/>
            <a:chExt cx="257175" cy="257175"/>
          </a:xfrm>
        </p:grpSpPr>
        <p:sp>
          <p:nvSpPr>
            <p:cNvPr id="7" name="Retângulo: Cantos Arredondados 6">
              <a:extLst>
                <a:ext uri="{FF2B5EF4-FFF2-40B4-BE49-F238E27FC236}">
                  <a16:creationId xmlns:a16="http://schemas.microsoft.com/office/drawing/2014/main" id="{B5AB49DC-A8E0-2FE0-C73F-A7BE7E5F460A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C8A0EE11-DCFC-AAE3-065D-AA3A8DE0AB7F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9" name="Agrupar 8">
            <a:extLst>
              <a:ext uri="{FF2B5EF4-FFF2-40B4-BE49-F238E27FC236}">
                <a16:creationId xmlns:a16="http://schemas.microsoft.com/office/drawing/2014/main" id="{A7A0AFB1-BF58-7C34-6B52-2444C20AC9F9}"/>
              </a:ext>
            </a:extLst>
          </p:cNvPr>
          <p:cNvGrpSpPr/>
          <p:nvPr/>
        </p:nvGrpSpPr>
        <p:grpSpPr>
          <a:xfrm>
            <a:off x="761679" y="266700"/>
            <a:ext cx="257175" cy="257175"/>
            <a:chOff x="1000313" y="266700"/>
            <a:chExt cx="257175" cy="257175"/>
          </a:xfrm>
        </p:grpSpPr>
        <p:sp>
          <p:nvSpPr>
            <p:cNvPr id="10" name="Retângulo: Cantos Arredondados 9">
              <a:extLst>
                <a:ext uri="{FF2B5EF4-FFF2-40B4-BE49-F238E27FC236}">
                  <a16:creationId xmlns:a16="http://schemas.microsoft.com/office/drawing/2014/main" id="{EC22B3BB-6253-2491-10F8-35601BEA5786}"/>
                </a:ext>
              </a:extLst>
            </p:cNvPr>
            <p:cNvSpPr/>
            <p:nvPr/>
          </p:nvSpPr>
          <p:spPr>
            <a:xfrm>
              <a:off x="1000313" y="266700"/>
              <a:ext cx="257175" cy="257175"/>
            </a:xfrm>
            <a:prstGeom prst="roundRect">
              <a:avLst/>
            </a:prstGeom>
            <a:solidFill>
              <a:srgbClr val="6A97F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" name="Seta: para a Direita 10">
              <a:extLst>
                <a:ext uri="{FF2B5EF4-FFF2-40B4-BE49-F238E27FC236}">
                  <a16:creationId xmlns:a16="http://schemas.microsoft.com/office/drawing/2014/main" id="{180A9299-1ADA-DF1A-60B4-28A01671B5D2}"/>
                </a:ext>
              </a:extLst>
            </p:cNvPr>
            <p:cNvSpPr/>
            <p:nvPr/>
          </p:nvSpPr>
          <p:spPr>
            <a:xfrm>
              <a:off x="1054194" y="329546"/>
              <a:ext cx="149412" cy="13148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FF8CF624-34F8-5784-8F19-E677E13F7A46}"/>
              </a:ext>
            </a:extLst>
          </p:cNvPr>
          <p:cNvSpPr/>
          <p:nvPr/>
        </p:nvSpPr>
        <p:spPr>
          <a:xfrm>
            <a:off x="1084408" y="266700"/>
            <a:ext cx="257175" cy="257175"/>
          </a:xfrm>
          <a:prstGeom prst="round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E912832C-E205-BBB3-CEBB-D416B20F9FA1}"/>
              </a:ext>
            </a:extLst>
          </p:cNvPr>
          <p:cNvCxnSpPr>
            <a:cxnSpLocks/>
          </p:cNvCxnSpPr>
          <p:nvPr/>
        </p:nvCxnSpPr>
        <p:spPr>
          <a:xfrm>
            <a:off x="1138995" y="394073"/>
            <a:ext cx="144299" cy="12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8C67DB2C-E8D9-9DA4-51E8-9C32F967DDD4}"/>
              </a:ext>
            </a:extLst>
          </p:cNvPr>
          <p:cNvCxnSpPr>
            <a:cxnSpLocks/>
          </p:cNvCxnSpPr>
          <p:nvPr/>
        </p:nvCxnSpPr>
        <p:spPr>
          <a:xfrm>
            <a:off x="523191" y="6602253"/>
            <a:ext cx="113238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tângulo 13">
            <a:extLst>
              <a:ext uri="{FF2B5EF4-FFF2-40B4-BE49-F238E27FC236}">
                <a16:creationId xmlns:a16="http://schemas.microsoft.com/office/drawing/2014/main" id="{4B27B662-1422-DE69-06BC-7A4E1D7094DB}"/>
              </a:ext>
            </a:extLst>
          </p:cNvPr>
          <p:cNvSpPr/>
          <p:nvPr/>
        </p:nvSpPr>
        <p:spPr>
          <a:xfrm>
            <a:off x="434092" y="689346"/>
            <a:ext cx="11323816" cy="57175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CB5483EA-7D76-2D39-7306-85330B7049A2}"/>
              </a:ext>
            </a:extLst>
          </p:cNvPr>
          <p:cNvGrpSpPr/>
          <p:nvPr/>
        </p:nvGrpSpPr>
        <p:grpSpPr>
          <a:xfrm>
            <a:off x="761678" y="1708641"/>
            <a:ext cx="257175" cy="257175"/>
            <a:chOff x="672726" y="266700"/>
            <a:chExt cx="257175" cy="257175"/>
          </a:xfrm>
        </p:grpSpPr>
        <p:sp>
          <p:nvSpPr>
            <p:cNvPr id="17" name="Retângulo: Cantos Arredondados 16">
              <a:extLst>
                <a:ext uri="{FF2B5EF4-FFF2-40B4-BE49-F238E27FC236}">
                  <a16:creationId xmlns:a16="http://schemas.microsoft.com/office/drawing/2014/main" id="{5B5F2BA9-C1BD-3EBE-8BD3-512038F302DB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260B3BEB-EF22-DC18-C795-2A5C81FB626E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5BEDAACE-DEF4-48BA-1782-B1E5F232E734}"/>
              </a:ext>
            </a:extLst>
          </p:cNvPr>
          <p:cNvSpPr txBox="1"/>
          <p:nvPr/>
        </p:nvSpPr>
        <p:spPr>
          <a:xfrm>
            <a:off x="1012037" y="1514062"/>
            <a:ext cx="67517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Veja o exemplo:</a:t>
            </a:r>
            <a:endParaRPr lang="pt-BR" sz="3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E24850F-1613-A5F3-8081-8C569A497149}"/>
              </a:ext>
            </a:extLst>
          </p:cNvPr>
          <p:cNvSpPr txBox="1"/>
          <p:nvPr/>
        </p:nvSpPr>
        <p:spPr>
          <a:xfrm>
            <a:off x="761678" y="2605010"/>
            <a:ext cx="2194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0,068</a:t>
            </a:r>
          </a:p>
        </p:txBody>
      </p:sp>
      <p:sp>
        <p:nvSpPr>
          <p:cNvPr id="3" name="Sinal de Multiplicação 2">
            <a:extLst>
              <a:ext uri="{FF2B5EF4-FFF2-40B4-BE49-F238E27FC236}">
                <a16:creationId xmlns:a16="http://schemas.microsoft.com/office/drawing/2014/main" id="{0E0AE013-4BE9-0B75-A2AD-E7C2B59E5695}"/>
              </a:ext>
            </a:extLst>
          </p:cNvPr>
          <p:cNvSpPr/>
          <p:nvPr/>
        </p:nvSpPr>
        <p:spPr>
          <a:xfrm>
            <a:off x="2470798" y="2811683"/>
            <a:ext cx="432000" cy="432000"/>
          </a:xfrm>
          <a:prstGeom prst="mathMultiply">
            <a:avLst>
              <a:gd name="adj1" fmla="val 183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320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0C5F9BDA-5D06-1C81-404A-5DE1EC7FEF36}"/>
              </a:ext>
            </a:extLst>
          </p:cNvPr>
          <p:cNvSpPr txBox="1"/>
          <p:nvPr/>
        </p:nvSpPr>
        <p:spPr>
          <a:xfrm>
            <a:off x="2956238" y="2598003"/>
            <a:ext cx="9171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B6D48503-2B7B-B430-AA63-0D4E0B160C46}"/>
              </a:ext>
            </a:extLst>
          </p:cNvPr>
          <p:cNvSpPr txBox="1"/>
          <p:nvPr/>
        </p:nvSpPr>
        <p:spPr>
          <a:xfrm>
            <a:off x="5151011" y="2598002"/>
            <a:ext cx="2194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00,68</a:t>
            </a:r>
          </a:p>
        </p:txBody>
      </p:sp>
      <p:sp>
        <p:nvSpPr>
          <p:cNvPr id="23" name="Igual a 22">
            <a:extLst>
              <a:ext uri="{FF2B5EF4-FFF2-40B4-BE49-F238E27FC236}">
                <a16:creationId xmlns:a16="http://schemas.microsoft.com/office/drawing/2014/main" id="{805D7FA5-A363-71A0-6C0B-CEA7B626EF52}"/>
              </a:ext>
            </a:extLst>
          </p:cNvPr>
          <p:cNvSpPr/>
          <p:nvPr/>
        </p:nvSpPr>
        <p:spPr>
          <a:xfrm>
            <a:off x="4512858" y="2811683"/>
            <a:ext cx="432000" cy="432000"/>
          </a:xfrm>
          <a:prstGeom prst="mathEqual">
            <a:avLst>
              <a:gd name="adj1" fmla="val 23520"/>
              <a:gd name="adj2" fmla="val 1176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3200"/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A5905E7D-C0E6-BEB8-2EC2-299E4866CC3C}"/>
              </a:ext>
            </a:extLst>
          </p:cNvPr>
          <p:cNvSpPr txBox="1"/>
          <p:nvPr/>
        </p:nvSpPr>
        <p:spPr>
          <a:xfrm>
            <a:off x="5476333" y="2598001"/>
            <a:ext cx="2194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0,68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02728B5F-E50D-0257-47AC-6B834AEEB892}"/>
              </a:ext>
            </a:extLst>
          </p:cNvPr>
          <p:cNvSpPr txBox="1"/>
          <p:nvPr/>
        </p:nvSpPr>
        <p:spPr>
          <a:xfrm>
            <a:off x="2956238" y="2597999"/>
            <a:ext cx="1368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100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4EF2DC1E-AE8B-2353-0B75-4C5009CC607C}"/>
              </a:ext>
            </a:extLst>
          </p:cNvPr>
          <p:cNvSpPr txBox="1"/>
          <p:nvPr/>
        </p:nvSpPr>
        <p:spPr>
          <a:xfrm>
            <a:off x="5486291" y="2597998"/>
            <a:ext cx="2194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6,8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7D0558EB-BB0A-6463-2E22-10D28B195E56}"/>
              </a:ext>
            </a:extLst>
          </p:cNvPr>
          <p:cNvSpPr txBox="1"/>
          <p:nvPr/>
        </p:nvSpPr>
        <p:spPr>
          <a:xfrm>
            <a:off x="2956238" y="2597995"/>
            <a:ext cx="2194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1000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4C357FA7-A611-5C73-496E-9DC778051C12}"/>
              </a:ext>
            </a:extLst>
          </p:cNvPr>
          <p:cNvSpPr txBox="1"/>
          <p:nvPr/>
        </p:nvSpPr>
        <p:spPr>
          <a:xfrm>
            <a:off x="5151011" y="2597994"/>
            <a:ext cx="2194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68</a:t>
            </a:r>
          </a:p>
        </p:txBody>
      </p:sp>
      <p:pic>
        <p:nvPicPr>
          <p:cNvPr id="46" name="Picture 4">
            <a:extLst>
              <a:ext uri="{FF2B5EF4-FFF2-40B4-BE49-F238E27FC236}">
                <a16:creationId xmlns:a16="http://schemas.microsoft.com/office/drawing/2014/main" id="{5740E96A-54EC-EEC7-0A6E-089B10C82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738" y="3531631"/>
            <a:ext cx="2082591" cy="258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CaixaDeTexto 46">
            <a:extLst>
              <a:ext uri="{FF2B5EF4-FFF2-40B4-BE49-F238E27FC236}">
                <a16:creationId xmlns:a16="http://schemas.microsoft.com/office/drawing/2014/main" id="{FEBD23B6-D537-DD48-CFB0-C3604B52C69B}"/>
              </a:ext>
            </a:extLst>
          </p:cNvPr>
          <p:cNvSpPr txBox="1"/>
          <p:nvPr/>
        </p:nvSpPr>
        <p:spPr>
          <a:xfrm>
            <a:off x="2542213" y="4407070"/>
            <a:ext cx="6623129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Para multiplicar um numero decimal por 10, 100 ou 1000, deslocamos a vírgula </a:t>
            </a:r>
            <a:r>
              <a:rPr lang="pt-BR" sz="23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uma</a:t>
            </a:r>
            <a:r>
              <a:rPr lang="pt-BR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pt-BR" sz="23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duas</a:t>
            </a:r>
            <a:r>
              <a:rPr lang="pt-BR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ou </a:t>
            </a:r>
            <a:r>
              <a:rPr lang="pt-BR" sz="23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três </a:t>
            </a:r>
            <a:r>
              <a:rPr lang="pt-BR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ordens decimais para a direita respectivamente.</a:t>
            </a:r>
          </a:p>
        </p:txBody>
      </p:sp>
    </p:spTree>
    <p:extLst>
      <p:ext uri="{BB962C8B-B14F-4D97-AF65-F5344CB8AC3E}">
        <p14:creationId xmlns:p14="http://schemas.microsoft.com/office/powerpoint/2010/main" val="376352776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0" grpId="1"/>
      <p:bldP spid="22" grpId="0"/>
      <p:bldP spid="22" grpId="1"/>
      <p:bldP spid="23" grpId="0" animBg="1"/>
      <p:bldP spid="41" grpId="0"/>
      <p:bldP spid="41" grpId="1"/>
      <p:bldP spid="42" grpId="0"/>
      <p:bldP spid="42" grpId="1"/>
      <p:bldP spid="43" grpId="0"/>
      <p:bldP spid="43" grpId="1"/>
      <p:bldP spid="44" grpId="0"/>
      <p:bldP spid="45" grpId="0"/>
      <p:bldP spid="4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5E351B-1920-6CFF-DCA1-983AC38C0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E2FE177-5B33-5C80-8A6B-4877A504C889}"/>
              </a:ext>
            </a:extLst>
          </p:cNvPr>
          <p:cNvSpPr/>
          <p:nvPr/>
        </p:nvSpPr>
        <p:spPr>
          <a:xfrm>
            <a:off x="-112542" y="-185894"/>
            <a:ext cx="12417084" cy="7149402"/>
          </a:xfrm>
          <a:prstGeom prst="rect">
            <a:avLst/>
          </a:prstGeom>
          <a:solidFill>
            <a:srgbClr val="E5E25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0F7E0C61-277C-F3A3-FB87-CEA1233BCF21}"/>
              </a:ext>
            </a:extLst>
          </p:cNvPr>
          <p:cNvCxnSpPr>
            <a:cxnSpLocks/>
          </p:cNvCxnSpPr>
          <p:nvPr/>
        </p:nvCxnSpPr>
        <p:spPr>
          <a:xfrm>
            <a:off x="1426866" y="394073"/>
            <a:ext cx="10420141" cy="16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Agrupar 5">
            <a:extLst>
              <a:ext uri="{FF2B5EF4-FFF2-40B4-BE49-F238E27FC236}">
                <a16:creationId xmlns:a16="http://schemas.microsoft.com/office/drawing/2014/main" id="{F2EFD5B6-7CAF-6A7A-267B-6936A372B292}"/>
              </a:ext>
            </a:extLst>
          </p:cNvPr>
          <p:cNvGrpSpPr/>
          <p:nvPr/>
        </p:nvGrpSpPr>
        <p:grpSpPr>
          <a:xfrm>
            <a:off x="434092" y="266700"/>
            <a:ext cx="257175" cy="257175"/>
            <a:chOff x="672726" y="266700"/>
            <a:chExt cx="257175" cy="257175"/>
          </a:xfrm>
        </p:grpSpPr>
        <p:sp>
          <p:nvSpPr>
            <p:cNvPr id="7" name="Retângulo: Cantos Arredondados 6">
              <a:extLst>
                <a:ext uri="{FF2B5EF4-FFF2-40B4-BE49-F238E27FC236}">
                  <a16:creationId xmlns:a16="http://schemas.microsoft.com/office/drawing/2014/main" id="{3BE6A23D-1388-0927-2466-75BCC27C460B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EA80064C-F829-8FCE-78B5-9C0DE7C200F3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9" name="Agrupar 8">
            <a:extLst>
              <a:ext uri="{FF2B5EF4-FFF2-40B4-BE49-F238E27FC236}">
                <a16:creationId xmlns:a16="http://schemas.microsoft.com/office/drawing/2014/main" id="{DF7D58D7-CCEE-A647-BD2C-827944956AE2}"/>
              </a:ext>
            </a:extLst>
          </p:cNvPr>
          <p:cNvGrpSpPr/>
          <p:nvPr/>
        </p:nvGrpSpPr>
        <p:grpSpPr>
          <a:xfrm>
            <a:off x="761679" y="266700"/>
            <a:ext cx="257175" cy="257175"/>
            <a:chOff x="1000313" y="266700"/>
            <a:chExt cx="257175" cy="257175"/>
          </a:xfrm>
        </p:grpSpPr>
        <p:sp>
          <p:nvSpPr>
            <p:cNvPr id="10" name="Retângulo: Cantos Arredondados 9">
              <a:extLst>
                <a:ext uri="{FF2B5EF4-FFF2-40B4-BE49-F238E27FC236}">
                  <a16:creationId xmlns:a16="http://schemas.microsoft.com/office/drawing/2014/main" id="{A94C4BBA-A5C0-D9BC-FBE1-72E4DCE730A1}"/>
                </a:ext>
              </a:extLst>
            </p:cNvPr>
            <p:cNvSpPr/>
            <p:nvPr/>
          </p:nvSpPr>
          <p:spPr>
            <a:xfrm>
              <a:off x="1000313" y="266700"/>
              <a:ext cx="257175" cy="257175"/>
            </a:xfrm>
            <a:prstGeom prst="roundRect">
              <a:avLst/>
            </a:prstGeom>
            <a:solidFill>
              <a:srgbClr val="6A97F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" name="Seta: para a Direita 10">
              <a:extLst>
                <a:ext uri="{FF2B5EF4-FFF2-40B4-BE49-F238E27FC236}">
                  <a16:creationId xmlns:a16="http://schemas.microsoft.com/office/drawing/2014/main" id="{9CB92513-3CF5-11C1-372F-B41278AF1E31}"/>
                </a:ext>
              </a:extLst>
            </p:cNvPr>
            <p:cNvSpPr/>
            <p:nvPr/>
          </p:nvSpPr>
          <p:spPr>
            <a:xfrm>
              <a:off x="1054194" y="329546"/>
              <a:ext cx="149412" cy="13148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89498FC9-E10F-1528-0AF3-74A77351AB67}"/>
              </a:ext>
            </a:extLst>
          </p:cNvPr>
          <p:cNvSpPr/>
          <p:nvPr/>
        </p:nvSpPr>
        <p:spPr>
          <a:xfrm>
            <a:off x="1084408" y="266700"/>
            <a:ext cx="257175" cy="257175"/>
          </a:xfrm>
          <a:prstGeom prst="round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0F932B44-3FD3-532E-862E-E089E2A10735}"/>
              </a:ext>
            </a:extLst>
          </p:cNvPr>
          <p:cNvCxnSpPr>
            <a:cxnSpLocks/>
          </p:cNvCxnSpPr>
          <p:nvPr/>
        </p:nvCxnSpPr>
        <p:spPr>
          <a:xfrm>
            <a:off x="1138995" y="394073"/>
            <a:ext cx="144299" cy="12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6B09748B-6070-7A7A-BB98-A81A1F87E777}"/>
              </a:ext>
            </a:extLst>
          </p:cNvPr>
          <p:cNvCxnSpPr>
            <a:cxnSpLocks/>
          </p:cNvCxnSpPr>
          <p:nvPr/>
        </p:nvCxnSpPr>
        <p:spPr>
          <a:xfrm>
            <a:off x="523191" y="6602253"/>
            <a:ext cx="113238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tângulo 13">
            <a:extLst>
              <a:ext uri="{FF2B5EF4-FFF2-40B4-BE49-F238E27FC236}">
                <a16:creationId xmlns:a16="http://schemas.microsoft.com/office/drawing/2014/main" id="{C3BD7089-4BE3-0BEF-CC36-29EFE814FD54}"/>
              </a:ext>
            </a:extLst>
          </p:cNvPr>
          <p:cNvSpPr/>
          <p:nvPr/>
        </p:nvSpPr>
        <p:spPr>
          <a:xfrm>
            <a:off x="434092" y="689346"/>
            <a:ext cx="11323816" cy="57175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71D47B7E-8E74-99CE-4A19-D442430EC656}"/>
              </a:ext>
            </a:extLst>
          </p:cNvPr>
          <p:cNvGrpSpPr/>
          <p:nvPr/>
        </p:nvGrpSpPr>
        <p:grpSpPr>
          <a:xfrm>
            <a:off x="761678" y="1382821"/>
            <a:ext cx="257175" cy="257175"/>
            <a:chOff x="672726" y="266700"/>
            <a:chExt cx="257175" cy="257175"/>
          </a:xfrm>
        </p:grpSpPr>
        <p:sp>
          <p:nvSpPr>
            <p:cNvPr id="17" name="Retângulo: Cantos Arredondados 16">
              <a:extLst>
                <a:ext uri="{FF2B5EF4-FFF2-40B4-BE49-F238E27FC236}">
                  <a16:creationId xmlns:a16="http://schemas.microsoft.com/office/drawing/2014/main" id="{50D37BFA-4CA4-A3C3-D27F-C6118D05CE8C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78F0A885-5ED4-8DA3-0E72-4580AF8D1C5F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D7554B1B-890D-2043-104E-0A23DC77F256}"/>
              </a:ext>
            </a:extLst>
          </p:cNvPr>
          <p:cNvSpPr txBox="1"/>
          <p:nvPr/>
        </p:nvSpPr>
        <p:spPr>
          <a:xfrm>
            <a:off x="1012038" y="1188242"/>
            <a:ext cx="24984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Praticando:</a:t>
            </a:r>
            <a:endParaRPr lang="pt-BR" sz="3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C1240181-71C2-EEE0-1976-B9ADF1E26E63}"/>
              </a:ext>
            </a:extLst>
          </p:cNvPr>
          <p:cNvSpPr txBox="1"/>
          <p:nvPr/>
        </p:nvSpPr>
        <p:spPr>
          <a:xfrm>
            <a:off x="685801" y="1701029"/>
            <a:ext cx="62859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Calcule o resultado: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aixaDeTexto 23">
                <a:extLst>
                  <a:ext uri="{FF2B5EF4-FFF2-40B4-BE49-F238E27FC236}">
                    <a16:creationId xmlns:a16="http://schemas.microsoft.com/office/drawing/2014/main" id="{1C8B9E5D-D2DA-3BBA-8138-FAD2DE8525FE}"/>
                  </a:ext>
                </a:extLst>
              </p:cNvPr>
              <p:cNvSpPr txBox="1"/>
              <p:nvPr/>
            </p:nvSpPr>
            <p:spPr>
              <a:xfrm>
                <a:off x="685801" y="2484149"/>
                <a:ext cx="3528847" cy="707886"/>
              </a:xfrm>
              <a:prstGeom prst="rect">
                <a:avLst/>
              </a:prstGeom>
              <a:solidFill>
                <a:srgbClr val="58DD7F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pt-BR" sz="4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pt-BR" sz="4000" b="1" i="1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pt-BR" sz="40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pt-BR" sz="4000" b="1" i="1" smtClean="0">
                        <a:latin typeface="Cambria Math" panose="02040503050406030204" pitchFamily="18" charset="0"/>
                      </a:rPr>
                      <m:t>𝟎𝟑𝟔</m:t>
                    </m:r>
                    <m:r>
                      <a:rPr lang="pt-BR" sz="4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pt-BR" sz="4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𝟏𝟎𝟎</m:t>
                    </m:r>
                  </m:oMath>
                </a14:m>
                <a:endParaRPr lang="pt-BR" sz="4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4" name="CaixaDeTexto 23">
                <a:extLst>
                  <a:ext uri="{FF2B5EF4-FFF2-40B4-BE49-F238E27FC236}">
                    <a16:creationId xmlns:a16="http://schemas.microsoft.com/office/drawing/2014/main" id="{1C8B9E5D-D2DA-3BBA-8138-FAD2DE8525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1" y="2484149"/>
                <a:ext cx="3528847" cy="707886"/>
              </a:xfrm>
              <a:prstGeom prst="rect">
                <a:avLst/>
              </a:prstGeom>
              <a:blipFill>
                <a:blip r:embed="rId2"/>
                <a:stretch>
                  <a:fillRect l="-6228" t="-15517" b="-3620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aixaDeTexto 24">
                <a:extLst>
                  <a:ext uri="{FF2B5EF4-FFF2-40B4-BE49-F238E27FC236}">
                    <a16:creationId xmlns:a16="http://schemas.microsoft.com/office/drawing/2014/main" id="{600726C6-DA9D-3407-204C-71DF6FC8B009}"/>
                  </a:ext>
                </a:extLst>
              </p:cNvPr>
              <p:cNvSpPr txBox="1"/>
              <p:nvPr/>
            </p:nvSpPr>
            <p:spPr>
              <a:xfrm>
                <a:off x="685801" y="3548736"/>
                <a:ext cx="4390696" cy="707886"/>
              </a:xfrm>
              <a:prstGeom prst="rect">
                <a:avLst/>
              </a:prstGeom>
              <a:solidFill>
                <a:srgbClr val="58DD7F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pt-BR" sz="4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pt-BR" sz="4000" b="1" i="1">
                        <a:latin typeface="Cambria Math" panose="02040503050406030204" pitchFamily="18" charset="0"/>
                      </a:rPr>
                      <m:t>𝟎</m:t>
                    </m:r>
                    <m:r>
                      <a:rPr lang="pt-BR" sz="40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pt-BR" sz="4000" b="1" i="1" smtClean="0">
                        <a:latin typeface="Cambria Math" panose="02040503050406030204" pitchFamily="18" charset="0"/>
                      </a:rPr>
                      <m:t>𝟎𝟎𝟏𝟑𝟐</m:t>
                    </m:r>
                    <m:r>
                      <a:rPr lang="pt-BR" sz="4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pt-BR" sz="4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𝟏𝟎𝟎𝟎</m:t>
                    </m:r>
                  </m:oMath>
                </a14:m>
                <a:endParaRPr lang="pt-BR" sz="4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5" name="CaixaDeTexto 24">
                <a:extLst>
                  <a:ext uri="{FF2B5EF4-FFF2-40B4-BE49-F238E27FC236}">
                    <a16:creationId xmlns:a16="http://schemas.microsoft.com/office/drawing/2014/main" id="{600726C6-DA9D-3407-204C-71DF6FC8B0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1" y="3548736"/>
                <a:ext cx="4390696" cy="707886"/>
              </a:xfrm>
              <a:prstGeom prst="rect">
                <a:avLst/>
              </a:prstGeom>
              <a:blipFill>
                <a:blip r:embed="rId3"/>
                <a:stretch>
                  <a:fillRect l="-5000" t="-15517" b="-3620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aixaDeTexto 25">
                <a:extLst>
                  <a:ext uri="{FF2B5EF4-FFF2-40B4-BE49-F238E27FC236}">
                    <a16:creationId xmlns:a16="http://schemas.microsoft.com/office/drawing/2014/main" id="{E08546CA-3550-F1D7-8F61-4E317ACBCF48}"/>
                  </a:ext>
                </a:extLst>
              </p:cNvPr>
              <p:cNvSpPr txBox="1"/>
              <p:nvPr/>
            </p:nvSpPr>
            <p:spPr>
              <a:xfrm>
                <a:off x="685801" y="4613323"/>
                <a:ext cx="3182006" cy="707886"/>
              </a:xfrm>
              <a:prstGeom prst="rect">
                <a:avLst/>
              </a:prstGeom>
              <a:solidFill>
                <a:srgbClr val="58DD7F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pt-BR" sz="4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C) </a:t>
                </a:r>
                <a14:m>
                  <m:oMath xmlns:m="http://schemas.openxmlformats.org/officeDocument/2006/math">
                    <m:r>
                      <a:rPr lang="pt-BR" sz="4000" b="1" i="1" smtClean="0">
                        <a:latin typeface="Cambria Math" panose="02040503050406030204" pitchFamily="18" charset="0"/>
                      </a:rPr>
                      <m:t>𝟓</m:t>
                    </m:r>
                    <m:r>
                      <a:rPr lang="pt-BR" sz="40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pt-BR" sz="4000" b="1" i="1" smtClean="0">
                        <a:latin typeface="Cambria Math" panose="02040503050406030204" pitchFamily="18" charset="0"/>
                      </a:rPr>
                      <m:t>𝟒</m:t>
                    </m:r>
                    <m:r>
                      <a:rPr lang="pt-BR" sz="4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pt-BR" sz="4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𝟏𝟎𝟎𝟎</m:t>
                    </m:r>
                  </m:oMath>
                </a14:m>
                <a:endParaRPr lang="pt-BR" sz="4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6" name="CaixaDeTexto 25">
                <a:extLst>
                  <a:ext uri="{FF2B5EF4-FFF2-40B4-BE49-F238E27FC236}">
                    <a16:creationId xmlns:a16="http://schemas.microsoft.com/office/drawing/2014/main" id="{E08546CA-3550-F1D7-8F61-4E317ACBCF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1" y="4613323"/>
                <a:ext cx="3182006" cy="707886"/>
              </a:xfrm>
              <a:prstGeom prst="rect">
                <a:avLst/>
              </a:prstGeom>
              <a:blipFill>
                <a:blip r:embed="rId4"/>
                <a:stretch>
                  <a:fillRect l="-6910" t="-15517" b="-3620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aixaDeTexto 26">
                <a:extLst>
                  <a:ext uri="{FF2B5EF4-FFF2-40B4-BE49-F238E27FC236}">
                    <a16:creationId xmlns:a16="http://schemas.microsoft.com/office/drawing/2014/main" id="{E57033FE-784F-3738-17F9-1677342E76FD}"/>
                  </a:ext>
                </a:extLst>
              </p:cNvPr>
              <p:cNvSpPr txBox="1"/>
              <p:nvPr/>
            </p:nvSpPr>
            <p:spPr>
              <a:xfrm>
                <a:off x="4404920" y="2487857"/>
                <a:ext cx="2232016" cy="707886"/>
              </a:xfrm>
              <a:prstGeom prst="rect">
                <a:avLst/>
              </a:prstGeom>
              <a:solidFill>
                <a:srgbClr val="EC9CD8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40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4000" b="1" i="1" smtClean="0">
                          <a:latin typeface="Cambria Math" panose="02040503050406030204" pitchFamily="18" charset="0"/>
                        </a:rPr>
                        <m:t>𝟐𝟎𝟑</m:t>
                      </m:r>
                      <m:r>
                        <a:rPr lang="pt-BR" sz="40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pt-BR" sz="4000" b="1" i="1" smtClean="0"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pt-BR" sz="4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7" name="CaixaDeTexto 26">
                <a:extLst>
                  <a:ext uri="{FF2B5EF4-FFF2-40B4-BE49-F238E27FC236}">
                    <a16:creationId xmlns:a16="http://schemas.microsoft.com/office/drawing/2014/main" id="{E57033FE-784F-3738-17F9-1677342E76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4920" y="2487857"/>
                <a:ext cx="2232016" cy="7078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aixaDeTexto 27">
                <a:extLst>
                  <a:ext uri="{FF2B5EF4-FFF2-40B4-BE49-F238E27FC236}">
                    <a16:creationId xmlns:a16="http://schemas.microsoft.com/office/drawing/2014/main" id="{0C869F39-0082-6725-65F5-5CE213646655}"/>
                  </a:ext>
                </a:extLst>
              </p:cNvPr>
              <p:cNvSpPr txBox="1"/>
              <p:nvPr/>
            </p:nvSpPr>
            <p:spPr>
              <a:xfrm>
                <a:off x="5245747" y="3549046"/>
                <a:ext cx="1869758" cy="707886"/>
              </a:xfrm>
              <a:prstGeom prst="rect">
                <a:avLst/>
              </a:prstGeom>
              <a:solidFill>
                <a:srgbClr val="EC9CD8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40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40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pt-BR" sz="40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pt-BR" sz="4000" b="1" i="1" smtClean="0">
                          <a:latin typeface="Cambria Math" panose="02040503050406030204" pitchFamily="18" charset="0"/>
                        </a:rPr>
                        <m:t>𝟑𝟐</m:t>
                      </m:r>
                    </m:oMath>
                  </m:oMathPara>
                </a14:m>
                <a:endParaRPr lang="pt-BR" sz="4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8" name="CaixaDeTexto 27">
                <a:extLst>
                  <a:ext uri="{FF2B5EF4-FFF2-40B4-BE49-F238E27FC236}">
                    <a16:creationId xmlns:a16="http://schemas.microsoft.com/office/drawing/2014/main" id="{0C869F39-0082-6725-65F5-5CE2136466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5747" y="3549046"/>
                <a:ext cx="1869758" cy="7078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>
                <a:extLst>
                  <a:ext uri="{FF2B5EF4-FFF2-40B4-BE49-F238E27FC236}">
                    <a16:creationId xmlns:a16="http://schemas.microsoft.com/office/drawing/2014/main" id="{1BBD21A2-49CC-3400-A3A7-27B53FEF984A}"/>
                  </a:ext>
                </a:extLst>
              </p:cNvPr>
              <p:cNvSpPr txBox="1"/>
              <p:nvPr/>
            </p:nvSpPr>
            <p:spPr>
              <a:xfrm>
                <a:off x="4119516" y="4609615"/>
                <a:ext cx="1976484" cy="707886"/>
              </a:xfrm>
              <a:prstGeom prst="rect">
                <a:avLst/>
              </a:prstGeom>
              <a:solidFill>
                <a:srgbClr val="EC9CD8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40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4000" b="1" i="1" smtClean="0">
                          <a:latin typeface="Cambria Math" panose="02040503050406030204" pitchFamily="18" charset="0"/>
                        </a:rPr>
                        <m:t>𝟓𝟒𝟎𝟎</m:t>
                      </m:r>
                    </m:oMath>
                  </m:oMathPara>
                </a14:m>
                <a:endParaRPr lang="pt-BR" sz="4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9" name="CaixaDeTexto 28">
                <a:extLst>
                  <a:ext uri="{FF2B5EF4-FFF2-40B4-BE49-F238E27FC236}">
                    <a16:creationId xmlns:a16="http://schemas.microsoft.com/office/drawing/2014/main" id="{1BBD21A2-49CC-3400-A3A7-27B53FEF98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9516" y="4609615"/>
                <a:ext cx="1976484" cy="70788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9929772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23A63F-B586-75A1-EDE1-E722A0967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D32AC10D-4E15-B336-473C-13B815E63CAF}"/>
              </a:ext>
            </a:extLst>
          </p:cNvPr>
          <p:cNvSpPr/>
          <p:nvPr/>
        </p:nvSpPr>
        <p:spPr>
          <a:xfrm>
            <a:off x="-112542" y="-185894"/>
            <a:ext cx="12417084" cy="7149402"/>
          </a:xfrm>
          <a:prstGeom prst="rect">
            <a:avLst/>
          </a:prstGeom>
          <a:solidFill>
            <a:srgbClr val="E5E25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1251734B-2F00-D63D-BD8A-0D6D80860592}"/>
              </a:ext>
            </a:extLst>
          </p:cNvPr>
          <p:cNvCxnSpPr>
            <a:cxnSpLocks/>
          </p:cNvCxnSpPr>
          <p:nvPr/>
        </p:nvCxnSpPr>
        <p:spPr>
          <a:xfrm>
            <a:off x="1426866" y="394073"/>
            <a:ext cx="10420141" cy="16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Agrupar 5">
            <a:extLst>
              <a:ext uri="{FF2B5EF4-FFF2-40B4-BE49-F238E27FC236}">
                <a16:creationId xmlns:a16="http://schemas.microsoft.com/office/drawing/2014/main" id="{83E69C89-48E4-203C-0D45-1587E205A2FC}"/>
              </a:ext>
            </a:extLst>
          </p:cNvPr>
          <p:cNvGrpSpPr/>
          <p:nvPr/>
        </p:nvGrpSpPr>
        <p:grpSpPr>
          <a:xfrm>
            <a:off x="434092" y="266700"/>
            <a:ext cx="257175" cy="257175"/>
            <a:chOff x="672726" y="266700"/>
            <a:chExt cx="257175" cy="257175"/>
          </a:xfrm>
        </p:grpSpPr>
        <p:sp>
          <p:nvSpPr>
            <p:cNvPr id="7" name="Retângulo: Cantos Arredondados 6">
              <a:extLst>
                <a:ext uri="{FF2B5EF4-FFF2-40B4-BE49-F238E27FC236}">
                  <a16:creationId xmlns:a16="http://schemas.microsoft.com/office/drawing/2014/main" id="{B0C6A500-4F0D-7AA7-8FE2-66C7ABB9A26C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C3E5A651-2E43-FC97-9331-3710228B3815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9" name="Agrupar 8">
            <a:extLst>
              <a:ext uri="{FF2B5EF4-FFF2-40B4-BE49-F238E27FC236}">
                <a16:creationId xmlns:a16="http://schemas.microsoft.com/office/drawing/2014/main" id="{269BD7D2-C5F1-3304-B4E1-66B259D4F01B}"/>
              </a:ext>
            </a:extLst>
          </p:cNvPr>
          <p:cNvGrpSpPr/>
          <p:nvPr/>
        </p:nvGrpSpPr>
        <p:grpSpPr>
          <a:xfrm>
            <a:off x="761679" y="266700"/>
            <a:ext cx="257175" cy="257175"/>
            <a:chOff x="1000313" y="266700"/>
            <a:chExt cx="257175" cy="257175"/>
          </a:xfrm>
        </p:grpSpPr>
        <p:sp>
          <p:nvSpPr>
            <p:cNvPr id="10" name="Retângulo: Cantos Arredondados 9">
              <a:extLst>
                <a:ext uri="{FF2B5EF4-FFF2-40B4-BE49-F238E27FC236}">
                  <a16:creationId xmlns:a16="http://schemas.microsoft.com/office/drawing/2014/main" id="{388858B7-B54E-D648-4A8C-C4DF2659EC14}"/>
                </a:ext>
              </a:extLst>
            </p:cNvPr>
            <p:cNvSpPr/>
            <p:nvPr/>
          </p:nvSpPr>
          <p:spPr>
            <a:xfrm>
              <a:off x="1000313" y="266700"/>
              <a:ext cx="257175" cy="257175"/>
            </a:xfrm>
            <a:prstGeom prst="roundRect">
              <a:avLst/>
            </a:prstGeom>
            <a:solidFill>
              <a:srgbClr val="6A97F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" name="Seta: para a Direita 10">
              <a:extLst>
                <a:ext uri="{FF2B5EF4-FFF2-40B4-BE49-F238E27FC236}">
                  <a16:creationId xmlns:a16="http://schemas.microsoft.com/office/drawing/2014/main" id="{D7554A11-7C66-08B8-0CAA-A6EF18BD17A0}"/>
                </a:ext>
              </a:extLst>
            </p:cNvPr>
            <p:cNvSpPr/>
            <p:nvPr/>
          </p:nvSpPr>
          <p:spPr>
            <a:xfrm>
              <a:off x="1054194" y="329546"/>
              <a:ext cx="149412" cy="13148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909E3EFF-D325-72B1-B79A-9FE08E8BBEBD}"/>
              </a:ext>
            </a:extLst>
          </p:cNvPr>
          <p:cNvSpPr/>
          <p:nvPr/>
        </p:nvSpPr>
        <p:spPr>
          <a:xfrm>
            <a:off x="1084408" y="266700"/>
            <a:ext cx="257175" cy="257175"/>
          </a:xfrm>
          <a:prstGeom prst="round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242D41B2-09C4-DFE6-4643-27CDAE1B7861}"/>
              </a:ext>
            </a:extLst>
          </p:cNvPr>
          <p:cNvCxnSpPr>
            <a:cxnSpLocks/>
          </p:cNvCxnSpPr>
          <p:nvPr/>
        </p:nvCxnSpPr>
        <p:spPr>
          <a:xfrm>
            <a:off x="1138995" y="394073"/>
            <a:ext cx="144299" cy="12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5A247186-7D00-206C-D1F2-B8B9F6097B8A}"/>
              </a:ext>
            </a:extLst>
          </p:cNvPr>
          <p:cNvCxnSpPr>
            <a:cxnSpLocks/>
          </p:cNvCxnSpPr>
          <p:nvPr/>
        </p:nvCxnSpPr>
        <p:spPr>
          <a:xfrm>
            <a:off x="523191" y="6602253"/>
            <a:ext cx="113238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tângulo 13">
            <a:extLst>
              <a:ext uri="{FF2B5EF4-FFF2-40B4-BE49-F238E27FC236}">
                <a16:creationId xmlns:a16="http://schemas.microsoft.com/office/drawing/2014/main" id="{458CD76B-13BB-2B22-C9D2-B4D45D8DF16D}"/>
              </a:ext>
            </a:extLst>
          </p:cNvPr>
          <p:cNvSpPr/>
          <p:nvPr/>
        </p:nvSpPr>
        <p:spPr>
          <a:xfrm>
            <a:off x="434092" y="689346"/>
            <a:ext cx="11323816" cy="57175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F66CC131-C598-9902-1EBE-9A693C6FEB77}"/>
              </a:ext>
            </a:extLst>
          </p:cNvPr>
          <p:cNvGrpSpPr/>
          <p:nvPr/>
        </p:nvGrpSpPr>
        <p:grpSpPr>
          <a:xfrm>
            <a:off x="761678" y="1382821"/>
            <a:ext cx="257175" cy="257175"/>
            <a:chOff x="672726" y="266700"/>
            <a:chExt cx="257175" cy="257175"/>
          </a:xfrm>
        </p:grpSpPr>
        <p:sp>
          <p:nvSpPr>
            <p:cNvPr id="17" name="Retângulo: Cantos Arredondados 16">
              <a:extLst>
                <a:ext uri="{FF2B5EF4-FFF2-40B4-BE49-F238E27FC236}">
                  <a16:creationId xmlns:a16="http://schemas.microsoft.com/office/drawing/2014/main" id="{1CBA34F6-0BD2-382D-2F1B-EE323BFB8073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7D6704F2-E510-76D8-88EB-B005B006A815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6DE8393C-8DB8-C44B-719C-23E10111A8DC}"/>
              </a:ext>
            </a:extLst>
          </p:cNvPr>
          <p:cNvSpPr txBox="1"/>
          <p:nvPr/>
        </p:nvSpPr>
        <p:spPr>
          <a:xfrm>
            <a:off x="1012037" y="1188242"/>
            <a:ext cx="3324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Vai uma dica aí!</a:t>
            </a:r>
            <a:endParaRPr lang="pt-BR" sz="3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7FD48BA4-E8A7-EEEC-3FEE-38DFF6115152}"/>
              </a:ext>
            </a:extLst>
          </p:cNvPr>
          <p:cNvSpPr txBox="1"/>
          <p:nvPr/>
        </p:nvSpPr>
        <p:spPr>
          <a:xfrm>
            <a:off x="685801" y="1763890"/>
            <a:ext cx="550479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300" b="0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Você também pode usar a forma fracionária do número decimal.</a:t>
            </a:r>
            <a:endParaRPr lang="pt-BR" sz="2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30032E8F-B0BC-901A-0B59-419AD43D7638}"/>
                  </a:ext>
                </a:extLst>
              </p:cNvPr>
              <p:cNvSpPr txBox="1"/>
              <p:nvPr/>
            </p:nvSpPr>
            <p:spPr>
              <a:xfrm>
                <a:off x="686833" y="2692190"/>
                <a:ext cx="4932680" cy="9602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4000" dirty="0"/>
                  <a:t> </a:t>
                </a:r>
                <a14:m>
                  <m:oMath xmlns:m="http://schemas.openxmlformats.org/officeDocument/2006/math">
                    <m:r>
                      <a:rPr lang="pt-BR" sz="40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pt-BR" sz="4000" b="0" i="1" smtClean="0">
                        <a:latin typeface="Cambria Math" panose="02040503050406030204" pitchFamily="18" charset="0"/>
                      </a:rPr>
                      <m:t>,47</m:t>
                    </m:r>
                    <m:r>
                      <a:rPr lang="pt-BR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∙10=</m:t>
                    </m:r>
                    <m:f>
                      <m:fPr>
                        <m:ctrlPr>
                          <a:rPr lang="pt-BR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47</m:t>
                        </m:r>
                      </m:num>
                      <m:den>
                        <m:r>
                          <a:rPr lang="pt-BR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100</m:t>
                        </m:r>
                      </m:den>
                    </m:f>
                    <m:r>
                      <a:rPr lang="pt-BR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∙10=</m:t>
                    </m:r>
                  </m:oMath>
                </a14:m>
                <a:endParaRPr lang="pt-BR" sz="4000" dirty="0"/>
              </a:p>
            </p:txBody>
          </p:sp>
        </mc:Choice>
        <mc:Fallback xmlns="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30032E8F-B0BC-901A-0B59-419AD43D76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833" y="2692190"/>
                <a:ext cx="4932680" cy="96026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373605E2-BC94-4B13-5AA4-B1F5EFE8866D}"/>
                  </a:ext>
                </a:extLst>
              </p:cNvPr>
              <p:cNvSpPr txBox="1"/>
              <p:nvPr/>
            </p:nvSpPr>
            <p:spPr>
              <a:xfrm>
                <a:off x="5619513" y="2692189"/>
                <a:ext cx="1808480" cy="9602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40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47∙10</m:t>
                        </m:r>
                      </m:num>
                      <m:den>
                        <m:r>
                          <a:rPr lang="pt-BR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100∙1</m:t>
                        </m:r>
                      </m:den>
                    </m:f>
                    <m:r>
                      <a:rPr lang="pt-BR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pt-BR" sz="4000" dirty="0"/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373605E2-BC94-4B13-5AA4-B1F5EFE886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9513" y="2692189"/>
                <a:ext cx="1808480" cy="9602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>
                <a:extLst>
                  <a:ext uri="{FF2B5EF4-FFF2-40B4-BE49-F238E27FC236}">
                    <a16:creationId xmlns:a16="http://schemas.microsoft.com/office/drawing/2014/main" id="{4BDDD392-FE0F-DEE6-A527-405321D37374}"/>
                  </a:ext>
                </a:extLst>
              </p:cNvPr>
              <p:cNvSpPr txBox="1"/>
              <p:nvPr/>
            </p:nvSpPr>
            <p:spPr>
              <a:xfrm>
                <a:off x="7285753" y="2692189"/>
                <a:ext cx="1310640" cy="9602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40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47</m:t>
                        </m:r>
                      </m:num>
                      <m:den>
                        <m:r>
                          <a:rPr lang="pt-BR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pt-BR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pt-BR" sz="4000" dirty="0"/>
              </a:p>
            </p:txBody>
          </p:sp>
        </mc:Choice>
        <mc:Fallback xmlns="">
          <p:sp>
            <p:nvSpPr>
              <p:cNvPr id="20" name="CaixaDeTexto 19">
                <a:extLst>
                  <a:ext uri="{FF2B5EF4-FFF2-40B4-BE49-F238E27FC236}">
                    <a16:creationId xmlns:a16="http://schemas.microsoft.com/office/drawing/2014/main" id="{4BDDD392-FE0F-DEE6-A527-405321D373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5753" y="2692189"/>
                <a:ext cx="1310640" cy="9602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aixaDeTexto 21">
                <a:extLst>
                  <a:ext uri="{FF2B5EF4-FFF2-40B4-BE49-F238E27FC236}">
                    <a16:creationId xmlns:a16="http://schemas.microsoft.com/office/drawing/2014/main" id="{579C0CAF-42CE-233D-2476-B186E3BCBCD1}"/>
                  </a:ext>
                </a:extLst>
              </p:cNvPr>
              <p:cNvSpPr txBox="1"/>
              <p:nvPr/>
            </p:nvSpPr>
            <p:spPr>
              <a:xfrm>
                <a:off x="8596393" y="2818377"/>
                <a:ext cx="131064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4000" dirty="0"/>
                  <a:t> </a:t>
                </a:r>
                <a14:m>
                  <m:oMath xmlns:m="http://schemas.openxmlformats.org/officeDocument/2006/math">
                    <m:r>
                      <a:rPr lang="pt-BR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4,7</m:t>
                    </m:r>
                  </m:oMath>
                </a14:m>
                <a:endParaRPr lang="pt-BR" sz="4000" dirty="0"/>
              </a:p>
            </p:txBody>
          </p:sp>
        </mc:Choice>
        <mc:Fallback xmlns="">
          <p:sp>
            <p:nvSpPr>
              <p:cNvPr id="22" name="CaixaDeTexto 21">
                <a:extLst>
                  <a:ext uri="{FF2B5EF4-FFF2-40B4-BE49-F238E27FC236}">
                    <a16:creationId xmlns:a16="http://schemas.microsoft.com/office/drawing/2014/main" id="{579C0CAF-42CE-233D-2476-B186E3BCBC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6393" y="2818377"/>
                <a:ext cx="1310640" cy="7078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ixaDeTexto 22">
                <a:extLst>
                  <a:ext uri="{FF2B5EF4-FFF2-40B4-BE49-F238E27FC236}">
                    <a16:creationId xmlns:a16="http://schemas.microsoft.com/office/drawing/2014/main" id="{97439A73-0AA3-9FDD-5317-73CF26699073}"/>
                  </a:ext>
                </a:extLst>
              </p:cNvPr>
              <p:cNvSpPr txBox="1"/>
              <p:nvPr/>
            </p:nvSpPr>
            <p:spPr>
              <a:xfrm>
                <a:off x="686833" y="4263114"/>
                <a:ext cx="4932680" cy="8871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3600" dirty="0"/>
                  <a:t> </a:t>
                </a:r>
                <a14:m>
                  <m:oMath xmlns:m="http://schemas.openxmlformats.org/officeDocument/2006/math">
                    <m:r>
                      <a:rPr lang="pt-BR" sz="3600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pt-BR" sz="3600" b="0" i="1" dirty="0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pt-BR" sz="3600" b="0" i="1" smtClean="0">
                        <a:latin typeface="Cambria Math" panose="02040503050406030204" pitchFamily="18" charset="0"/>
                      </a:rPr>
                      <m:t>,5</m:t>
                    </m:r>
                    <m:r>
                      <a:rPr lang="pt-BR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∙10=</m:t>
                    </m:r>
                    <m:f>
                      <m:fPr>
                        <m:ctrlPr>
                          <a:rPr lang="pt-BR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185</m:t>
                        </m:r>
                      </m:num>
                      <m:den>
                        <m:r>
                          <a:rPr lang="pt-BR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pt-BR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∙10=</m:t>
                    </m:r>
                  </m:oMath>
                </a14:m>
                <a:endParaRPr lang="pt-BR" sz="3600" dirty="0"/>
              </a:p>
            </p:txBody>
          </p:sp>
        </mc:Choice>
        <mc:Fallback xmlns="">
          <p:sp>
            <p:nvSpPr>
              <p:cNvPr id="23" name="CaixaDeTexto 22">
                <a:extLst>
                  <a:ext uri="{FF2B5EF4-FFF2-40B4-BE49-F238E27FC236}">
                    <a16:creationId xmlns:a16="http://schemas.microsoft.com/office/drawing/2014/main" id="{97439A73-0AA3-9FDD-5317-73CF266990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833" y="4263114"/>
                <a:ext cx="4932680" cy="88716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aixaDeTexto 29">
                <a:extLst>
                  <a:ext uri="{FF2B5EF4-FFF2-40B4-BE49-F238E27FC236}">
                    <a16:creationId xmlns:a16="http://schemas.microsoft.com/office/drawing/2014/main" id="{2FEE4D58-F807-2C3F-7882-288356CB292A}"/>
                  </a:ext>
                </a:extLst>
              </p:cNvPr>
              <p:cNvSpPr txBox="1"/>
              <p:nvPr/>
            </p:nvSpPr>
            <p:spPr>
              <a:xfrm>
                <a:off x="5403613" y="4313799"/>
                <a:ext cx="1808480" cy="8871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36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185∙10</m:t>
                        </m:r>
                      </m:num>
                      <m:den>
                        <m:r>
                          <a:rPr lang="pt-BR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10∙1</m:t>
                        </m:r>
                      </m:den>
                    </m:f>
                    <m:r>
                      <a:rPr lang="pt-BR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pt-BR" sz="3600" dirty="0"/>
              </a:p>
            </p:txBody>
          </p:sp>
        </mc:Choice>
        <mc:Fallback xmlns="">
          <p:sp>
            <p:nvSpPr>
              <p:cNvPr id="30" name="CaixaDeTexto 29">
                <a:extLst>
                  <a:ext uri="{FF2B5EF4-FFF2-40B4-BE49-F238E27FC236}">
                    <a16:creationId xmlns:a16="http://schemas.microsoft.com/office/drawing/2014/main" id="{2FEE4D58-F807-2C3F-7882-288356CB29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3613" y="4313799"/>
                <a:ext cx="1808480" cy="88716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>
                <a:extLst>
                  <a:ext uri="{FF2B5EF4-FFF2-40B4-BE49-F238E27FC236}">
                    <a16:creationId xmlns:a16="http://schemas.microsoft.com/office/drawing/2014/main" id="{FD144F99-3A77-221C-4183-A96DE0F71F26}"/>
                  </a:ext>
                </a:extLst>
              </p:cNvPr>
              <p:cNvSpPr txBox="1"/>
              <p:nvPr/>
            </p:nvSpPr>
            <p:spPr>
              <a:xfrm>
                <a:off x="7212093" y="4431186"/>
                <a:ext cx="131064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4000" dirty="0"/>
                  <a:t> </a:t>
                </a:r>
                <a14:m>
                  <m:oMath xmlns:m="http://schemas.openxmlformats.org/officeDocument/2006/math">
                    <m:r>
                      <a:rPr lang="pt-BR" sz="4000" b="0" i="1" smtClean="0">
                        <a:latin typeface="Cambria Math" panose="02040503050406030204" pitchFamily="18" charset="0"/>
                      </a:rPr>
                      <m:t>185</m:t>
                    </m:r>
                  </m:oMath>
                </a14:m>
                <a:endParaRPr lang="pt-BR" sz="4000" dirty="0"/>
              </a:p>
            </p:txBody>
          </p:sp>
        </mc:Choice>
        <mc:Fallback xmlns="">
          <p:sp>
            <p:nvSpPr>
              <p:cNvPr id="31" name="CaixaDeTexto 30">
                <a:extLst>
                  <a:ext uri="{FF2B5EF4-FFF2-40B4-BE49-F238E27FC236}">
                    <a16:creationId xmlns:a16="http://schemas.microsoft.com/office/drawing/2014/main" id="{FD144F99-3A77-221C-4183-A96DE0F71F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2093" y="4431186"/>
                <a:ext cx="1310640" cy="70788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Conector reto 31">
            <a:extLst>
              <a:ext uri="{FF2B5EF4-FFF2-40B4-BE49-F238E27FC236}">
                <a16:creationId xmlns:a16="http://schemas.microsoft.com/office/drawing/2014/main" id="{51A0797F-F301-0F47-E06C-22BC5D3464BA}"/>
              </a:ext>
            </a:extLst>
          </p:cNvPr>
          <p:cNvCxnSpPr/>
          <p:nvPr/>
        </p:nvCxnSpPr>
        <p:spPr>
          <a:xfrm flipV="1">
            <a:off x="5941983" y="3406617"/>
            <a:ext cx="538480" cy="2761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to 32">
            <a:extLst>
              <a:ext uri="{FF2B5EF4-FFF2-40B4-BE49-F238E27FC236}">
                <a16:creationId xmlns:a16="http://schemas.microsoft.com/office/drawing/2014/main" id="{DFCBFFB1-1113-C35B-1054-15BB4531923C}"/>
              </a:ext>
            </a:extLst>
          </p:cNvPr>
          <p:cNvCxnSpPr/>
          <p:nvPr/>
        </p:nvCxnSpPr>
        <p:spPr>
          <a:xfrm flipV="1">
            <a:off x="6378863" y="2800298"/>
            <a:ext cx="538480" cy="2761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to 33">
            <a:extLst>
              <a:ext uri="{FF2B5EF4-FFF2-40B4-BE49-F238E27FC236}">
                <a16:creationId xmlns:a16="http://schemas.microsoft.com/office/drawing/2014/main" id="{C2487D42-C386-0A13-F51C-4D014576EEDB}"/>
              </a:ext>
            </a:extLst>
          </p:cNvPr>
          <p:cNvCxnSpPr/>
          <p:nvPr/>
        </p:nvCxnSpPr>
        <p:spPr>
          <a:xfrm flipV="1">
            <a:off x="5768982" y="4924658"/>
            <a:ext cx="538480" cy="2761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to 34">
            <a:extLst>
              <a:ext uri="{FF2B5EF4-FFF2-40B4-BE49-F238E27FC236}">
                <a16:creationId xmlns:a16="http://schemas.microsoft.com/office/drawing/2014/main" id="{87315B88-7AA3-A28F-D5FE-7338B6ABA332}"/>
              </a:ext>
            </a:extLst>
          </p:cNvPr>
          <p:cNvCxnSpPr/>
          <p:nvPr/>
        </p:nvCxnSpPr>
        <p:spPr>
          <a:xfrm flipV="1">
            <a:off x="6282398" y="4397164"/>
            <a:ext cx="538480" cy="2761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03D4849A-8BD5-56EA-9EC1-2D3C5328897F}"/>
              </a:ext>
            </a:extLst>
          </p:cNvPr>
          <p:cNvSpPr txBox="1"/>
          <p:nvPr/>
        </p:nvSpPr>
        <p:spPr>
          <a:xfrm>
            <a:off x="8503662" y="5023188"/>
            <a:ext cx="2970204" cy="1107996"/>
          </a:xfrm>
          <a:prstGeom prst="rect">
            <a:avLst/>
          </a:prstGeom>
          <a:solidFill>
            <a:srgbClr val="58DD7F"/>
          </a:solidFill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vírgula estaria à direita</a:t>
            </a:r>
            <a:r>
              <a:rPr lang="pt-BR" sz="2200" b="1" i="0" u="none" strike="noStrik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2200" b="1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 5, mas não precisa ser</a:t>
            </a:r>
            <a:r>
              <a:rPr lang="pt-BR" sz="2200" b="1" i="0" u="none" strike="noStrik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2200" b="1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escrita.</a:t>
            </a:r>
            <a:endParaRPr lang="pt-BR" sz="2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4265885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500"/>
                            </p:stCondLst>
                            <p:childTnLst>
                              <p:par>
                                <p:cTn id="7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" grpId="0"/>
      <p:bldP spid="3" grpId="0"/>
      <p:bldP spid="20" grpId="0"/>
      <p:bldP spid="22" grpId="0"/>
      <p:bldP spid="23" grpId="0"/>
      <p:bldP spid="30" grpId="0"/>
      <p:bldP spid="31" grpId="0"/>
      <p:bldP spid="3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54848-D799-78F4-25B2-B93FDFB5C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30A16C50-3B11-DE0E-9CC0-38C846A3B8CF}"/>
              </a:ext>
            </a:extLst>
          </p:cNvPr>
          <p:cNvSpPr/>
          <p:nvPr/>
        </p:nvSpPr>
        <p:spPr>
          <a:xfrm>
            <a:off x="-112542" y="-185894"/>
            <a:ext cx="12417084" cy="7149402"/>
          </a:xfrm>
          <a:prstGeom prst="rect">
            <a:avLst/>
          </a:prstGeom>
          <a:solidFill>
            <a:srgbClr val="E5E25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8C0F6051-F800-E4EC-BCB5-5E9E6F391F95}"/>
              </a:ext>
            </a:extLst>
          </p:cNvPr>
          <p:cNvCxnSpPr>
            <a:cxnSpLocks/>
          </p:cNvCxnSpPr>
          <p:nvPr/>
        </p:nvCxnSpPr>
        <p:spPr>
          <a:xfrm>
            <a:off x="1426866" y="394073"/>
            <a:ext cx="10420141" cy="16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Agrupar 5">
            <a:extLst>
              <a:ext uri="{FF2B5EF4-FFF2-40B4-BE49-F238E27FC236}">
                <a16:creationId xmlns:a16="http://schemas.microsoft.com/office/drawing/2014/main" id="{DFC5B3E3-7801-0977-8508-74FBB024BB45}"/>
              </a:ext>
            </a:extLst>
          </p:cNvPr>
          <p:cNvGrpSpPr/>
          <p:nvPr/>
        </p:nvGrpSpPr>
        <p:grpSpPr>
          <a:xfrm>
            <a:off x="434092" y="266700"/>
            <a:ext cx="257175" cy="257175"/>
            <a:chOff x="672726" y="266700"/>
            <a:chExt cx="257175" cy="257175"/>
          </a:xfrm>
        </p:grpSpPr>
        <p:sp>
          <p:nvSpPr>
            <p:cNvPr id="7" name="Retângulo: Cantos Arredondados 6">
              <a:extLst>
                <a:ext uri="{FF2B5EF4-FFF2-40B4-BE49-F238E27FC236}">
                  <a16:creationId xmlns:a16="http://schemas.microsoft.com/office/drawing/2014/main" id="{18C0CB2A-4F10-498D-1FA3-CCA3437016AB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1582642A-20D8-157E-B292-8D5677A70C5A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9" name="Agrupar 8">
            <a:extLst>
              <a:ext uri="{FF2B5EF4-FFF2-40B4-BE49-F238E27FC236}">
                <a16:creationId xmlns:a16="http://schemas.microsoft.com/office/drawing/2014/main" id="{7F70C4F3-725A-DC67-BE13-4428B5005091}"/>
              </a:ext>
            </a:extLst>
          </p:cNvPr>
          <p:cNvGrpSpPr/>
          <p:nvPr/>
        </p:nvGrpSpPr>
        <p:grpSpPr>
          <a:xfrm>
            <a:off x="761679" y="266700"/>
            <a:ext cx="257175" cy="257175"/>
            <a:chOff x="1000313" y="266700"/>
            <a:chExt cx="257175" cy="257175"/>
          </a:xfrm>
        </p:grpSpPr>
        <p:sp>
          <p:nvSpPr>
            <p:cNvPr id="10" name="Retângulo: Cantos Arredondados 9">
              <a:extLst>
                <a:ext uri="{FF2B5EF4-FFF2-40B4-BE49-F238E27FC236}">
                  <a16:creationId xmlns:a16="http://schemas.microsoft.com/office/drawing/2014/main" id="{A9B672E6-B656-BF47-06AC-AF941F547D5B}"/>
                </a:ext>
              </a:extLst>
            </p:cNvPr>
            <p:cNvSpPr/>
            <p:nvPr/>
          </p:nvSpPr>
          <p:spPr>
            <a:xfrm>
              <a:off x="1000313" y="266700"/>
              <a:ext cx="257175" cy="257175"/>
            </a:xfrm>
            <a:prstGeom prst="roundRect">
              <a:avLst/>
            </a:prstGeom>
            <a:solidFill>
              <a:srgbClr val="6A97F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" name="Seta: para a Direita 10">
              <a:extLst>
                <a:ext uri="{FF2B5EF4-FFF2-40B4-BE49-F238E27FC236}">
                  <a16:creationId xmlns:a16="http://schemas.microsoft.com/office/drawing/2014/main" id="{E14DB7D0-8007-622D-FB87-4EF5288BDC73}"/>
                </a:ext>
              </a:extLst>
            </p:cNvPr>
            <p:cNvSpPr/>
            <p:nvPr/>
          </p:nvSpPr>
          <p:spPr>
            <a:xfrm>
              <a:off x="1054194" y="329546"/>
              <a:ext cx="149412" cy="13148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946CACCE-60E7-A6B6-F62B-F16E930F44BB}"/>
              </a:ext>
            </a:extLst>
          </p:cNvPr>
          <p:cNvSpPr/>
          <p:nvPr/>
        </p:nvSpPr>
        <p:spPr>
          <a:xfrm>
            <a:off x="1084408" y="266700"/>
            <a:ext cx="257175" cy="257175"/>
          </a:xfrm>
          <a:prstGeom prst="round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48F2651D-C82F-3BF4-7883-AFE678F00AC8}"/>
              </a:ext>
            </a:extLst>
          </p:cNvPr>
          <p:cNvCxnSpPr>
            <a:cxnSpLocks/>
          </p:cNvCxnSpPr>
          <p:nvPr/>
        </p:nvCxnSpPr>
        <p:spPr>
          <a:xfrm>
            <a:off x="1138995" y="394073"/>
            <a:ext cx="144299" cy="12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33DD6AFC-8A4B-E3F7-EB5A-53AE6A45D23D}"/>
              </a:ext>
            </a:extLst>
          </p:cNvPr>
          <p:cNvCxnSpPr>
            <a:cxnSpLocks/>
          </p:cNvCxnSpPr>
          <p:nvPr/>
        </p:nvCxnSpPr>
        <p:spPr>
          <a:xfrm>
            <a:off x="523191" y="6602253"/>
            <a:ext cx="113238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tângulo 13">
            <a:extLst>
              <a:ext uri="{FF2B5EF4-FFF2-40B4-BE49-F238E27FC236}">
                <a16:creationId xmlns:a16="http://schemas.microsoft.com/office/drawing/2014/main" id="{E297AF45-1DCE-7484-88F2-0C392498ADBB}"/>
              </a:ext>
            </a:extLst>
          </p:cNvPr>
          <p:cNvSpPr/>
          <p:nvPr/>
        </p:nvSpPr>
        <p:spPr>
          <a:xfrm>
            <a:off x="434092" y="689346"/>
            <a:ext cx="11323816" cy="57175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C33F40AC-75AF-E7B9-B582-16E6431AE7AE}"/>
              </a:ext>
            </a:extLst>
          </p:cNvPr>
          <p:cNvGrpSpPr/>
          <p:nvPr/>
        </p:nvGrpSpPr>
        <p:grpSpPr>
          <a:xfrm>
            <a:off x="761678" y="1382821"/>
            <a:ext cx="257175" cy="257175"/>
            <a:chOff x="672726" y="266700"/>
            <a:chExt cx="257175" cy="257175"/>
          </a:xfrm>
        </p:grpSpPr>
        <p:sp>
          <p:nvSpPr>
            <p:cNvPr id="17" name="Retângulo: Cantos Arredondados 16">
              <a:extLst>
                <a:ext uri="{FF2B5EF4-FFF2-40B4-BE49-F238E27FC236}">
                  <a16:creationId xmlns:a16="http://schemas.microsoft.com/office/drawing/2014/main" id="{D77C6B7A-4F1D-9E5C-493D-02CD3DCF0A79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4BB4DAC4-F40A-F176-7B2E-ED8F4ED53721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B45D3E58-303F-2D7A-CD01-D44DC8464A47}"/>
              </a:ext>
            </a:extLst>
          </p:cNvPr>
          <p:cNvSpPr txBox="1"/>
          <p:nvPr/>
        </p:nvSpPr>
        <p:spPr>
          <a:xfrm>
            <a:off x="1012037" y="1188242"/>
            <a:ext cx="7028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Multiplicação de números decimais</a:t>
            </a:r>
            <a:endParaRPr lang="pt-BR" sz="3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1F8C9EE3-879C-1F31-AE5D-2B919B4ACC35}"/>
              </a:ext>
            </a:extLst>
          </p:cNvPr>
          <p:cNvSpPr txBox="1"/>
          <p:nvPr/>
        </p:nvSpPr>
        <p:spPr>
          <a:xfrm>
            <a:off x="685800" y="3015362"/>
            <a:ext cx="5904185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300" b="0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 o quilograma do queijo prato custa </a:t>
            </a:r>
            <a:r>
              <a:rPr lang="pt-BR" sz="2300" b="1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R$ 29,64, </a:t>
            </a:r>
            <a:r>
              <a:rPr lang="pt-BR" sz="2300" b="0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quanto se paga por 2 kg desse queijo?</a:t>
            </a:r>
            <a:endParaRPr lang="pt-BR" sz="2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4" name="Modelo 3D 23" descr="Fatia de Queijo">
                <a:extLst>
                  <a:ext uri="{FF2B5EF4-FFF2-40B4-BE49-F238E27FC236}">
                    <a16:creationId xmlns:a16="http://schemas.microsoft.com/office/drawing/2014/main" id="{7A42E719-7D26-AEBD-6807-79041A6CCD5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36370639"/>
                  </p:ext>
                </p:extLst>
              </p:nvPr>
            </p:nvGraphicFramePr>
            <p:xfrm>
              <a:off x="6916842" y="1981020"/>
              <a:ext cx="4251904" cy="3814347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4251904" cy="3814347"/>
                    </a:xfrm>
                    <a:prstGeom prst="rect">
                      <a:avLst/>
                    </a:prstGeom>
                  </am3d:spPr>
                  <am3d:camera>
                    <am3d:pos x="0" y="0" z="63490779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1535813" d="1000000"/>
                    <am3d:preTrans dx="-231785" dy="-11774341" dz="-3858427"/>
                    <am3d:scale>
                      <am3d:sx n="1000000" d="1000000"/>
                      <am3d:sy n="1000000" d="1000000"/>
                      <am3d:sz n="1000000" d="1000000"/>
                    </am3d:scale>
                    <am3d:rot ax="3059673" ay="-1919102" az="-1991069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508896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4" name="Modelo 3D 23" descr="Fatia de Queijo">
                <a:extLst>
                  <a:ext uri="{FF2B5EF4-FFF2-40B4-BE49-F238E27FC236}">
                    <a16:creationId xmlns:a16="http://schemas.microsoft.com/office/drawing/2014/main" id="{7A42E719-7D26-AEBD-6807-79041A6CCD5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916842" y="1981020"/>
                <a:ext cx="4251904" cy="381434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57475289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37" presetClass="emph" presetSubtype="128" repeatCount="indefinite" accel="10000" decel="10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2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75B-E946-8AFA-37E5-834992599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8B88FACF-ECF6-5F50-9F4E-AB5A6C651350}"/>
              </a:ext>
            </a:extLst>
          </p:cNvPr>
          <p:cNvSpPr/>
          <p:nvPr/>
        </p:nvSpPr>
        <p:spPr>
          <a:xfrm>
            <a:off x="-112542" y="-185894"/>
            <a:ext cx="12417084" cy="7149402"/>
          </a:xfrm>
          <a:prstGeom prst="rect">
            <a:avLst/>
          </a:prstGeom>
          <a:solidFill>
            <a:srgbClr val="E5E25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250308D3-4C7E-14DC-0322-FA19DB0A64D9}"/>
              </a:ext>
            </a:extLst>
          </p:cNvPr>
          <p:cNvCxnSpPr>
            <a:cxnSpLocks/>
          </p:cNvCxnSpPr>
          <p:nvPr/>
        </p:nvCxnSpPr>
        <p:spPr>
          <a:xfrm>
            <a:off x="1426866" y="394073"/>
            <a:ext cx="10420141" cy="16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Agrupar 5">
            <a:extLst>
              <a:ext uri="{FF2B5EF4-FFF2-40B4-BE49-F238E27FC236}">
                <a16:creationId xmlns:a16="http://schemas.microsoft.com/office/drawing/2014/main" id="{CF9DF18E-4EE4-ECA1-9C27-3B1730681633}"/>
              </a:ext>
            </a:extLst>
          </p:cNvPr>
          <p:cNvGrpSpPr/>
          <p:nvPr/>
        </p:nvGrpSpPr>
        <p:grpSpPr>
          <a:xfrm>
            <a:off x="434092" y="266700"/>
            <a:ext cx="257175" cy="257175"/>
            <a:chOff x="672726" y="266700"/>
            <a:chExt cx="257175" cy="257175"/>
          </a:xfrm>
        </p:grpSpPr>
        <p:sp>
          <p:nvSpPr>
            <p:cNvPr id="7" name="Retângulo: Cantos Arredondados 6">
              <a:extLst>
                <a:ext uri="{FF2B5EF4-FFF2-40B4-BE49-F238E27FC236}">
                  <a16:creationId xmlns:a16="http://schemas.microsoft.com/office/drawing/2014/main" id="{A1A31637-1488-94D7-D5AB-93845BA80A59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3E3BD8DE-7935-29B2-74F3-F9C676EF5D13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9" name="Agrupar 8">
            <a:extLst>
              <a:ext uri="{FF2B5EF4-FFF2-40B4-BE49-F238E27FC236}">
                <a16:creationId xmlns:a16="http://schemas.microsoft.com/office/drawing/2014/main" id="{D98A9BEF-BA7A-E7F6-C0EC-FD1767BF25D2}"/>
              </a:ext>
            </a:extLst>
          </p:cNvPr>
          <p:cNvGrpSpPr/>
          <p:nvPr/>
        </p:nvGrpSpPr>
        <p:grpSpPr>
          <a:xfrm>
            <a:off x="761679" y="266700"/>
            <a:ext cx="257175" cy="257175"/>
            <a:chOff x="1000313" y="266700"/>
            <a:chExt cx="257175" cy="257175"/>
          </a:xfrm>
        </p:grpSpPr>
        <p:sp>
          <p:nvSpPr>
            <p:cNvPr id="10" name="Retângulo: Cantos Arredondados 9">
              <a:extLst>
                <a:ext uri="{FF2B5EF4-FFF2-40B4-BE49-F238E27FC236}">
                  <a16:creationId xmlns:a16="http://schemas.microsoft.com/office/drawing/2014/main" id="{51857D7C-4344-43EC-CC53-FF51B7B83364}"/>
                </a:ext>
              </a:extLst>
            </p:cNvPr>
            <p:cNvSpPr/>
            <p:nvPr/>
          </p:nvSpPr>
          <p:spPr>
            <a:xfrm>
              <a:off x="1000313" y="266700"/>
              <a:ext cx="257175" cy="257175"/>
            </a:xfrm>
            <a:prstGeom prst="roundRect">
              <a:avLst/>
            </a:prstGeom>
            <a:solidFill>
              <a:srgbClr val="6A97F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" name="Seta: para a Direita 10">
              <a:extLst>
                <a:ext uri="{FF2B5EF4-FFF2-40B4-BE49-F238E27FC236}">
                  <a16:creationId xmlns:a16="http://schemas.microsoft.com/office/drawing/2014/main" id="{1F95ECF2-9E31-1ADC-03C0-A3F52614FACE}"/>
                </a:ext>
              </a:extLst>
            </p:cNvPr>
            <p:cNvSpPr/>
            <p:nvPr/>
          </p:nvSpPr>
          <p:spPr>
            <a:xfrm>
              <a:off x="1054194" y="329546"/>
              <a:ext cx="149412" cy="13148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A0B30736-C264-9649-13E3-F49CBF351AFF}"/>
              </a:ext>
            </a:extLst>
          </p:cNvPr>
          <p:cNvSpPr/>
          <p:nvPr/>
        </p:nvSpPr>
        <p:spPr>
          <a:xfrm>
            <a:off x="1084408" y="266700"/>
            <a:ext cx="257175" cy="257175"/>
          </a:xfrm>
          <a:prstGeom prst="round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3851CDC8-2898-1F70-D697-4F0BF6C614CA}"/>
              </a:ext>
            </a:extLst>
          </p:cNvPr>
          <p:cNvCxnSpPr>
            <a:cxnSpLocks/>
          </p:cNvCxnSpPr>
          <p:nvPr/>
        </p:nvCxnSpPr>
        <p:spPr>
          <a:xfrm>
            <a:off x="1138995" y="394073"/>
            <a:ext cx="144299" cy="12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A227048D-D6BD-70D3-3DE7-928F3E57A70C}"/>
              </a:ext>
            </a:extLst>
          </p:cNvPr>
          <p:cNvCxnSpPr>
            <a:cxnSpLocks/>
          </p:cNvCxnSpPr>
          <p:nvPr/>
        </p:nvCxnSpPr>
        <p:spPr>
          <a:xfrm>
            <a:off x="523191" y="6602253"/>
            <a:ext cx="113238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tângulo 13">
            <a:extLst>
              <a:ext uri="{FF2B5EF4-FFF2-40B4-BE49-F238E27FC236}">
                <a16:creationId xmlns:a16="http://schemas.microsoft.com/office/drawing/2014/main" id="{EDAA6FE0-364B-AB99-9DF2-E002C8548F44}"/>
              </a:ext>
            </a:extLst>
          </p:cNvPr>
          <p:cNvSpPr/>
          <p:nvPr/>
        </p:nvSpPr>
        <p:spPr>
          <a:xfrm>
            <a:off x="434092" y="689346"/>
            <a:ext cx="11323816" cy="57175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7FB41F7A-0CAC-927D-7B61-8C284077ED36}"/>
              </a:ext>
            </a:extLst>
          </p:cNvPr>
          <p:cNvGrpSpPr/>
          <p:nvPr/>
        </p:nvGrpSpPr>
        <p:grpSpPr>
          <a:xfrm>
            <a:off x="761678" y="1382821"/>
            <a:ext cx="257175" cy="257175"/>
            <a:chOff x="672726" y="266700"/>
            <a:chExt cx="257175" cy="257175"/>
          </a:xfrm>
        </p:grpSpPr>
        <p:sp>
          <p:nvSpPr>
            <p:cNvPr id="17" name="Retângulo: Cantos Arredondados 16">
              <a:extLst>
                <a:ext uri="{FF2B5EF4-FFF2-40B4-BE49-F238E27FC236}">
                  <a16:creationId xmlns:a16="http://schemas.microsoft.com/office/drawing/2014/main" id="{52CC4FE6-F8A9-AAD9-AD42-3BA4A686E526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847DB535-11F1-CAB7-314A-8FC0E97200BD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88C0057B-EBC9-6420-0A50-6B0837AC47E7}"/>
              </a:ext>
            </a:extLst>
          </p:cNvPr>
          <p:cNvSpPr txBox="1"/>
          <p:nvPr/>
        </p:nvSpPr>
        <p:spPr>
          <a:xfrm>
            <a:off x="1138995" y="1187915"/>
            <a:ext cx="1705217" cy="646986"/>
          </a:xfrm>
          <a:prstGeom prst="roundRect">
            <a:avLst/>
          </a:prstGeom>
          <a:solidFill>
            <a:srgbClr val="58DD7F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29,64 </a:t>
            </a:r>
            <a:r>
              <a:rPr lang="pt-B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pt-BR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</a:t>
            </a:r>
          </a:p>
        </p:txBody>
      </p:sp>
      <p:graphicFrame>
        <p:nvGraphicFramePr>
          <p:cNvPr id="3" name="Tabela 20">
            <a:extLst>
              <a:ext uri="{FF2B5EF4-FFF2-40B4-BE49-F238E27FC236}">
                <a16:creationId xmlns:a16="http://schemas.microsoft.com/office/drawing/2014/main" id="{FEF5FB31-4F7E-F24D-01D8-21D5B5A273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6737637"/>
              </p:ext>
            </p:extLst>
          </p:nvPr>
        </p:nvGraphicFramePr>
        <p:xfrm>
          <a:off x="1138995" y="2327373"/>
          <a:ext cx="3526972" cy="23583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2087">
                  <a:extLst>
                    <a:ext uri="{9D8B030D-6E8A-4147-A177-3AD203B41FA5}">
                      <a16:colId xmlns:a16="http://schemas.microsoft.com/office/drawing/2014/main" val="1347686919"/>
                    </a:ext>
                  </a:extLst>
                </a:gridCol>
                <a:gridCol w="672087">
                  <a:extLst>
                    <a:ext uri="{9D8B030D-6E8A-4147-A177-3AD203B41FA5}">
                      <a16:colId xmlns:a16="http://schemas.microsoft.com/office/drawing/2014/main" val="3248542244"/>
                    </a:ext>
                  </a:extLst>
                </a:gridCol>
                <a:gridCol w="234451">
                  <a:extLst>
                    <a:ext uri="{9D8B030D-6E8A-4147-A177-3AD203B41FA5}">
                      <a16:colId xmlns:a16="http://schemas.microsoft.com/office/drawing/2014/main" val="1039104046"/>
                    </a:ext>
                  </a:extLst>
                </a:gridCol>
                <a:gridCol w="905140">
                  <a:extLst>
                    <a:ext uri="{9D8B030D-6E8A-4147-A177-3AD203B41FA5}">
                      <a16:colId xmlns:a16="http://schemas.microsoft.com/office/drawing/2014/main" val="1195048193"/>
                    </a:ext>
                  </a:extLst>
                </a:gridCol>
                <a:gridCol w="1043207">
                  <a:extLst>
                    <a:ext uri="{9D8B030D-6E8A-4147-A177-3AD203B41FA5}">
                      <a16:colId xmlns:a16="http://schemas.microsoft.com/office/drawing/2014/main" val="4004748265"/>
                    </a:ext>
                  </a:extLst>
                </a:gridCol>
              </a:tblGrid>
              <a:tr h="388620"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</a:t>
                      </a:r>
                    </a:p>
                  </a:txBody>
                  <a:tcPr marL="68580" marR="68580" marT="34290" marB="34290">
                    <a:solidFill>
                      <a:srgbClr val="E5E2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</a:t>
                      </a:r>
                    </a:p>
                  </a:txBody>
                  <a:tcPr marL="68580" marR="68580" marT="34290" marB="34290">
                    <a:solidFill>
                      <a:srgbClr val="E5E25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</a:t>
                      </a:r>
                    </a:p>
                  </a:txBody>
                  <a:tcPr marL="68580" marR="68580" marT="34290" marB="34290">
                    <a:solidFill>
                      <a:srgbClr val="E5E2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 </a:t>
                      </a:r>
                    </a:p>
                  </a:txBody>
                  <a:tcPr marL="68580" marR="68580" marT="34290" marB="34290">
                    <a:solidFill>
                      <a:srgbClr val="E5E2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</a:p>
                  </a:txBody>
                  <a:tcPr marL="68580" marR="68580" marT="34290" marB="34290">
                    <a:solidFill>
                      <a:srgbClr val="E5E25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9164326"/>
                  </a:ext>
                </a:extLst>
              </a:tr>
              <a:tr h="621000">
                <a:tc>
                  <a:txBody>
                    <a:bodyPr/>
                    <a:lstStyle/>
                    <a:p>
                      <a:pPr algn="ctr"/>
                      <a:endParaRPr lang="pt-BR" sz="2800" dirty="0">
                        <a:latin typeface="Nunito" pitchFamily="2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2800" dirty="0">
                        <a:latin typeface="Nunito" pitchFamily="2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2800" dirty="0">
                        <a:latin typeface="Nunito" pitchFamily="2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2800" dirty="0">
                        <a:latin typeface="Nunito" pitchFamily="2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87391535"/>
                  </a:ext>
                </a:extLst>
              </a:tr>
              <a:tr h="621000">
                <a:tc>
                  <a:txBody>
                    <a:bodyPr/>
                    <a:lstStyle/>
                    <a:p>
                      <a:pPr algn="ctr"/>
                      <a:endParaRPr lang="pt-BR" sz="2800" dirty="0">
                        <a:latin typeface="Nunito" pitchFamily="2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2800" dirty="0">
                        <a:latin typeface="Nunito" pitchFamily="2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2800" dirty="0">
                        <a:latin typeface="Nunito" pitchFamily="2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2800" dirty="0">
                        <a:latin typeface="Nunito" pitchFamily="2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2800" dirty="0">
                        <a:latin typeface="Nunito" pitchFamily="2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633008622"/>
                  </a:ext>
                </a:extLst>
              </a:tr>
              <a:tr h="621000">
                <a:tc>
                  <a:txBody>
                    <a:bodyPr/>
                    <a:lstStyle/>
                    <a:p>
                      <a:pPr algn="ctr"/>
                      <a:endParaRPr lang="pt-BR" sz="2800" dirty="0">
                        <a:latin typeface="Nunito" pitchFamily="2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2800" dirty="0">
                        <a:latin typeface="Nunito" pitchFamily="2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2800" dirty="0">
                        <a:latin typeface="Nunito" pitchFamily="2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2800" dirty="0">
                        <a:latin typeface="Nunito" pitchFamily="2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2800" dirty="0">
                        <a:latin typeface="Nunito" pitchFamily="2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047731777"/>
                  </a:ext>
                </a:extLst>
              </a:tr>
            </a:tbl>
          </a:graphicData>
        </a:graphic>
      </p:graphicFrame>
      <p:sp>
        <p:nvSpPr>
          <p:cNvPr id="20" name="CaixaDeTexto 19">
            <a:extLst>
              <a:ext uri="{FF2B5EF4-FFF2-40B4-BE49-F238E27FC236}">
                <a16:creationId xmlns:a16="http://schemas.microsoft.com/office/drawing/2014/main" id="{268E7273-F5BE-59B3-CDA0-0903477D4F49}"/>
              </a:ext>
            </a:extLst>
          </p:cNvPr>
          <p:cNvSpPr txBox="1"/>
          <p:nvPr/>
        </p:nvSpPr>
        <p:spPr>
          <a:xfrm>
            <a:off x="3947659" y="4106554"/>
            <a:ext cx="38023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D1F559DB-AD29-DFB9-A6C5-4FC00A38F917}"/>
              </a:ext>
            </a:extLst>
          </p:cNvPr>
          <p:cNvSpPr txBox="1"/>
          <p:nvPr/>
        </p:nvSpPr>
        <p:spPr>
          <a:xfrm>
            <a:off x="1970792" y="4116377"/>
            <a:ext cx="38023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F9055D60-2D3D-FE38-34A3-AEF8A6B4157B}"/>
              </a:ext>
            </a:extLst>
          </p:cNvPr>
          <p:cNvSpPr txBox="1"/>
          <p:nvPr/>
        </p:nvSpPr>
        <p:spPr>
          <a:xfrm>
            <a:off x="1262003" y="4092365"/>
            <a:ext cx="38023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F1D81C8C-9D99-6955-2978-40623D40C6F8}"/>
              </a:ext>
            </a:extLst>
          </p:cNvPr>
          <p:cNvSpPr txBox="1"/>
          <p:nvPr/>
        </p:nvSpPr>
        <p:spPr>
          <a:xfrm>
            <a:off x="2462062" y="4147114"/>
            <a:ext cx="2776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F24542C2-76AB-54AB-6D53-81F67DE64A46}"/>
              </a:ext>
            </a:extLst>
          </p:cNvPr>
          <p:cNvSpPr txBox="1"/>
          <p:nvPr/>
        </p:nvSpPr>
        <p:spPr>
          <a:xfrm>
            <a:off x="3947659" y="2865179"/>
            <a:ext cx="38023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5B7A50DF-F8CB-12C4-9BEC-50F157B2569F}"/>
              </a:ext>
            </a:extLst>
          </p:cNvPr>
          <p:cNvSpPr txBox="1"/>
          <p:nvPr/>
        </p:nvSpPr>
        <p:spPr>
          <a:xfrm>
            <a:off x="1970792" y="3478124"/>
            <a:ext cx="38023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42147681-2AE2-ADDC-259A-1AE15681180D}"/>
              </a:ext>
            </a:extLst>
          </p:cNvPr>
          <p:cNvSpPr txBox="1"/>
          <p:nvPr/>
        </p:nvSpPr>
        <p:spPr>
          <a:xfrm>
            <a:off x="2967625" y="4106554"/>
            <a:ext cx="38023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37DC4773-50F9-77DD-55A5-7EDB9200204C}"/>
              </a:ext>
            </a:extLst>
          </p:cNvPr>
          <p:cNvSpPr txBox="1"/>
          <p:nvPr/>
        </p:nvSpPr>
        <p:spPr>
          <a:xfrm>
            <a:off x="2967625" y="2875002"/>
            <a:ext cx="5078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786727D9-DB92-9EAE-098F-5D22F8F349BD}"/>
              </a:ext>
            </a:extLst>
          </p:cNvPr>
          <p:cNvSpPr txBox="1"/>
          <p:nvPr/>
        </p:nvSpPr>
        <p:spPr>
          <a:xfrm>
            <a:off x="1954230" y="2875002"/>
            <a:ext cx="5078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B18B854B-7806-3470-20B8-A0D4CEC812EE}"/>
              </a:ext>
            </a:extLst>
          </p:cNvPr>
          <p:cNvSpPr txBox="1"/>
          <p:nvPr/>
        </p:nvSpPr>
        <p:spPr>
          <a:xfrm>
            <a:off x="1279146" y="2875002"/>
            <a:ext cx="5078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32" name="Sinal de Multiplicação 31">
            <a:extLst>
              <a:ext uri="{FF2B5EF4-FFF2-40B4-BE49-F238E27FC236}">
                <a16:creationId xmlns:a16="http://schemas.microsoft.com/office/drawing/2014/main" id="{21289A01-050D-0F3E-15DF-F69F1DF731EA}"/>
              </a:ext>
            </a:extLst>
          </p:cNvPr>
          <p:cNvSpPr/>
          <p:nvPr/>
        </p:nvSpPr>
        <p:spPr>
          <a:xfrm>
            <a:off x="818564" y="3652514"/>
            <a:ext cx="320430" cy="343257"/>
          </a:xfrm>
          <a:prstGeom prst="mathMultiply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 dirty="0">
              <a:latin typeface="Nunito" pitchFamily="2" charset="0"/>
            </a:endParaRP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29B74425-285B-7860-4C0F-6E338488CFCB}"/>
              </a:ext>
            </a:extLst>
          </p:cNvPr>
          <p:cNvSpPr txBox="1"/>
          <p:nvPr/>
        </p:nvSpPr>
        <p:spPr>
          <a:xfrm>
            <a:off x="1803321" y="2788603"/>
            <a:ext cx="30008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dirty="0">
                <a:solidFill>
                  <a:srgbClr val="FF0000"/>
                </a:solidFill>
                <a:latin typeface="Nunito" pitchFamily="2" charset="0"/>
                <a:cs typeface="Scope One" panose="02060403030504020204" pitchFamily="18" charset="0"/>
              </a:rPr>
              <a:t>1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ACA0BE80-87C8-ADA6-CA80-F6FF5AF8EE8F}"/>
              </a:ext>
            </a:extLst>
          </p:cNvPr>
          <p:cNvSpPr txBox="1"/>
          <p:nvPr/>
        </p:nvSpPr>
        <p:spPr>
          <a:xfrm>
            <a:off x="1171076" y="2788604"/>
            <a:ext cx="30008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dirty="0">
                <a:solidFill>
                  <a:srgbClr val="FF0000"/>
                </a:solidFill>
                <a:latin typeface="Nunito" pitchFamily="2" charset="0"/>
                <a:cs typeface="Scope One" panose="02060403030504020204" pitchFamily="18" charset="0"/>
              </a:rPr>
              <a:t>1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DFC05C5D-B5DD-C3B5-DACE-35323F52A68A}"/>
              </a:ext>
            </a:extLst>
          </p:cNvPr>
          <p:cNvSpPr txBox="1"/>
          <p:nvPr/>
        </p:nvSpPr>
        <p:spPr>
          <a:xfrm>
            <a:off x="7172841" y="2186763"/>
            <a:ext cx="3526972" cy="476726"/>
          </a:xfrm>
          <a:prstGeom prst="roundRect">
            <a:avLst/>
          </a:prstGeom>
          <a:solidFill>
            <a:srgbClr val="58DD7F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Duas casa decimais</a:t>
            </a:r>
          </a:p>
        </p:txBody>
      </p:sp>
      <p:cxnSp>
        <p:nvCxnSpPr>
          <p:cNvPr id="36" name="Conector: Angulado 35">
            <a:extLst>
              <a:ext uri="{FF2B5EF4-FFF2-40B4-BE49-F238E27FC236}">
                <a16:creationId xmlns:a16="http://schemas.microsoft.com/office/drawing/2014/main" id="{7210CC0C-44D8-BC73-73EC-56B626520468}"/>
              </a:ext>
            </a:extLst>
          </p:cNvPr>
          <p:cNvCxnSpPr>
            <a:cxnSpLocks/>
            <a:endCxn id="35" idx="1"/>
          </p:cNvCxnSpPr>
          <p:nvPr/>
        </p:nvCxnSpPr>
        <p:spPr>
          <a:xfrm flipV="1">
            <a:off x="4665967" y="2425126"/>
            <a:ext cx="2506874" cy="686642"/>
          </a:xfrm>
          <a:prstGeom prst="bentConnector3">
            <a:avLst>
              <a:gd name="adj1" fmla="val 50000"/>
            </a:avLst>
          </a:prstGeom>
          <a:ln w="28575">
            <a:solidFill>
              <a:srgbClr val="9259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8D6D12EF-C61E-75E9-0B37-D8C7F38C4896}"/>
              </a:ext>
            </a:extLst>
          </p:cNvPr>
          <p:cNvSpPr txBox="1"/>
          <p:nvPr/>
        </p:nvSpPr>
        <p:spPr>
          <a:xfrm>
            <a:off x="7172841" y="3207086"/>
            <a:ext cx="3526972" cy="476726"/>
          </a:xfrm>
          <a:prstGeom prst="roundRect">
            <a:avLst/>
          </a:prstGeom>
          <a:solidFill>
            <a:srgbClr val="58DD7F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Zero casa decimais</a:t>
            </a:r>
          </a:p>
        </p:txBody>
      </p:sp>
      <p:cxnSp>
        <p:nvCxnSpPr>
          <p:cNvPr id="38" name="Conector: Angulado 37">
            <a:extLst>
              <a:ext uri="{FF2B5EF4-FFF2-40B4-BE49-F238E27FC236}">
                <a16:creationId xmlns:a16="http://schemas.microsoft.com/office/drawing/2014/main" id="{0D2AB858-1502-80BA-00FD-3615F1CB94B8}"/>
              </a:ext>
            </a:extLst>
          </p:cNvPr>
          <p:cNvCxnSpPr>
            <a:cxnSpLocks/>
            <a:endCxn id="37" idx="1"/>
          </p:cNvCxnSpPr>
          <p:nvPr/>
        </p:nvCxnSpPr>
        <p:spPr>
          <a:xfrm flipV="1">
            <a:off x="4665967" y="3445449"/>
            <a:ext cx="2506874" cy="300784"/>
          </a:xfrm>
          <a:prstGeom prst="bentConnector3">
            <a:avLst>
              <a:gd name="adj1" fmla="val 50000"/>
            </a:avLst>
          </a:prstGeom>
          <a:ln w="28575">
            <a:solidFill>
              <a:srgbClr val="9259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44D54D0C-87D8-70ED-0033-617C3E90D61E}"/>
              </a:ext>
            </a:extLst>
          </p:cNvPr>
          <p:cNvSpPr txBox="1"/>
          <p:nvPr/>
        </p:nvSpPr>
        <p:spPr>
          <a:xfrm>
            <a:off x="761678" y="5090995"/>
            <a:ext cx="5772120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3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Observe que o número de casas decimais presentes no resultado final é o mesmo.</a:t>
            </a:r>
            <a:endParaRPr lang="pt-BR" sz="2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6" name="Modelo 3D 45" descr="Fatia de Queijo">
                <a:extLst>
                  <a:ext uri="{FF2B5EF4-FFF2-40B4-BE49-F238E27FC236}">
                    <a16:creationId xmlns:a16="http://schemas.microsoft.com/office/drawing/2014/main" id="{890A42FA-630A-A1E7-00C8-57AC52A328F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16291692"/>
                  </p:ext>
                </p:extLst>
              </p:nvPr>
            </p:nvGraphicFramePr>
            <p:xfrm>
              <a:off x="9725299" y="4646363"/>
              <a:ext cx="3852396" cy="3357767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3852396" cy="3357767"/>
                    </a:xfrm>
                    <a:prstGeom prst="rect">
                      <a:avLst/>
                    </a:prstGeom>
                  </am3d:spPr>
                  <am3d:camera>
                    <am3d:pos x="0" y="0" z="63490779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1535813" d="1000000"/>
                    <am3d:preTrans dx="-231785" dy="-11774341" dz="-3858427"/>
                    <am3d:scale>
                      <am3d:sx n="1000000" d="1000000"/>
                      <am3d:sy n="1000000" d="1000000"/>
                      <am3d:sz n="1000000" d="1000000"/>
                    </am3d:scale>
                    <am3d:rot ax="-1594555" ay="2387204" az="-1065057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508896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6" name="Modelo 3D 45" descr="Fatia de Queijo">
                <a:extLst>
                  <a:ext uri="{FF2B5EF4-FFF2-40B4-BE49-F238E27FC236}">
                    <a16:creationId xmlns:a16="http://schemas.microsoft.com/office/drawing/2014/main" id="{890A42FA-630A-A1E7-00C8-57AC52A328F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725299" y="4646363"/>
                <a:ext cx="3852396" cy="335776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31754992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0" grpId="0"/>
      <p:bldP spid="22" grpId="0"/>
      <p:bldP spid="23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3" grpId="0"/>
      <p:bldP spid="34" grpId="0"/>
      <p:bldP spid="35" grpId="0" animBg="1"/>
      <p:bldP spid="37" grpId="0" animBg="1"/>
      <p:bldP spid="4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F0B64-EC12-5FB2-32D7-8B2D0C0B2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816657C2-59CA-0244-79A7-5D111F779B50}"/>
              </a:ext>
            </a:extLst>
          </p:cNvPr>
          <p:cNvSpPr/>
          <p:nvPr/>
        </p:nvSpPr>
        <p:spPr>
          <a:xfrm>
            <a:off x="-112542" y="-185894"/>
            <a:ext cx="12417084" cy="7149402"/>
          </a:xfrm>
          <a:prstGeom prst="rect">
            <a:avLst/>
          </a:prstGeom>
          <a:solidFill>
            <a:srgbClr val="E5E25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0E04347C-6612-D4BF-F0F8-55159CEAEE95}"/>
              </a:ext>
            </a:extLst>
          </p:cNvPr>
          <p:cNvCxnSpPr>
            <a:cxnSpLocks/>
          </p:cNvCxnSpPr>
          <p:nvPr/>
        </p:nvCxnSpPr>
        <p:spPr>
          <a:xfrm>
            <a:off x="1426866" y="394073"/>
            <a:ext cx="10420141" cy="16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Agrupar 5">
            <a:extLst>
              <a:ext uri="{FF2B5EF4-FFF2-40B4-BE49-F238E27FC236}">
                <a16:creationId xmlns:a16="http://schemas.microsoft.com/office/drawing/2014/main" id="{7CCB3063-3488-34F1-72A8-F12B4BF8D2FE}"/>
              </a:ext>
            </a:extLst>
          </p:cNvPr>
          <p:cNvGrpSpPr/>
          <p:nvPr/>
        </p:nvGrpSpPr>
        <p:grpSpPr>
          <a:xfrm>
            <a:off x="434092" y="266700"/>
            <a:ext cx="257175" cy="257175"/>
            <a:chOff x="672726" y="266700"/>
            <a:chExt cx="257175" cy="257175"/>
          </a:xfrm>
        </p:grpSpPr>
        <p:sp>
          <p:nvSpPr>
            <p:cNvPr id="7" name="Retângulo: Cantos Arredondados 6">
              <a:extLst>
                <a:ext uri="{FF2B5EF4-FFF2-40B4-BE49-F238E27FC236}">
                  <a16:creationId xmlns:a16="http://schemas.microsoft.com/office/drawing/2014/main" id="{2EA7E7AC-5EA7-4F91-5EE0-2E3DB26F4707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5C8BD331-6165-E7A1-562E-9CE5650CD89D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9" name="Agrupar 8">
            <a:extLst>
              <a:ext uri="{FF2B5EF4-FFF2-40B4-BE49-F238E27FC236}">
                <a16:creationId xmlns:a16="http://schemas.microsoft.com/office/drawing/2014/main" id="{9619207D-A40C-0ADA-093D-79B60FB60DD3}"/>
              </a:ext>
            </a:extLst>
          </p:cNvPr>
          <p:cNvGrpSpPr/>
          <p:nvPr/>
        </p:nvGrpSpPr>
        <p:grpSpPr>
          <a:xfrm>
            <a:off x="761679" y="266700"/>
            <a:ext cx="257175" cy="257175"/>
            <a:chOff x="1000313" y="266700"/>
            <a:chExt cx="257175" cy="257175"/>
          </a:xfrm>
        </p:grpSpPr>
        <p:sp>
          <p:nvSpPr>
            <p:cNvPr id="10" name="Retângulo: Cantos Arredondados 9">
              <a:extLst>
                <a:ext uri="{FF2B5EF4-FFF2-40B4-BE49-F238E27FC236}">
                  <a16:creationId xmlns:a16="http://schemas.microsoft.com/office/drawing/2014/main" id="{C0204D7E-58B8-2DA8-E623-9C604D07E3EC}"/>
                </a:ext>
              </a:extLst>
            </p:cNvPr>
            <p:cNvSpPr/>
            <p:nvPr/>
          </p:nvSpPr>
          <p:spPr>
            <a:xfrm>
              <a:off x="1000313" y="266700"/>
              <a:ext cx="257175" cy="257175"/>
            </a:xfrm>
            <a:prstGeom prst="roundRect">
              <a:avLst/>
            </a:prstGeom>
            <a:solidFill>
              <a:srgbClr val="6A97F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" name="Seta: para a Direita 10">
              <a:extLst>
                <a:ext uri="{FF2B5EF4-FFF2-40B4-BE49-F238E27FC236}">
                  <a16:creationId xmlns:a16="http://schemas.microsoft.com/office/drawing/2014/main" id="{488F98A0-1E74-67B4-5B1D-B44BCED18E50}"/>
                </a:ext>
              </a:extLst>
            </p:cNvPr>
            <p:cNvSpPr/>
            <p:nvPr/>
          </p:nvSpPr>
          <p:spPr>
            <a:xfrm>
              <a:off x="1054194" y="329546"/>
              <a:ext cx="149412" cy="13148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B17C74A3-B65A-BFF7-2566-1CD4533B5FEE}"/>
              </a:ext>
            </a:extLst>
          </p:cNvPr>
          <p:cNvSpPr/>
          <p:nvPr/>
        </p:nvSpPr>
        <p:spPr>
          <a:xfrm>
            <a:off x="1084408" y="266700"/>
            <a:ext cx="257175" cy="257175"/>
          </a:xfrm>
          <a:prstGeom prst="round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A727466D-FD9F-2D30-F512-413335BDF4BD}"/>
              </a:ext>
            </a:extLst>
          </p:cNvPr>
          <p:cNvCxnSpPr>
            <a:cxnSpLocks/>
          </p:cNvCxnSpPr>
          <p:nvPr/>
        </p:nvCxnSpPr>
        <p:spPr>
          <a:xfrm>
            <a:off x="1138995" y="394073"/>
            <a:ext cx="144299" cy="12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29680EBA-EBD5-3395-E892-70014F369453}"/>
              </a:ext>
            </a:extLst>
          </p:cNvPr>
          <p:cNvCxnSpPr>
            <a:cxnSpLocks/>
          </p:cNvCxnSpPr>
          <p:nvPr/>
        </p:nvCxnSpPr>
        <p:spPr>
          <a:xfrm>
            <a:off x="523191" y="6602253"/>
            <a:ext cx="113238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tângulo 13">
            <a:extLst>
              <a:ext uri="{FF2B5EF4-FFF2-40B4-BE49-F238E27FC236}">
                <a16:creationId xmlns:a16="http://schemas.microsoft.com/office/drawing/2014/main" id="{141CB1E5-0CC7-9B47-0D79-9293B0AA77B3}"/>
              </a:ext>
            </a:extLst>
          </p:cNvPr>
          <p:cNvSpPr/>
          <p:nvPr/>
        </p:nvSpPr>
        <p:spPr>
          <a:xfrm>
            <a:off x="434092" y="689346"/>
            <a:ext cx="11323816" cy="57175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2D4E3ED4-3847-B22C-B145-F423833B7304}"/>
              </a:ext>
            </a:extLst>
          </p:cNvPr>
          <p:cNvGrpSpPr/>
          <p:nvPr/>
        </p:nvGrpSpPr>
        <p:grpSpPr>
          <a:xfrm>
            <a:off x="761678" y="1382821"/>
            <a:ext cx="257175" cy="257175"/>
            <a:chOff x="672726" y="266700"/>
            <a:chExt cx="257175" cy="257175"/>
          </a:xfrm>
        </p:grpSpPr>
        <p:sp>
          <p:nvSpPr>
            <p:cNvPr id="17" name="Retângulo: Cantos Arredondados 16">
              <a:extLst>
                <a:ext uri="{FF2B5EF4-FFF2-40B4-BE49-F238E27FC236}">
                  <a16:creationId xmlns:a16="http://schemas.microsoft.com/office/drawing/2014/main" id="{3182DFED-6FE0-A43E-689F-59A2CDA5A734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BD1617AC-6E09-6E98-2E3E-BEB87B8D093E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0534F116-CB31-3B11-1804-AE051EB3CC2F}"/>
              </a:ext>
            </a:extLst>
          </p:cNvPr>
          <p:cNvSpPr txBox="1"/>
          <p:nvPr/>
        </p:nvSpPr>
        <p:spPr>
          <a:xfrm>
            <a:off x="1012038" y="1188242"/>
            <a:ext cx="24984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Praticando:</a:t>
            </a:r>
            <a:endParaRPr lang="pt-BR" sz="3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B8C54DAB-2ED9-40AD-1CFA-B070E32FDA51}"/>
              </a:ext>
            </a:extLst>
          </p:cNvPr>
          <p:cNvGrpSpPr/>
          <p:nvPr/>
        </p:nvGrpSpPr>
        <p:grpSpPr>
          <a:xfrm>
            <a:off x="1093370" y="2113126"/>
            <a:ext cx="2480630" cy="1338421"/>
            <a:chOff x="498844" y="1868350"/>
            <a:chExt cx="3307506" cy="1784561"/>
          </a:xfrm>
        </p:grpSpPr>
        <p:sp>
          <p:nvSpPr>
            <p:cNvPr id="24" name="CaixaDeTexto 23">
              <a:extLst>
                <a:ext uri="{FF2B5EF4-FFF2-40B4-BE49-F238E27FC236}">
                  <a16:creationId xmlns:a16="http://schemas.microsoft.com/office/drawing/2014/main" id="{A9ADC97D-1F9B-26A0-10F7-F01AA21CD0FC}"/>
                </a:ext>
              </a:extLst>
            </p:cNvPr>
            <p:cNvSpPr txBox="1"/>
            <p:nvPr/>
          </p:nvSpPr>
          <p:spPr>
            <a:xfrm>
              <a:off x="498844" y="2606472"/>
              <a:ext cx="3307506" cy="1046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45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1,20</a:t>
              </a:r>
            </a:p>
          </p:txBody>
        </p:sp>
        <p:grpSp>
          <p:nvGrpSpPr>
            <p:cNvPr id="40" name="Agrupar 39">
              <a:extLst>
                <a:ext uri="{FF2B5EF4-FFF2-40B4-BE49-F238E27FC236}">
                  <a16:creationId xmlns:a16="http://schemas.microsoft.com/office/drawing/2014/main" id="{F6CE9DED-C0E4-2065-D22B-8ED485DB42E9}"/>
                </a:ext>
              </a:extLst>
            </p:cNvPr>
            <p:cNvGrpSpPr/>
            <p:nvPr/>
          </p:nvGrpSpPr>
          <p:grpSpPr>
            <a:xfrm>
              <a:off x="774173" y="1868350"/>
              <a:ext cx="2756847" cy="1684661"/>
              <a:chOff x="774173" y="1868350"/>
              <a:chExt cx="2756847" cy="1684661"/>
            </a:xfrm>
          </p:grpSpPr>
          <p:sp>
            <p:nvSpPr>
              <p:cNvPr id="41" name="CaixaDeTexto 40">
                <a:extLst>
                  <a:ext uri="{FF2B5EF4-FFF2-40B4-BE49-F238E27FC236}">
                    <a16:creationId xmlns:a16="http://schemas.microsoft.com/office/drawing/2014/main" id="{08925CFE-E625-9200-9F88-2FCF78EA5F58}"/>
                  </a:ext>
                </a:extLst>
              </p:cNvPr>
              <p:cNvSpPr txBox="1"/>
              <p:nvPr/>
            </p:nvSpPr>
            <p:spPr>
              <a:xfrm>
                <a:off x="963623" y="1868350"/>
                <a:ext cx="2420401" cy="1046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45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0,42</a:t>
                </a:r>
              </a:p>
            </p:txBody>
          </p:sp>
          <p:sp>
            <p:nvSpPr>
              <p:cNvPr id="42" name="CaixaDeTexto 41">
                <a:extLst>
                  <a:ext uri="{FF2B5EF4-FFF2-40B4-BE49-F238E27FC236}">
                    <a16:creationId xmlns:a16="http://schemas.microsoft.com/office/drawing/2014/main" id="{82496055-6870-4C1D-0A64-959B9F205A5E}"/>
                  </a:ext>
                </a:extLst>
              </p:cNvPr>
              <p:cNvSpPr txBox="1"/>
              <p:nvPr/>
            </p:nvSpPr>
            <p:spPr>
              <a:xfrm>
                <a:off x="1777420" y="1868350"/>
                <a:ext cx="425555" cy="1046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45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</a:t>
                </a:r>
              </a:p>
            </p:txBody>
          </p:sp>
          <p:sp>
            <p:nvSpPr>
              <p:cNvPr id="43" name="Retângulo 42">
                <a:extLst>
                  <a:ext uri="{FF2B5EF4-FFF2-40B4-BE49-F238E27FC236}">
                    <a16:creationId xmlns:a16="http://schemas.microsoft.com/office/drawing/2014/main" id="{78B8BAFF-84C9-54B1-E135-F002546A9689}"/>
                  </a:ext>
                </a:extLst>
              </p:cNvPr>
              <p:cNvSpPr/>
              <p:nvPr/>
            </p:nvSpPr>
            <p:spPr>
              <a:xfrm>
                <a:off x="774173" y="3507292"/>
                <a:ext cx="2756847" cy="45719"/>
              </a:xfrm>
              <a:prstGeom prst="rect">
                <a:avLst/>
              </a:prstGeom>
              <a:solidFill>
                <a:srgbClr val="58DD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2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47" name="Agrupar 46">
            <a:extLst>
              <a:ext uri="{FF2B5EF4-FFF2-40B4-BE49-F238E27FC236}">
                <a16:creationId xmlns:a16="http://schemas.microsoft.com/office/drawing/2014/main" id="{3FCF3B8F-98CE-1B32-0ED2-722F3EB29717}"/>
              </a:ext>
            </a:extLst>
          </p:cNvPr>
          <p:cNvGrpSpPr/>
          <p:nvPr/>
        </p:nvGrpSpPr>
        <p:grpSpPr>
          <a:xfrm>
            <a:off x="571732" y="3282288"/>
            <a:ext cx="3002268" cy="2384341"/>
            <a:chOff x="-207691" y="3540187"/>
            <a:chExt cx="4003024" cy="3099142"/>
          </a:xfrm>
        </p:grpSpPr>
        <p:sp>
          <p:nvSpPr>
            <p:cNvPr id="48" name="CaixaDeTexto 47">
              <a:extLst>
                <a:ext uri="{FF2B5EF4-FFF2-40B4-BE49-F238E27FC236}">
                  <a16:creationId xmlns:a16="http://schemas.microsoft.com/office/drawing/2014/main" id="{76B9E711-3C99-C133-C764-92BC6A38C318}"/>
                </a:ext>
              </a:extLst>
            </p:cNvPr>
            <p:cNvSpPr txBox="1"/>
            <p:nvPr/>
          </p:nvSpPr>
          <p:spPr>
            <a:xfrm>
              <a:off x="909713" y="5592888"/>
              <a:ext cx="425555" cy="1046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45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,</a:t>
              </a:r>
            </a:p>
          </p:txBody>
        </p:sp>
        <p:sp>
          <p:nvSpPr>
            <p:cNvPr id="49" name="CaixaDeTexto 48">
              <a:extLst>
                <a:ext uri="{FF2B5EF4-FFF2-40B4-BE49-F238E27FC236}">
                  <a16:creationId xmlns:a16="http://schemas.microsoft.com/office/drawing/2014/main" id="{43259D82-E263-5EAA-738E-B9558E0BFD40}"/>
                </a:ext>
              </a:extLst>
            </p:cNvPr>
            <p:cNvSpPr txBox="1"/>
            <p:nvPr/>
          </p:nvSpPr>
          <p:spPr>
            <a:xfrm>
              <a:off x="487827" y="3540187"/>
              <a:ext cx="3307506" cy="1046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45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0 00</a:t>
              </a:r>
            </a:p>
          </p:txBody>
        </p:sp>
        <p:sp>
          <p:nvSpPr>
            <p:cNvPr id="50" name="CaixaDeTexto 49">
              <a:extLst>
                <a:ext uri="{FF2B5EF4-FFF2-40B4-BE49-F238E27FC236}">
                  <a16:creationId xmlns:a16="http://schemas.microsoft.com/office/drawing/2014/main" id="{16CD4661-B81A-59DC-9710-23807D469DD1}"/>
                </a:ext>
              </a:extLst>
            </p:cNvPr>
            <p:cNvSpPr txBox="1"/>
            <p:nvPr/>
          </p:nvSpPr>
          <p:spPr>
            <a:xfrm>
              <a:off x="222408" y="4185726"/>
              <a:ext cx="3307507" cy="1046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45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084</a:t>
              </a:r>
            </a:p>
          </p:txBody>
        </p:sp>
        <p:sp>
          <p:nvSpPr>
            <p:cNvPr id="51" name="CaixaDeTexto 50">
              <a:extLst>
                <a:ext uri="{FF2B5EF4-FFF2-40B4-BE49-F238E27FC236}">
                  <a16:creationId xmlns:a16="http://schemas.microsoft.com/office/drawing/2014/main" id="{A7E901B0-4B11-0A73-7559-9AA3F36A1339}"/>
                </a:ext>
              </a:extLst>
            </p:cNvPr>
            <p:cNvSpPr txBox="1"/>
            <p:nvPr/>
          </p:nvSpPr>
          <p:spPr>
            <a:xfrm>
              <a:off x="-207691" y="4800429"/>
              <a:ext cx="3307507" cy="1046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45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042</a:t>
              </a:r>
            </a:p>
          </p:txBody>
        </p:sp>
        <p:sp>
          <p:nvSpPr>
            <p:cNvPr id="52" name="Retângulo 51">
              <a:extLst>
                <a:ext uri="{FF2B5EF4-FFF2-40B4-BE49-F238E27FC236}">
                  <a16:creationId xmlns:a16="http://schemas.microsoft.com/office/drawing/2014/main" id="{43502D90-83FB-8936-1D37-6C93D49C8758}"/>
                </a:ext>
              </a:extLst>
            </p:cNvPr>
            <p:cNvSpPr/>
            <p:nvPr/>
          </p:nvSpPr>
          <p:spPr>
            <a:xfrm>
              <a:off x="368300" y="5670780"/>
              <a:ext cx="3015724" cy="53977"/>
            </a:xfrm>
            <a:prstGeom prst="rect">
              <a:avLst/>
            </a:prstGeom>
            <a:solidFill>
              <a:srgbClr val="58DD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3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3" name="CaixaDeTexto 52">
              <a:extLst>
                <a:ext uri="{FF2B5EF4-FFF2-40B4-BE49-F238E27FC236}">
                  <a16:creationId xmlns:a16="http://schemas.microsoft.com/office/drawing/2014/main" id="{4FACA9E4-53F6-60C5-6F96-75919FC5A43B}"/>
                </a:ext>
              </a:extLst>
            </p:cNvPr>
            <p:cNvSpPr txBox="1"/>
            <p:nvPr/>
          </p:nvSpPr>
          <p:spPr>
            <a:xfrm>
              <a:off x="128429" y="5592889"/>
              <a:ext cx="3307506" cy="1046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45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0 5040</a:t>
              </a:r>
            </a:p>
          </p:txBody>
        </p:sp>
        <p:sp>
          <p:nvSpPr>
            <p:cNvPr id="55" name="CaixaDeTexto 54">
              <a:extLst>
                <a:ext uri="{FF2B5EF4-FFF2-40B4-BE49-F238E27FC236}">
                  <a16:creationId xmlns:a16="http://schemas.microsoft.com/office/drawing/2014/main" id="{12AC5A94-A888-BB17-60B0-F2E9201DD19E}"/>
                </a:ext>
              </a:extLst>
            </p:cNvPr>
            <p:cNvSpPr txBox="1"/>
            <p:nvPr/>
          </p:nvSpPr>
          <p:spPr>
            <a:xfrm>
              <a:off x="997561" y="4123078"/>
              <a:ext cx="402248" cy="492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</p:grpSp>
      <p:sp>
        <p:nvSpPr>
          <p:cNvPr id="56" name="Retângulo 55">
            <a:extLst>
              <a:ext uri="{FF2B5EF4-FFF2-40B4-BE49-F238E27FC236}">
                <a16:creationId xmlns:a16="http://schemas.microsoft.com/office/drawing/2014/main" id="{D9F36032-0209-6F96-385E-906A960DE77A}"/>
              </a:ext>
            </a:extLst>
          </p:cNvPr>
          <p:cNvSpPr/>
          <p:nvPr/>
        </p:nvSpPr>
        <p:spPr>
          <a:xfrm>
            <a:off x="2211886" y="2237695"/>
            <a:ext cx="769931" cy="1073385"/>
          </a:xfrm>
          <a:prstGeom prst="rect">
            <a:avLst/>
          </a:prstGeom>
          <a:noFill/>
          <a:ln>
            <a:solidFill>
              <a:srgbClr val="58D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 dirty="0">
              <a:latin typeface="Nunito" pitchFamily="2" charset="0"/>
            </a:endParaRPr>
          </a:p>
        </p:txBody>
      </p:sp>
      <p:sp>
        <p:nvSpPr>
          <p:cNvPr id="57" name="Sinal de Multiplicação 56">
            <a:extLst>
              <a:ext uri="{FF2B5EF4-FFF2-40B4-BE49-F238E27FC236}">
                <a16:creationId xmlns:a16="http://schemas.microsoft.com/office/drawing/2014/main" id="{3CE24F69-FDA0-AA13-A229-492190B799EB}"/>
              </a:ext>
            </a:extLst>
          </p:cNvPr>
          <p:cNvSpPr/>
          <p:nvPr/>
        </p:nvSpPr>
        <p:spPr>
          <a:xfrm>
            <a:off x="1021009" y="2833224"/>
            <a:ext cx="496704" cy="532088"/>
          </a:xfrm>
          <a:prstGeom prst="mathMultiply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 dirty="0">
              <a:latin typeface="Nunito" pitchFamily="2" charset="0"/>
            </a:endParaRPr>
          </a:p>
        </p:txBody>
      </p:sp>
      <p:sp>
        <p:nvSpPr>
          <p:cNvPr id="58" name="Sinal de Multiplicação 57">
            <a:extLst>
              <a:ext uri="{FF2B5EF4-FFF2-40B4-BE49-F238E27FC236}">
                <a16:creationId xmlns:a16="http://schemas.microsoft.com/office/drawing/2014/main" id="{48FFAFFA-F530-8B8C-5F7E-6B8BB6AEC97D}"/>
              </a:ext>
            </a:extLst>
          </p:cNvPr>
          <p:cNvSpPr/>
          <p:nvPr/>
        </p:nvSpPr>
        <p:spPr>
          <a:xfrm rot="18900000">
            <a:off x="770501" y="4380350"/>
            <a:ext cx="496704" cy="532088"/>
          </a:xfrm>
          <a:prstGeom prst="mathMultiply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 dirty="0">
              <a:latin typeface="Nunito" pitchFamily="2" charset="0"/>
            </a:endParaRPr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C9F88298-103E-85AE-F165-0A386224CC3F}"/>
              </a:ext>
            </a:extLst>
          </p:cNvPr>
          <p:cNvSpPr txBox="1"/>
          <p:nvPr/>
        </p:nvSpPr>
        <p:spPr>
          <a:xfrm>
            <a:off x="4008771" y="1849836"/>
            <a:ext cx="66534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0,42 </a:t>
            </a:r>
            <a:r>
              <a:rPr lang="pt-BR" sz="27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pt-BR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1,20</a:t>
            </a:r>
          </a:p>
        </p:txBody>
      </p:sp>
      <p:sp>
        <p:nvSpPr>
          <p:cNvPr id="60" name="Seta em curva para baixo 7">
            <a:extLst>
              <a:ext uri="{FF2B5EF4-FFF2-40B4-BE49-F238E27FC236}">
                <a16:creationId xmlns:a16="http://schemas.microsoft.com/office/drawing/2014/main" id="{7030F09D-FC53-9624-2FE6-841DFCA84C54}"/>
              </a:ext>
            </a:extLst>
          </p:cNvPr>
          <p:cNvSpPr/>
          <p:nvPr/>
        </p:nvSpPr>
        <p:spPr>
          <a:xfrm rot="21130357">
            <a:off x="2303347" y="1705994"/>
            <a:ext cx="2012068" cy="415499"/>
          </a:xfrm>
          <a:prstGeom prst="curvedDownArrow">
            <a:avLst/>
          </a:prstGeom>
          <a:solidFill>
            <a:srgbClr val="4CC3D9"/>
          </a:solidFill>
          <a:ln>
            <a:solidFill>
              <a:srgbClr val="4CC3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 dirty="0">
              <a:solidFill>
                <a:schemeClr val="tx1"/>
              </a:solidFill>
              <a:latin typeface="Nunito" pitchFamily="2" charset="0"/>
              <a:cs typeface="Scope One" panose="02060403030504020204" pitchFamily="18" charset="0"/>
            </a:endParaRPr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83AA07CA-AF42-8F83-9E1E-B660C8CDEF38}"/>
              </a:ext>
            </a:extLst>
          </p:cNvPr>
          <p:cNvSpPr txBox="1"/>
          <p:nvPr/>
        </p:nvSpPr>
        <p:spPr>
          <a:xfrm>
            <a:off x="3922585" y="2416107"/>
            <a:ext cx="4560039" cy="4462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Vírgula embaixo de outra vírgula.</a:t>
            </a:r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16514B03-287C-68BF-1966-09ECD39CA765}"/>
              </a:ext>
            </a:extLst>
          </p:cNvPr>
          <p:cNvSpPr txBox="1"/>
          <p:nvPr/>
        </p:nvSpPr>
        <p:spPr>
          <a:xfrm>
            <a:off x="4008769" y="2841456"/>
            <a:ext cx="6481893" cy="115416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pt-BR" sz="23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 </a:t>
            </a:r>
            <a:r>
              <a:rPr lang="pt-BR" sz="2300" dirty="0">
                <a:solidFill>
                  <a:srgbClr val="007B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multiplicação</a:t>
            </a:r>
            <a:r>
              <a:rPr lang="pt-BR" sz="23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entre dois números decimais é realizada de maneira semelhante à multiplicação de números inteiros. </a:t>
            </a:r>
            <a:endParaRPr lang="pt-BR" sz="2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8EFF0315-C829-BED7-77C6-A854984520DD}"/>
              </a:ext>
            </a:extLst>
          </p:cNvPr>
          <p:cNvSpPr txBox="1"/>
          <p:nvPr/>
        </p:nvSpPr>
        <p:spPr>
          <a:xfrm>
            <a:off x="4008769" y="3955813"/>
            <a:ext cx="6693330" cy="115416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pt-BR" sz="23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Ao final somamos a quantidade de casas decimais dos dois números e colocamos  uma virgula nessas casas decimais, no resultado.</a:t>
            </a:r>
            <a:endParaRPr lang="pt-BR" sz="2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2EF8C01B-E472-2EEF-C2FB-7F6D2CA01D69}"/>
              </a:ext>
            </a:extLst>
          </p:cNvPr>
          <p:cNvSpPr txBox="1"/>
          <p:nvPr/>
        </p:nvSpPr>
        <p:spPr>
          <a:xfrm>
            <a:off x="4040146" y="5079224"/>
            <a:ext cx="6693330" cy="44627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pt-BR" sz="23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Um total de 4 casas decimais.</a:t>
            </a:r>
            <a:endParaRPr lang="pt-BR" sz="2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5" name="Conector: Angulado 64">
            <a:extLst>
              <a:ext uri="{FF2B5EF4-FFF2-40B4-BE49-F238E27FC236}">
                <a16:creationId xmlns:a16="http://schemas.microsoft.com/office/drawing/2014/main" id="{933C779F-6BA5-B983-9175-72048B7A7D29}"/>
              </a:ext>
            </a:extLst>
          </p:cNvPr>
          <p:cNvCxnSpPr>
            <a:cxnSpLocks/>
            <a:stCxn id="24" idx="3"/>
            <a:endCxn id="64" idx="1"/>
          </p:cNvCxnSpPr>
          <p:nvPr/>
        </p:nvCxnSpPr>
        <p:spPr>
          <a:xfrm>
            <a:off x="3574000" y="3059133"/>
            <a:ext cx="466146" cy="2243229"/>
          </a:xfrm>
          <a:prstGeom prst="bentConnector3">
            <a:avLst>
              <a:gd name="adj1" fmla="val 50000"/>
            </a:avLst>
          </a:prstGeom>
          <a:ln w="19050">
            <a:solidFill>
              <a:srgbClr val="9259DD"/>
            </a:solidFill>
            <a:tailEnd type="triangle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ector: Angulado 65">
            <a:extLst>
              <a:ext uri="{FF2B5EF4-FFF2-40B4-BE49-F238E27FC236}">
                <a16:creationId xmlns:a16="http://schemas.microsoft.com/office/drawing/2014/main" id="{4DD1C6AD-696E-048B-631F-EC632B6DA096}"/>
              </a:ext>
            </a:extLst>
          </p:cNvPr>
          <p:cNvCxnSpPr>
            <a:cxnSpLocks/>
            <a:endCxn id="64" idx="2"/>
          </p:cNvCxnSpPr>
          <p:nvPr/>
        </p:nvCxnSpPr>
        <p:spPr>
          <a:xfrm>
            <a:off x="1597572" y="5497651"/>
            <a:ext cx="5789239" cy="27849"/>
          </a:xfrm>
          <a:prstGeom prst="bentConnector4">
            <a:avLst>
              <a:gd name="adj1" fmla="val -327"/>
              <a:gd name="adj2" fmla="val 920855"/>
            </a:avLst>
          </a:prstGeom>
          <a:ln w="38100">
            <a:solidFill>
              <a:srgbClr val="9259DD"/>
            </a:solidFill>
            <a:tailEnd type="triangle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5510964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56" grpId="0" animBg="1"/>
      <p:bldP spid="57" grpId="0" animBg="1"/>
      <p:bldP spid="58" grpId="0" animBg="1"/>
      <p:bldP spid="59" grpId="0"/>
      <p:bldP spid="60" grpId="0" animBg="1"/>
      <p:bldP spid="61" grpId="0" animBg="1"/>
      <p:bldP spid="62" grpId="0"/>
      <p:bldP spid="63" grpId="0"/>
      <p:bldP spid="6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652A1-82FE-EA1B-B66C-4A0969C68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417926B9-6684-1A67-CCBB-D906351130E3}"/>
              </a:ext>
            </a:extLst>
          </p:cNvPr>
          <p:cNvSpPr/>
          <p:nvPr/>
        </p:nvSpPr>
        <p:spPr>
          <a:xfrm>
            <a:off x="-112542" y="-185894"/>
            <a:ext cx="12417084" cy="7149402"/>
          </a:xfrm>
          <a:prstGeom prst="rect">
            <a:avLst/>
          </a:prstGeom>
          <a:solidFill>
            <a:srgbClr val="E5E25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063DC81B-B36F-571F-935E-DA98761B0988}"/>
              </a:ext>
            </a:extLst>
          </p:cNvPr>
          <p:cNvCxnSpPr>
            <a:cxnSpLocks/>
          </p:cNvCxnSpPr>
          <p:nvPr/>
        </p:nvCxnSpPr>
        <p:spPr>
          <a:xfrm>
            <a:off x="1426866" y="394073"/>
            <a:ext cx="10420141" cy="16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Agrupar 5">
            <a:extLst>
              <a:ext uri="{FF2B5EF4-FFF2-40B4-BE49-F238E27FC236}">
                <a16:creationId xmlns:a16="http://schemas.microsoft.com/office/drawing/2014/main" id="{BD80EFC1-2569-59F3-AAB5-541EDFE7F523}"/>
              </a:ext>
            </a:extLst>
          </p:cNvPr>
          <p:cNvGrpSpPr/>
          <p:nvPr/>
        </p:nvGrpSpPr>
        <p:grpSpPr>
          <a:xfrm>
            <a:off x="434092" y="266700"/>
            <a:ext cx="257175" cy="257175"/>
            <a:chOff x="672726" y="266700"/>
            <a:chExt cx="257175" cy="257175"/>
          </a:xfrm>
        </p:grpSpPr>
        <p:sp>
          <p:nvSpPr>
            <p:cNvPr id="7" name="Retângulo: Cantos Arredondados 6">
              <a:extLst>
                <a:ext uri="{FF2B5EF4-FFF2-40B4-BE49-F238E27FC236}">
                  <a16:creationId xmlns:a16="http://schemas.microsoft.com/office/drawing/2014/main" id="{DD1AF811-6633-72D2-9FB2-496D0223D6C6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2471B7F8-DAF7-3A13-94A8-6F2F4492FE95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9" name="Agrupar 8">
            <a:extLst>
              <a:ext uri="{FF2B5EF4-FFF2-40B4-BE49-F238E27FC236}">
                <a16:creationId xmlns:a16="http://schemas.microsoft.com/office/drawing/2014/main" id="{74E093A1-5273-AB25-CFDF-83B3E5C6CBF5}"/>
              </a:ext>
            </a:extLst>
          </p:cNvPr>
          <p:cNvGrpSpPr/>
          <p:nvPr/>
        </p:nvGrpSpPr>
        <p:grpSpPr>
          <a:xfrm>
            <a:off x="761679" y="266700"/>
            <a:ext cx="257175" cy="257175"/>
            <a:chOff x="1000313" y="266700"/>
            <a:chExt cx="257175" cy="257175"/>
          </a:xfrm>
        </p:grpSpPr>
        <p:sp>
          <p:nvSpPr>
            <p:cNvPr id="10" name="Retângulo: Cantos Arredondados 9">
              <a:extLst>
                <a:ext uri="{FF2B5EF4-FFF2-40B4-BE49-F238E27FC236}">
                  <a16:creationId xmlns:a16="http://schemas.microsoft.com/office/drawing/2014/main" id="{C5F37B1D-5BED-2777-29D3-9345EDCA1325}"/>
                </a:ext>
              </a:extLst>
            </p:cNvPr>
            <p:cNvSpPr/>
            <p:nvPr/>
          </p:nvSpPr>
          <p:spPr>
            <a:xfrm>
              <a:off x="1000313" y="266700"/>
              <a:ext cx="257175" cy="257175"/>
            </a:xfrm>
            <a:prstGeom prst="roundRect">
              <a:avLst/>
            </a:prstGeom>
            <a:solidFill>
              <a:srgbClr val="6A97F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" name="Seta: para a Direita 10">
              <a:extLst>
                <a:ext uri="{FF2B5EF4-FFF2-40B4-BE49-F238E27FC236}">
                  <a16:creationId xmlns:a16="http://schemas.microsoft.com/office/drawing/2014/main" id="{4E825569-F492-8DC5-C24E-19E1D891C890}"/>
                </a:ext>
              </a:extLst>
            </p:cNvPr>
            <p:cNvSpPr/>
            <p:nvPr/>
          </p:nvSpPr>
          <p:spPr>
            <a:xfrm>
              <a:off x="1054194" y="329546"/>
              <a:ext cx="149412" cy="13148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322AD0BB-F9A4-43B3-969C-F2F283EB3146}"/>
              </a:ext>
            </a:extLst>
          </p:cNvPr>
          <p:cNvSpPr/>
          <p:nvPr/>
        </p:nvSpPr>
        <p:spPr>
          <a:xfrm>
            <a:off x="1084408" y="266700"/>
            <a:ext cx="257175" cy="257175"/>
          </a:xfrm>
          <a:prstGeom prst="round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CB469BC7-1973-2385-1B72-52829EAA332E}"/>
              </a:ext>
            </a:extLst>
          </p:cNvPr>
          <p:cNvCxnSpPr>
            <a:cxnSpLocks/>
          </p:cNvCxnSpPr>
          <p:nvPr/>
        </p:nvCxnSpPr>
        <p:spPr>
          <a:xfrm>
            <a:off x="1138995" y="394073"/>
            <a:ext cx="144299" cy="12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3A198BFA-8AFA-2C11-BC7D-D9930A65EF3B}"/>
              </a:ext>
            </a:extLst>
          </p:cNvPr>
          <p:cNvCxnSpPr>
            <a:cxnSpLocks/>
          </p:cNvCxnSpPr>
          <p:nvPr/>
        </p:nvCxnSpPr>
        <p:spPr>
          <a:xfrm>
            <a:off x="523191" y="6602253"/>
            <a:ext cx="113238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tângulo 13">
            <a:extLst>
              <a:ext uri="{FF2B5EF4-FFF2-40B4-BE49-F238E27FC236}">
                <a16:creationId xmlns:a16="http://schemas.microsoft.com/office/drawing/2014/main" id="{E2E7C818-A590-FEF8-07DE-EDCAF8927A4E}"/>
              </a:ext>
            </a:extLst>
          </p:cNvPr>
          <p:cNvSpPr/>
          <p:nvPr/>
        </p:nvSpPr>
        <p:spPr>
          <a:xfrm>
            <a:off x="434092" y="689346"/>
            <a:ext cx="11323816" cy="57175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9138D8B3-9BF5-7C0F-9ED8-D7F327279BA7}"/>
              </a:ext>
            </a:extLst>
          </p:cNvPr>
          <p:cNvGrpSpPr/>
          <p:nvPr/>
        </p:nvGrpSpPr>
        <p:grpSpPr>
          <a:xfrm>
            <a:off x="761678" y="1382821"/>
            <a:ext cx="257175" cy="257175"/>
            <a:chOff x="672726" y="266700"/>
            <a:chExt cx="257175" cy="257175"/>
          </a:xfrm>
        </p:grpSpPr>
        <p:sp>
          <p:nvSpPr>
            <p:cNvPr id="17" name="Retângulo: Cantos Arredondados 16">
              <a:extLst>
                <a:ext uri="{FF2B5EF4-FFF2-40B4-BE49-F238E27FC236}">
                  <a16:creationId xmlns:a16="http://schemas.microsoft.com/office/drawing/2014/main" id="{2045ACAD-DD8A-4F31-7C38-92BCCE2F00EC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3924209C-753D-25A7-801D-B7FD5B195244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CE626A94-2600-3922-26F0-E525A47BC341}"/>
              </a:ext>
            </a:extLst>
          </p:cNvPr>
          <p:cNvSpPr txBox="1"/>
          <p:nvPr/>
        </p:nvSpPr>
        <p:spPr>
          <a:xfrm>
            <a:off x="1012037" y="1188242"/>
            <a:ext cx="7028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Divisão por 10, 100,1 000...</a:t>
            </a:r>
            <a:endParaRPr lang="pt-BR" sz="3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5213D1EA-E5B4-3EF7-4950-7AC37A8F1D97}"/>
              </a:ext>
            </a:extLst>
          </p:cNvPr>
          <p:cNvSpPr txBox="1"/>
          <p:nvPr/>
        </p:nvSpPr>
        <p:spPr>
          <a:xfrm>
            <a:off x="691267" y="1910709"/>
            <a:ext cx="6588616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3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Quando dividimos por 10, unidades passam a ser décimos, décimos passam a ser centésimos e assim por diante. Na prática, dividir por 10 equivale a deslocar a vírgula uma casa para a esquerda.</a:t>
            </a:r>
            <a:endParaRPr lang="pt-BR" sz="2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" name="Modelo 3D 1" descr="Sinal de divisão">
                <a:extLst>
                  <a:ext uri="{FF2B5EF4-FFF2-40B4-BE49-F238E27FC236}">
                    <a16:creationId xmlns:a16="http://schemas.microsoft.com/office/drawing/2014/main" id="{C666F525-220A-1B5B-4FCB-4625E7BB000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75008703"/>
                  </p:ext>
                </p:extLst>
              </p:nvPr>
            </p:nvGraphicFramePr>
            <p:xfrm>
              <a:off x="7821050" y="1373492"/>
              <a:ext cx="3171205" cy="4142564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3171205" cy="4142564"/>
                    </a:xfrm>
                    <a:prstGeom prst="rect">
                      <a:avLst/>
                    </a:prstGeom>
                  </am3d:spPr>
                  <am3d:camera>
                    <am3d:pos x="0" y="0" z="60551546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778327" d="1000000"/>
                    <am3d:preTrans dx="-1215" dy="-19015647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-740206" ay="2078077" az="-425134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541866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" name="Modelo 3D 1" descr="Sinal de divisão">
                <a:extLst>
                  <a:ext uri="{FF2B5EF4-FFF2-40B4-BE49-F238E27FC236}">
                    <a16:creationId xmlns:a16="http://schemas.microsoft.com/office/drawing/2014/main" id="{C666F525-220A-1B5B-4FCB-4625E7BB000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821050" y="1373492"/>
                <a:ext cx="3171205" cy="4142564"/>
              </a:xfrm>
              <a:prstGeom prst="rect">
                <a:avLst/>
              </a:prstGeom>
            </p:spPr>
          </p:pic>
        </mc:Fallback>
      </mc:AlternateContent>
      <p:sp>
        <p:nvSpPr>
          <p:cNvPr id="3" name="CaixaDeTexto 2">
            <a:extLst>
              <a:ext uri="{FF2B5EF4-FFF2-40B4-BE49-F238E27FC236}">
                <a16:creationId xmlns:a16="http://schemas.microsoft.com/office/drawing/2014/main" id="{4F5F09AE-7EE5-382D-C8B9-22EDDF9B9149}"/>
              </a:ext>
            </a:extLst>
          </p:cNvPr>
          <p:cNvSpPr txBox="1"/>
          <p:nvPr/>
        </p:nvSpPr>
        <p:spPr>
          <a:xfrm>
            <a:off x="761677" y="4047398"/>
            <a:ext cx="6512739" cy="430887"/>
          </a:xfrm>
          <a:prstGeom prst="rect">
            <a:avLst/>
          </a:prstGeom>
          <a:solidFill>
            <a:srgbClr val="58DD7F"/>
          </a:solidFill>
        </p:spPr>
        <p:txBody>
          <a:bodyPr wrap="square" rtlCol="0">
            <a:spAutoFit/>
          </a:bodyPr>
          <a:lstStyle/>
          <a:p>
            <a:r>
              <a:rPr lang="pt-BR" sz="22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100, deslocamos a vírgula duas casas para a esquerda;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840C45B8-6983-6F88-BF17-5719285D18C0}"/>
              </a:ext>
            </a:extLst>
          </p:cNvPr>
          <p:cNvSpPr txBox="1"/>
          <p:nvPr/>
        </p:nvSpPr>
        <p:spPr>
          <a:xfrm>
            <a:off x="761678" y="4640177"/>
            <a:ext cx="6588616" cy="430887"/>
          </a:xfrm>
          <a:prstGeom prst="rect">
            <a:avLst/>
          </a:prstGeom>
          <a:solidFill>
            <a:srgbClr val="58DD7F"/>
          </a:solidFill>
        </p:spPr>
        <p:txBody>
          <a:bodyPr wrap="square" rtlCol="0">
            <a:spAutoFit/>
          </a:bodyPr>
          <a:lstStyle/>
          <a:p>
            <a:r>
              <a:rPr lang="pt-BR" sz="22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1 000, deslocamos a vírgula três casas para a esquerda;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109C1D4D-C069-F282-FF1D-C45A978F176B}"/>
              </a:ext>
            </a:extLst>
          </p:cNvPr>
          <p:cNvSpPr txBox="1"/>
          <p:nvPr/>
        </p:nvSpPr>
        <p:spPr>
          <a:xfrm>
            <a:off x="742500" y="5187225"/>
            <a:ext cx="5921059" cy="769441"/>
          </a:xfrm>
          <a:prstGeom prst="rect">
            <a:avLst/>
          </a:prstGeom>
          <a:solidFill>
            <a:srgbClr val="58DD7F"/>
          </a:solidFill>
        </p:spPr>
        <p:txBody>
          <a:bodyPr wrap="square" rtlCol="0">
            <a:spAutoFit/>
          </a:bodyPr>
          <a:lstStyle/>
          <a:p>
            <a:r>
              <a:rPr lang="pt-BR" sz="22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10 000, deslocamos a vírgula quatro casas para a esquerda, e assim por diante.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FFE3B9B7-0634-073C-4812-594E2946D7B6}"/>
              </a:ext>
            </a:extLst>
          </p:cNvPr>
          <p:cNvSpPr txBox="1"/>
          <p:nvPr/>
        </p:nvSpPr>
        <p:spPr>
          <a:xfrm>
            <a:off x="691799" y="3410750"/>
            <a:ext cx="3171206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3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Quando dividimos por:</a:t>
            </a:r>
            <a:endParaRPr lang="pt-BR" sz="23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0180680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7" presetClass="emph" presetSubtype="128" repeatCount="indefinite" accel="10000" decel="10000" autoRev="1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3" grpId="0" animBg="1"/>
      <p:bldP spid="20" grpId="0" animBg="1"/>
      <p:bldP spid="22" grpId="0" animBg="1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5A1EA-B794-54DB-61B3-870A65EF9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CD63EB9-C915-5E11-4575-B97CB973BF57}"/>
              </a:ext>
            </a:extLst>
          </p:cNvPr>
          <p:cNvSpPr/>
          <p:nvPr/>
        </p:nvSpPr>
        <p:spPr>
          <a:xfrm>
            <a:off x="-112542" y="-185894"/>
            <a:ext cx="12417084" cy="7149402"/>
          </a:xfrm>
          <a:prstGeom prst="rect">
            <a:avLst/>
          </a:prstGeom>
          <a:solidFill>
            <a:srgbClr val="E5E25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A5CBD42E-979A-17E0-0A85-C1F86A863E3E}"/>
              </a:ext>
            </a:extLst>
          </p:cNvPr>
          <p:cNvCxnSpPr>
            <a:cxnSpLocks/>
          </p:cNvCxnSpPr>
          <p:nvPr/>
        </p:nvCxnSpPr>
        <p:spPr>
          <a:xfrm>
            <a:off x="1426866" y="394073"/>
            <a:ext cx="10420141" cy="16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Agrupar 5">
            <a:extLst>
              <a:ext uri="{FF2B5EF4-FFF2-40B4-BE49-F238E27FC236}">
                <a16:creationId xmlns:a16="http://schemas.microsoft.com/office/drawing/2014/main" id="{5300F48F-B262-D57C-0280-619DC5AE3AFE}"/>
              </a:ext>
            </a:extLst>
          </p:cNvPr>
          <p:cNvGrpSpPr/>
          <p:nvPr/>
        </p:nvGrpSpPr>
        <p:grpSpPr>
          <a:xfrm>
            <a:off x="434092" y="266700"/>
            <a:ext cx="257175" cy="257175"/>
            <a:chOff x="672726" y="266700"/>
            <a:chExt cx="257175" cy="257175"/>
          </a:xfrm>
        </p:grpSpPr>
        <p:sp>
          <p:nvSpPr>
            <p:cNvPr id="7" name="Retângulo: Cantos Arredondados 6">
              <a:extLst>
                <a:ext uri="{FF2B5EF4-FFF2-40B4-BE49-F238E27FC236}">
                  <a16:creationId xmlns:a16="http://schemas.microsoft.com/office/drawing/2014/main" id="{0590C73E-3407-918F-BC36-2579C315B420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D991C31F-C5F0-7D83-06A8-D13EF01B24F7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9" name="Agrupar 8">
            <a:extLst>
              <a:ext uri="{FF2B5EF4-FFF2-40B4-BE49-F238E27FC236}">
                <a16:creationId xmlns:a16="http://schemas.microsoft.com/office/drawing/2014/main" id="{668BC379-5EFD-63A3-838B-507A935BABE7}"/>
              </a:ext>
            </a:extLst>
          </p:cNvPr>
          <p:cNvGrpSpPr/>
          <p:nvPr/>
        </p:nvGrpSpPr>
        <p:grpSpPr>
          <a:xfrm>
            <a:off x="761679" y="266700"/>
            <a:ext cx="257175" cy="257175"/>
            <a:chOff x="1000313" y="266700"/>
            <a:chExt cx="257175" cy="257175"/>
          </a:xfrm>
        </p:grpSpPr>
        <p:sp>
          <p:nvSpPr>
            <p:cNvPr id="10" name="Retângulo: Cantos Arredondados 9">
              <a:extLst>
                <a:ext uri="{FF2B5EF4-FFF2-40B4-BE49-F238E27FC236}">
                  <a16:creationId xmlns:a16="http://schemas.microsoft.com/office/drawing/2014/main" id="{0D8A0B1C-904D-0FA5-0725-F6704310268B}"/>
                </a:ext>
              </a:extLst>
            </p:cNvPr>
            <p:cNvSpPr/>
            <p:nvPr/>
          </p:nvSpPr>
          <p:spPr>
            <a:xfrm>
              <a:off x="1000313" y="266700"/>
              <a:ext cx="257175" cy="257175"/>
            </a:xfrm>
            <a:prstGeom prst="roundRect">
              <a:avLst/>
            </a:prstGeom>
            <a:solidFill>
              <a:srgbClr val="6A97F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" name="Seta: para a Direita 10">
              <a:extLst>
                <a:ext uri="{FF2B5EF4-FFF2-40B4-BE49-F238E27FC236}">
                  <a16:creationId xmlns:a16="http://schemas.microsoft.com/office/drawing/2014/main" id="{A9EA525A-CC0B-2D82-4126-5B010D691B70}"/>
                </a:ext>
              </a:extLst>
            </p:cNvPr>
            <p:cNvSpPr/>
            <p:nvPr/>
          </p:nvSpPr>
          <p:spPr>
            <a:xfrm>
              <a:off x="1054194" y="329546"/>
              <a:ext cx="149412" cy="13148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2954EA2B-C444-F79A-2476-B99F2E7206C4}"/>
              </a:ext>
            </a:extLst>
          </p:cNvPr>
          <p:cNvSpPr/>
          <p:nvPr/>
        </p:nvSpPr>
        <p:spPr>
          <a:xfrm>
            <a:off x="1084408" y="266700"/>
            <a:ext cx="257175" cy="257175"/>
          </a:xfrm>
          <a:prstGeom prst="round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BCE3E8B3-6E55-2964-F7AD-516662DEA377}"/>
              </a:ext>
            </a:extLst>
          </p:cNvPr>
          <p:cNvCxnSpPr>
            <a:cxnSpLocks/>
          </p:cNvCxnSpPr>
          <p:nvPr/>
        </p:nvCxnSpPr>
        <p:spPr>
          <a:xfrm>
            <a:off x="1138995" y="394073"/>
            <a:ext cx="144299" cy="12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80F39846-2DFD-D983-F9CB-40DB76203291}"/>
              </a:ext>
            </a:extLst>
          </p:cNvPr>
          <p:cNvCxnSpPr>
            <a:cxnSpLocks/>
          </p:cNvCxnSpPr>
          <p:nvPr/>
        </p:nvCxnSpPr>
        <p:spPr>
          <a:xfrm>
            <a:off x="523191" y="6602253"/>
            <a:ext cx="113238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tângulo 13">
            <a:extLst>
              <a:ext uri="{FF2B5EF4-FFF2-40B4-BE49-F238E27FC236}">
                <a16:creationId xmlns:a16="http://schemas.microsoft.com/office/drawing/2014/main" id="{870980F4-BEF6-C4A9-CDC6-8B1EE34D926F}"/>
              </a:ext>
            </a:extLst>
          </p:cNvPr>
          <p:cNvSpPr/>
          <p:nvPr/>
        </p:nvSpPr>
        <p:spPr>
          <a:xfrm>
            <a:off x="434092" y="669863"/>
            <a:ext cx="11323816" cy="57175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362EA2C9-5C26-1B27-69E6-B96C1BED1E80}"/>
              </a:ext>
            </a:extLst>
          </p:cNvPr>
          <p:cNvGrpSpPr/>
          <p:nvPr/>
        </p:nvGrpSpPr>
        <p:grpSpPr>
          <a:xfrm>
            <a:off x="761678" y="1708641"/>
            <a:ext cx="257175" cy="257175"/>
            <a:chOff x="672726" y="266700"/>
            <a:chExt cx="257175" cy="257175"/>
          </a:xfrm>
        </p:grpSpPr>
        <p:sp>
          <p:nvSpPr>
            <p:cNvPr id="17" name="Retângulo: Cantos Arredondados 16">
              <a:extLst>
                <a:ext uri="{FF2B5EF4-FFF2-40B4-BE49-F238E27FC236}">
                  <a16:creationId xmlns:a16="http://schemas.microsoft.com/office/drawing/2014/main" id="{0B72EE92-99F5-9500-A69C-21BD3B30E2EA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6B7F93A4-27C1-C84D-8D61-BCE4A60E67CB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73902624-573D-551F-06C1-289270E5C908}"/>
              </a:ext>
            </a:extLst>
          </p:cNvPr>
          <p:cNvSpPr txBox="1"/>
          <p:nvPr/>
        </p:nvSpPr>
        <p:spPr>
          <a:xfrm>
            <a:off x="1012037" y="1514062"/>
            <a:ext cx="67517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Dividindo por 10, 100,1 000...</a:t>
            </a:r>
            <a:endParaRPr lang="pt-BR" sz="3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E3102701-4A2F-C481-983C-C4C610CB3943}"/>
              </a:ext>
            </a:extLst>
          </p:cNvPr>
          <p:cNvSpPr txBox="1"/>
          <p:nvPr/>
        </p:nvSpPr>
        <p:spPr>
          <a:xfrm>
            <a:off x="614039" y="2469848"/>
            <a:ext cx="11858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rgbClr val="9259D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617E4392-3591-C2CA-3535-368F7BB07E41}"/>
              </a:ext>
            </a:extLst>
          </p:cNvPr>
          <p:cNvSpPr txBox="1"/>
          <p:nvPr/>
        </p:nvSpPr>
        <p:spPr>
          <a:xfrm>
            <a:off x="2047466" y="2469848"/>
            <a:ext cx="11858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8000" b="1">
                <a:latin typeface="Bebas Neue" panose="020B0606020202050201" pitchFamily="34" charset="0"/>
              </a:defRPr>
            </a:lvl1pPr>
          </a:lstStyle>
          <a:p>
            <a:r>
              <a:rPr lang="pt-BR" sz="4400" dirty="0">
                <a:solidFill>
                  <a:srgbClr val="9259D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5" name="Sinal de Multiplicação 24">
            <a:extLst>
              <a:ext uri="{FF2B5EF4-FFF2-40B4-BE49-F238E27FC236}">
                <a16:creationId xmlns:a16="http://schemas.microsoft.com/office/drawing/2014/main" id="{2D9BED03-9D86-B179-E760-9A15C93AE28E}"/>
              </a:ext>
            </a:extLst>
          </p:cNvPr>
          <p:cNvSpPr/>
          <p:nvPr/>
        </p:nvSpPr>
        <p:spPr>
          <a:xfrm>
            <a:off x="1789982" y="2732156"/>
            <a:ext cx="360000" cy="360000"/>
          </a:xfrm>
          <a:prstGeom prst="mathMultiply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50" dirty="0">
              <a:solidFill>
                <a:srgbClr val="9259D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Igual a 25">
            <a:extLst>
              <a:ext uri="{FF2B5EF4-FFF2-40B4-BE49-F238E27FC236}">
                <a16:creationId xmlns:a16="http://schemas.microsoft.com/office/drawing/2014/main" id="{586E84AD-10DF-E232-736B-D414231BCF61}"/>
              </a:ext>
            </a:extLst>
          </p:cNvPr>
          <p:cNvSpPr/>
          <p:nvPr/>
        </p:nvSpPr>
        <p:spPr>
          <a:xfrm>
            <a:off x="3233329" y="2687706"/>
            <a:ext cx="360000" cy="360000"/>
          </a:xfrm>
          <a:prstGeom prst="mathEqual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50" dirty="0">
              <a:solidFill>
                <a:srgbClr val="9259D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2CCDEB37-503E-62E5-2374-D622405FE417}"/>
              </a:ext>
            </a:extLst>
          </p:cNvPr>
          <p:cNvSpPr txBox="1"/>
          <p:nvPr/>
        </p:nvSpPr>
        <p:spPr>
          <a:xfrm>
            <a:off x="3514313" y="2465860"/>
            <a:ext cx="11858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rgbClr val="9259D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0,4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235756AB-5339-DB39-9866-C7AB231D9477}"/>
              </a:ext>
            </a:extLst>
          </p:cNvPr>
          <p:cNvSpPr txBox="1"/>
          <p:nvPr/>
        </p:nvSpPr>
        <p:spPr>
          <a:xfrm>
            <a:off x="614039" y="3399161"/>
            <a:ext cx="11858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rgbClr val="9259D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AACA1E25-0068-14E3-3AB4-172EB7EF4171}"/>
              </a:ext>
            </a:extLst>
          </p:cNvPr>
          <p:cNvSpPr txBox="1"/>
          <p:nvPr/>
        </p:nvSpPr>
        <p:spPr>
          <a:xfrm>
            <a:off x="2202949" y="3399161"/>
            <a:ext cx="11858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8000" b="1">
                <a:latin typeface="Bebas Neue" panose="020B0606020202050201" pitchFamily="34" charset="0"/>
              </a:defRPr>
            </a:lvl1pPr>
          </a:lstStyle>
          <a:p>
            <a:r>
              <a:rPr lang="pt-BR" sz="4400" dirty="0">
                <a:solidFill>
                  <a:srgbClr val="9259D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30" name="Sinal de Multiplicação 29">
            <a:extLst>
              <a:ext uri="{FF2B5EF4-FFF2-40B4-BE49-F238E27FC236}">
                <a16:creationId xmlns:a16="http://schemas.microsoft.com/office/drawing/2014/main" id="{67D1F0EF-BA01-9995-A924-C06AE7768ADF}"/>
              </a:ext>
            </a:extLst>
          </p:cNvPr>
          <p:cNvSpPr/>
          <p:nvPr/>
        </p:nvSpPr>
        <p:spPr>
          <a:xfrm>
            <a:off x="1789982" y="3662312"/>
            <a:ext cx="360000" cy="360000"/>
          </a:xfrm>
          <a:prstGeom prst="mathMultiply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50" dirty="0">
              <a:solidFill>
                <a:srgbClr val="9259D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Igual a 30">
            <a:extLst>
              <a:ext uri="{FF2B5EF4-FFF2-40B4-BE49-F238E27FC236}">
                <a16:creationId xmlns:a16="http://schemas.microsoft.com/office/drawing/2014/main" id="{D2365004-4BE7-4168-5BE3-C18A9DD6D260}"/>
              </a:ext>
            </a:extLst>
          </p:cNvPr>
          <p:cNvSpPr/>
          <p:nvPr/>
        </p:nvSpPr>
        <p:spPr>
          <a:xfrm>
            <a:off x="3539450" y="3617019"/>
            <a:ext cx="360000" cy="360000"/>
          </a:xfrm>
          <a:prstGeom prst="mathEqual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50" dirty="0">
              <a:solidFill>
                <a:srgbClr val="9259D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5BA52F67-5A43-C3B7-6FE3-D1A14F355292}"/>
              </a:ext>
            </a:extLst>
          </p:cNvPr>
          <p:cNvSpPr txBox="1"/>
          <p:nvPr/>
        </p:nvSpPr>
        <p:spPr>
          <a:xfrm>
            <a:off x="3794985" y="3329401"/>
            <a:ext cx="14471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rgbClr val="9259D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0,04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D916F867-6F97-CEF7-0945-880C3A21F6E8}"/>
              </a:ext>
            </a:extLst>
          </p:cNvPr>
          <p:cNvSpPr txBox="1"/>
          <p:nvPr/>
        </p:nvSpPr>
        <p:spPr>
          <a:xfrm>
            <a:off x="584677" y="4257167"/>
            <a:ext cx="11858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rgbClr val="9259D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5EAC6A8A-F849-F674-EC71-C0D2B1FB9C18}"/>
              </a:ext>
            </a:extLst>
          </p:cNvPr>
          <p:cNvSpPr txBox="1"/>
          <p:nvPr/>
        </p:nvSpPr>
        <p:spPr>
          <a:xfrm>
            <a:off x="2149158" y="4301082"/>
            <a:ext cx="13651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8000" b="1">
                <a:latin typeface="Bebas Neue" panose="020B0606020202050201" pitchFamily="34" charset="0"/>
              </a:defRPr>
            </a:lvl1pPr>
          </a:lstStyle>
          <a:p>
            <a:r>
              <a:rPr lang="pt-BR" sz="4000" dirty="0">
                <a:solidFill>
                  <a:srgbClr val="9259D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1000</a:t>
            </a:r>
          </a:p>
        </p:txBody>
      </p:sp>
      <p:sp>
        <p:nvSpPr>
          <p:cNvPr id="35" name="Sinal de Multiplicação 34">
            <a:extLst>
              <a:ext uri="{FF2B5EF4-FFF2-40B4-BE49-F238E27FC236}">
                <a16:creationId xmlns:a16="http://schemas.microsoft.com/office/drawing/2014/main" id="{CE69B2C5-B207-981E-0329-6ECAFF5CC653}"/>
              </a:ext>
            </a:extLst>
          </p:cNvPr>
          <p:cNvSpPr/>
          <p:nvPr/>
        </p:nvSpPr>
        <p:spPr>
          <a:xfrm>
            <a:off x="1792918" y="4519476"/>
            <a:ext cx="360000" cy="360000"/>
          </a:xfrm>
          <a:prstGeom prst="mathMultiply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50" dirty="0">
              <a:solidFill>
                <a:srgbClr val="9259D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Igual a 35">
            <a:extLst>
              <a:ext uri="{FF2B5EF4-FFF2-40B4-BE49-F238E27FC236}">
                <a16:creationId xmlns:a16="http://schemas.microsoft.com/office/drawing/2014/main" id="{B2B50B34-FF82-0C4B-3AB4-D946DAF7788B}"/>
              </a:ext>
            </a:extLst>
          </p:cNvPr>
          <p:cNvSpPr/>
          <p:nvPr/>
        </p:nvSpPr>
        <p:spPr>
          <a:xfrm>
            <a:off x="3539450" y="4475025"/>
            <a:ext cx="360000" cy="360000"/>
          </a:xfrm>
          <a:prstGeom prst="mathEqual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50" dirty="0">
              <a:solidFill>
                <a:srgbClr val="9259D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DA617758-D067-A9A7-B6B7-C0CAD61B33C2}"/>
              </a:ext>
            </a:extLst>
          </p:cNvPr>
          <p:cNvSpPr txBox="1"/>
          <p:nvPr/>
        </p:nvSpPr>
        <p:spPr>
          <a:xfrm>
            <a:off x="3936587" y="4257166"/>
            <a:ext cx="17810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rgbClr val="9259D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0,004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A8C7493D-C4FB-D47D-F903-F7F35822B6FE}"/>
              </a:ext>
            </a:extLst>
          </p:cNvPr>
          <p:cNvSpPr txBox="1"/>
          <p:nvPr/>
        </p:nvSpPr>
        <p:spPr>
          <a:xfrm flipH="1">
            <a:off x="4931488" y="2636021"/>
            <a:ext cx="4919896" cy="430887"/>
          </a:xfrm>
          <a:prstGeom prst="rect">
            <a:avLst/>
          </a:prstGeom>
          <a:solidFill>
            <a:srgbClr val="58DD7F"/>
          </a:solidFill>
        </p:spPr>
        <p:txBody>
          <a:bodyPr wrap="square" rtlCol="0">
            <a:spAutoFit/>
          </a:bodyPr>
          <a:lstStyle/>
          <a:p>
            <a:r>
              <a:rPr lang="pt-BR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vírgula anda uma casa para a esquerda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9489889E-F5AC-70F9-CB8E-C4DE6EC05041}"/>
              </a:ext>
            </a:extLst>
          </p:cNvPr>
          <p:cNvSpPr txBox="1"/>
          <p:nvPr/>
        </p:nvSpPr>
        <p:spPr>
          <a:xfrm flipH="1">
            <a:off x="5383895" y="3498677"/>
            <a:ext cx="4919897" cy="430887"/>
          </a:xfrm>
          <a:prstGeom prst="rect">
            <a:avLst/>
          </a:prstGeom>
          <a:solidFill>
            <a:srgbClr val="58DD7F"/>
          </a:solidFill>
        </p:spPr>
        <p:txBody>
          <a:bodyPr wrap="square" rtlCol="0">
            <a:spAutoFit/>
          </a:bodyPr>
          <a:lstStyle/>
          <a:p>
            <a:r>
              <a:rPr lang="pt-BR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vírgula anda duas casa para a esquerda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F98211BC-35AD-889E-D091-91132E357965}"/>
              </a:ext>
            </a:extLst>
          </p:cNvPr>
          <p:cNvSpPr txBox="1"/>
          <p:nvPr/>
        </p:nvSpPr>
        <p:spPr>
          <a:xfrm flipH="1">
            <a:off x="5959287" y="4426442"/>
            <a:ext cx="4792796" cy="430887"/>
          </a:xfrm>
          <a:prstGeom prst="rect">
            <a:avLst/>
          </a:prstGeom>
          <a:solidFill>
            <a:srgbClr val="58DD7F"/>
          </a:solidFill>
        </p:spPr>
        <p:txBody>
          <a:bodyPr wrap="square" rtlCol="0">
            <a:spAutoFit/>
          </a:bodyPr>
          <a:lstStyle/>
          <a:p>
            <a:r>
              <a:rPr lang="pt-BR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vírgula anda três casa para a esquerda</a:t>
            </a:r>
          </a:p>
        </p:txBody>
      </p:sp>
    </p:spTree>
    <p:extLst>
      <p:ext uri="{BB962C8B-B14F-4D97-AF65-F5344CB8AC3E}">
        <p14:creationId xmlns:p14="http://schemas.microsoft.com/office/powerpoint/2010/main" val="1247853114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0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4" grpId="0"/>
      <p:bldP spid="25" grpId="0" animBg="1"/>
      <p:bldP spid="26" grpId="0" animBg="1"/>
      <p:bldP spid="27" grpId="0"/>
      <p:bldP spid="28" grpId="0"/>
      <p:bldP spid="29" grpId="0"/>
      <p:bldP spid="30" grpId="0" animBg="1"/>
      <p:bldP spid="31" grpId="0" animBg="1"/>
      <p:bldP spid="32" grpId="0"/>
      <p:bldP spid="33" grpId="0"/>
      <p:bldP spid="34" grpId="0"/>
      <p:bldP spid="35" grpId="0" animBg="1"/>
      <p:bldP spid="36" grpId="0" animBg="1"/>
      <p:bldP spid="37" grpId="0"/>
      <p:bldP spid="38" grpId="0" animBg="1"/>
      <p:bldP spid="39" grpId="0" animBg="1"/>
      <p:bldP spid="4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247AB-CD7B-5CA3-8361-E45F4356B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121914C5-DE9D-A7D1-B053-AF97F3C3557E}"/>
              </a:ext>
            </a:extLst>
          </p:cNvPr>
          <p:cNvSpPr/>
          <p:nvPr/>
        </p:nvSpPr>
        <p:spPr>
          <a:xfrm>
            <a:off x="-112542" y="-185894"/>
            <a:ext cx="12417084" cy="7149402"/>
          </a:xfrm>
          <a:prstGeom prst="rect">
            <a:avLst/>
          </a:prstGeom>
          <a:solidFill>
            <a:srgbClr val="E5E25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4380F62F-1727-A323-C4DF-0085450CCD40}"/>
              </a:ext>
            </a:extLst>
          </p:cNvPr>
          <p:cNvCxnSpPr>
            <a:cxnSpLocks/>
          </p:cNvCxnSpPr>
          <p:nvPr/>
        </p:nvCxnSpPr>
        <p:spPr>
          <a:xfrm>
            <a:off x="1426866" y="394073"/>
            <a:ext cx="10420141" cy="16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Agrupar 5">
            <a:extLst>
              <a:ext uri="{FF2B5EF4-FFF2-40B4-BE49-F238E27FC236}">
                <a16:creationId xmlns:a16="http://schemas.microsoft.com/office/drawing/2014/main" id="{B81551E7-4D8D-01A0-88CA-6D4F43200872}"/>
              </a:ext>
            </a:extLst>
          </p:cNvPr>
          <p:cNvGrpSpPr/>
          <p:nvPr/>
        </p:nvGrpSpPr>
        <p:grpSpPr>
          <a:xfrm>
            <a:off x="434092" y="266700"/>
            <a:ext cx="257175" cy="257175"/>
            <a:chOff x="672726" y="266700"/>
            <a:chExt cx="257175" cy="257175"/>
          </a:xfrm>
        </p:grpSpPr>
        <p:sp>
          <p:nvSpPr>
            <p:cNvPr id="7" name="Retângulo: Cantos Arredondados 6">
              <a:extLst>
                <a:ext uri="{FF2B5EF4-FFF2-40B4-BE49-F238E27FC236}">
                  <a16:creationId xmlns:a16="http://schemas.microsoft.com/office/drawing/2014/main" id="{F1C503D2-7903-CC20-47DC-333DD9D6E191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17A1D756-8815-D644-42E8-140739A9FE6E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9" name="Agrupar 8">
            <a:extLst>
              <a:ext uri="{FF2B5EF4-FFF2-40B4-BE49-F238E27FC236}">
                <a16:creationId xmlns:a16="http://schemas.microsoft.com/office/drawing/2014/main" id="{0F245975-A6DA-0649-BE61-237DB548A727}"/>
              </a:ext>
            </a:extLst>
          </p:cNvPr>
          <p:cNvGrpSpPr/>
          <p:nvPr/>
        </p:nvGrpSpPr>
        <p:grpSpPr>
          <a:xfrm>
            <a:off x="761679" y="266700"/>
            <a:ext cx="257175" cy="257175"/>
            <a:chOff x="1000313" y="266700"/>
            <a:chExt cx="257175" cy="257175"/>
          </a:xfrm>
        </p:grpSpPr>
        <p:sp>
          <p:nvSpPr>
            <p:cNvPr id="10" name="Retângulo: Cantos Arredondados 9">
              <a:extLst>
                <a:ext uri="{FF2B5EF4-FFF2-40B4-BE49-F238E27FC236}">
                  <a16:creationId xmlns:a16="http://schemas.microsoft.com/office/drawing/2014/main" id="{7A7CC200-2BDB-3564-4564-0C1E454FDFD1}"/>
                </a:ext>
              </a:extLst>
            </p:cNvPr>
            <p:cNvSpPr/>
            <p:nvPr/>
          </p:nvSpPr>
          <p:spPr>
            <a:xfrm>
              <a:off x="1000313" y="266700"/>
              <a:ext cx="257175" cy="257175"/>
            </a:xfrm>
            <a:prstGeom prst="roundRect">
              <a:avLst/>
            </a:prstGeom>
            <a:solidFill>
              <a:srgbClr val="6A97F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" name="Seta: para a Direita 10">
              <a:extLst>
                <a:ext uri="{FF2B5EF4-FFF2-40B4-BE49-F238E27FC236}">
                  <a16:creationId xmlns:a16="http://schemas.microsoft.com/office/drawing/2014/main" id="{9CF002BD-F625-EF67-8A0B-7BD11C4AAC68}"/>
                </a:ext>
              </a:extLst>
            </p:cNvPr>
            <p:cNvSpPr/>
            <p:nvPr/>
          </p:nvSpPr>
          <p:spPr>
            <a:xfrm>
              <a:off x="1054194" y="329546"/>
              <a:ext cx="149412" cy="13148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5B8DEBBA-B15A-9B97-7FC5-66228C9540CA}"/>
              </a:ext>
            </a:extLst>
          </p:cNvPr>
          <p:cNvSpPr/>
          <p:nvPr/>
        </p:nvSpPr>
        <p:spPr>
          <a:xfrm>
            <a:off x="1084408" y="266700"/>
            <a:ext cx="257175" cy="257175"/>
          </a:xfrm>
          <a:prstGeom prst="round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D128531A-97A6-9234-9640-DB2EC95B7C05}"/>
              </a:ext>
            </a:extLst>
          </p:cNvPr>
          <p:cNvCxnSpPr>
            <a:cxnSpLocks/>
          </p:cNvCxnSpPr>
          <p:nvPr/>
        </p:nvCxnSpPr>
        <p:spPr>
          <a:xfrm>
            <a:off x="1138995" y="394073"/>
            <a:ext cx="144299" cy="12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15BB5133-C337-C12D-54F6-5CAD654CBE7D}"/>
              </a:ext>
            </a:extLst>
          </p:cNvPr>
          <p:cNvCxnSpPr>
            <a:cxnSpLocks/>
          </p:cNvCxnSpPr>
          <p:nvPr/>
        </p:nvCxnSpPr>
        <p:spPr>
          <a:xfrm>
            <a:off x="523191" y="6602253"/>
            <a:ext cx="113238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tângulo 13">
            <a:extLst>
              <a:ext uri="{FF2B5EF4-FFF2-40B4-BE49-F238E27FC236}">
                <a16:creationId xmlns:a16="http://schemas.microsoft.com/office/drawing/2014/main" id="{F5E9F836-4E90-C102-5175-D2BD8F525715}"/>
              </a:ext>
            </a:extLst>
          </p:cNvPr>
          <p:cNvSpPr/>
          <p:nvPr/>
        </p:nvSpPr>
        <p:spPr>
          <a:xfrm>
            <a:off x="434092" y="669863"/>
            <a:ext cx="11323816" cy="57175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260ECF82-3948-0FEB-15CF-5AE63B25D627}"/>
              </a:ext>
            </a:extLst>
          </p:cNvPr>
          <p:cNvGrpSpPr/>
          <p:nvPr/>
        </p:nvGrpSpPr>
        <p:grpSpPr>
          <a:xfrm>
            <a:off x="761678" y="1708641"/>
            <a:ext cx="257175" cy="257175"/>
            <a:chOff x="672726" y="266700"/>
            <a:chExt cx="257175" cy="257175"/>
          </a:xfrm>
        </p:grpSpPr>
        <p:sp>
          <p:nvSpPr>
            <p:cNvPr id="17" name="Retângulo: Cantos Arredondados 16">
              <a:extLst>
                <a:ext uri="{FF2B5EF4-FFF2-40B4-BE49-F238E27FC236}">
                  <a16:creationId xmlns:a16="http://schemas.microsoft.com/office/drawing/2014/main" id="{AB90469D-4E25-50B2-C81B-A5B881123D28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47401A62-29E0-89D6-2405-FB6D14AEADCD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019CF75E-9E20-492C-1F1A-89E020FEAA5C}"/>
              </a:ext>
            </a:extLst>
          </p:cNvPr>
          <p:cNvSpPr txBox="1"/>
          <p:nvPr/>
        </p:nvSpPr>
        <p:spPr>
          <a:xfrm>
            <a:off x="1012037" y="1514062"/>
            <a:ext cx="67517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Acompanhe o exemplo:</a:t>
            </a:r>
            <a:endParaRPr lang="pt-BR" sz="3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6770307D-76D4-0F66-556F-D8CA8F0308C0}"/>
              </a:ext>
            </a:extLst>
          </p:cNvPr>
          <p:cNvSpPr txBox="1"/>
          <p:nvPr/>
        </p:nvSpPr>
        <p:spPr>
          <a:xfrm>
            <a:off x="614039" y="2469848"/>
            <a:ext cx="11858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rgbClr val="9259D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0,8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578B4704-C8B4-6393-01F0-E5FD35802CB8}"/>
              </a:ext>
            </a:extLst>
          </p:cNvPr>
          <p:cNvSpPr txBox="1"/>
          <p:nvPr/>
        </p:nvSpPr>
        <p:spPr>
          <a:xfrm>
            <a:off x="2047466" y="2469848"/>
            <a:ext cx="11858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8000" b="1">
                <a:latin typeface="Bebas Neue" panose="020B0606020202050201" pitchFamily="34" charset="0"/>
              </a:defRPr>
            </a:lvl1pPr>
          </a:lstStyle>
          <a:p>
            <a:r>
              <a:rPr lang="pt-BR" sz="4400" dirty="0">
                <a:solidFill>
                  <a:srgbClr val="9259D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100</a:t>
            </a:r>
          </a:p>
        </p:txBody>
      </p:sp>
      <p:sp>
        <p:nvSpPr>
          <p:cNvPr id="26" name="Igual a 25">
            <a:extLst>
              <a:ext uri="{FF2B5EF4-FFF2-40B4-BE49-F238E27FC236}">
                <a16:creationId xmlns:a16="http://schemas.microsoft.com/office/drawing/2014/main" id="{052D9034-C5EE-3FEF-6ACF-F1316CE931CE}"/>
              </a:ext>
            </a:extLst>
          </p:cNvPr>
          <p:cNvSpPr/>
          <p:nvPr/>
        </p:nvSpPr>
        <p:spPr>
          <a:xfrm>
            <a:off x="3233329" y="2687706"/>
            <a:ext cx="360000" cy="360000"/>
          </a:xfrm>
          <a:prstGeom prst="mathEqual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50" dirty="0">
              <a:solidFill>
                <a:srgbClr val="9259D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14A01A5-DA38-48C7-E983-A87436668B45}"/>
              </a:ext>
            </a:extLst>
          </p:cNvPr>
          <p:cNvSpPr txBox="1"/>
          <p:nvPr/>
        </p:nvSpPr>
        <p:spPr>
          <a:xfrm>
            <a:off x="3593329" y="2465860"/>
            <a:ext cx="17771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rgbClr val="9259D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0,008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6F05905E-2937-16D1-B9AB-012059C9E6A1}"/>
              </a:ext>
            </a:extLst>
          </p:cNvPr>
          <p:cNvSpPr txBox="1"/>
          <p:nvPr/>
        </p:nvSpPr>
        <p:spPr>
          <a:xfrm flipH="1">
            <a:off x="1697134" y="4337848"/>
            <a:ext cx="5785525" cy="769441"/>
          </a:xfrm>
          <a:prstGeom prst="rect">
            <a:avLst/>
          </a:prstGeom>
          <a:solidFill>
            <a:srgbClr val="9259DD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200" b="1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Foi necessário acrescentar zeros para deslocar a vírgula duas</a:t>
            </a:r>
            <a:r>
              <a:rPr lang="pt-BR" sz="2200" b="1" i="0" u="none" strike="noStrike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2200" b="1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casas para a esquerda.</a:t>
            </a:r>
            <a:endParaRPr lang="pt-BR" sz="2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8029E70-8625-828A-35E7-53F689D442F4}"/>
              </a:ext>
            </a:extLst>
          </p:cNvPr>
          <p:cNvSpPr txBox="1"/>
          <p:nvPr/>
        </p:nvSpPr>
        <p:spPr>
          <a:xfrm>
            <a:off x="1306262" y="2421430"/>
            <a:ext cx="118586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÷</a:t>
            </a:r>
          </a:p>
        </p:txBody>
      </p:sp>
      <p:sp>
        <p:nvSpPr>
          <p:cNvPr id="3" name="Chave Direita 2">
            <a:extLst>
              <a:ext uri="{FF2B5EF4-FFF2-40B4-BE49-F238E27FC236}">
                <a16:creationId xmlns:a16="http://schemas.microsoft.com/office/drawing/2014/main" id="{296C1E6F-3DD9-30C7-0B4B-4976D26AD637}"/>
              </a:ext>
            </a:extLst>
          </p:cNvPr>
          <p:cNvSpPr/>
          <p:nvPr/>
        </p:nvSpPr>
        <p:spPr>
          <a:xfrm rot="5400000">
            <a:off x="4541080" y="2931117"/>
            <a:ext cx="97635" cy="510734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20" name="Conector de Seta Reta 19">
            <a:extLst>
              <a:ext uri="{FF2B5EF4-FFF2-40B4-BE49-F238E27FC236}">
                <a16:creationId xmlns:a16="http://schemas.microsoft.com/office/drawing/2014/main" id="{970EBEE4-B155-8606-134A-8676F83B9A92}"/>
              </a:ext>
            </a:extLst>
          </p:cNvPr>
          <p:cNvCxnSpPr/>
          <p:nvPr/>
        </p:nvCxnSpPr>
        <p:spPr>
          <a:xfrm>
            <a:off x="4589897" y="3313982"/>
            <a:ext cx="0" cy="9375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2628220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4" grpId="0"/>
      <p:bldP spid="26" grpId="0" animBg="1"/>
      <p:bldP spid="27" grpId="0"/>
      <p:bldP spid="40" grpId="0" animBg="1"/>
      <p:bldP spid="2" grpId="0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527B92-80AD-FCC0-2530-834AD1DE2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806ED9EC-2D19-172E-0717-F051A659C689}"/>
              </a:ext>
            </a:extLst>
          </p:cNvPr>
          <p:cNvSpPr/>
          <p:nvPr/>
        </p:nvSpPr>
        <p:spPr>
          <a:xfrm>
            <a:off x="-112542" y="-185894"/>
            <a:ext cx="12417084" cy="7149402"/>
          </a:xfrm>
          <a:prstGeom prst="rect">
            <a:avLst/>
          </a:prstGeom>
          <a:solidFill>
            <a:srgbClr val="E5E25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F3C2CE91-AC59-B250-A27E-C1F8D58A5D9F}"/>
              </a:ext>
            </a:extLst>
          </p:cNvPr>
          <p:cNvCxnSpPr>
            <a:cxnSpLocks/>
          </p:cNvCxnSpPr>
          <p:nvPr/>
        </p:nvCxnSpPr>
        <p:spPr>
          <a:xfrm>
            <a:off x="1426866" y="394073"/>
            <a:ext cx="10420141" cy="16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Agrupar 5">
            <a:extLst>
              <a:ext uri="{FF2B5EF4-FFF2-40B4-BE49-F238E27FC236}">
                <a16:creationId xmlns:a16="http://schemas.microsoft.com/office/drawing/2014/main" id="{8117A3D8-76A1-A2F4-905A-2C2915D999FA}"/>
              </a:ext>
            </a:extLst>
          </p:cNvPr>
          <p:cNvGrpSpPr/>
          <p:nvPr/>
        </p:nvGrpSpPr>
        <p:grpSpPr>
          <a:xfrm>
            <a:off x="434092" y="266700"/>
            <a:ext cx="257175" cy="257175"/>
            <a:chOff x="672726" y="266700"/>
            <a:chExt cx="257175" cy="257175"/>
          </a:xfrm>
        </p:grpSpPr>
        <p:sp>
          <p:nvSpPr>
            <p:cNvPr id="7" name="Retângulo: Cantos Arredondados 6">
              <a:extLst>
                <a:ext uri="{FF2B5EF4-FFF2-40B4-BE49-F238E27FC236}">
                  <a16:creationId xmlns:a16="http://schemas.microsoft.com/office/drawing/2014/main" id="{B820E69D-0C3B-BBD5-243D-5BACC1B0C37C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E2B2F869-1346-E9DA-5C53-E0C3FEDF91B7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9" name="Agrupar 8">
            <a:extLst>
              <a:ext uri="{FF2B5EF4-FFF2-40B4-BE49-F238E27FC236}">
                <a16:creationId xmlns:a16="http://schemas.microsoft.com/office/drawing/2014/main" id="{FA20FBEA-2AFC-EEE4-0F75-69831FCB81B8}"/>
              </a:ext>
            </a:extLst>
          </p:cNvPr>
          <p:cNvGrpSpPr/>
          <p:nvPr/>
        </p:nvGrpSpPr>
        <p:grpSpPr>
          <a:xfrm>
            <a:off x="761679" y="266700"/>
            <a:ext cx="257175" cy="257175"/>
            <a:chOff x="1000313" y="266700"/>
            <a:chExt cx="257175" cy="257175"/>
          </a:xfrm>
        </p:grpSpPr>
        <p:sp>
          <p:nvSpPr>
            <p:cNvPr id="10" name="Retângulo: Cantos Arredondados 9">
              <a:extLst>
                <a:ext uri="{FF2B5EF4-FFF2-40B4-BE49-F238E27FC236}">
                  <a16:creationId xmlns:a16="http://schemas.microsoft.com/office/drawing/2014/main" id="{0C2FB3FF-1F98-8CA4-4097-C41C1C7F0F2E}"/>
                </a:ext>
              </a:extLst>
            </p:cNvPr>
            <p:cNvSpPr/>
            <p:nvPr/>
          </p:nvSpPr>
          <p:spPr>
            <a:xfrm>
              <a:off x="1000313" y="266700"/>
              <a:ext cx="257175" cy="257175"/>
            </a:xfrm>
            <a:prstGeom prst="roundRect">
              <a:avLst/>
            </a:prstGeom>
            <a:solidFill>
              <a:srgbClr val="6A97F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" name="Seta: para a Direita 10">
              <a:extLst>
                <a:ext uri="{FF2B5EF4-FFF2-40B4-BE49-F238E27FC236}">
                  <a16:creationId xmlns:a16="http://schemas.microsoft.com/office/drawing/2014/main" id="{50D57D49-EC00-A013-37DC-9FD5590B1A7E}"/>
                </a:ext>
              </a:extLst>
            </p:cNvPr>
            <p:cNvSpPr/>
            <p:nvPr/>
          </p:nvSpPr>
          <p:spPr>
            <a:xfrm>
              <a:off x="1054194" y="329546"/>
              <a:ext cx="149412" cy="13148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AE72EA40-0150-9CC3-A2C7-B767A09A63AE}"/>
              </a:ext>
            </a:extLst>
          </p:cNvPr>
          <p:cNvSpPr/>
          <p:nvPr/>
        </p:nvSpPr>
        <p:spPr>
          <a:xfrm>
            <a:off x="1084408" y="266700"/>
            <a:ext cx="257175" cy="257175"/>
          </a:xfrm>
          <a:prstGeom prst="round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164A7F52-6D0E-4A6F-7714-FFF789EF7026}"/>
              </a:ext>
            </a:extLst>
          </p:cNvPr>
          <p:cNvCxnSpPr>
            <a:cxnSpLocks/>
          </p:cNvCxnSpPr>
          <p:nvPr/>
        </p:nvCxnSpPr>
        <p:spPr>
          <a:xfrm>
            <a:off x="1138995" y="394073"/>
            <a:ext cx="144299" cy="12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C6061FF6-F9EC-B13B-A5C4-A839785BF195}"/>
              </a:ext>
            </a:extLst>
          </p:cNvPr>
          <p:cNvCxnSpPr>
            <a:cxnSpLocks/>
          </p:cNvCxnSpPr>
          <p:nvPr/>
        </p:nvCxnSpPr>
        <p:spPr>
          <a:xfrm>
            <a:off x="523191" y="6602253"/>
            <a:ext cx="113238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tângulo 13">
            <a:extLst>
              <a:ext uri="{FF2B5EF4-FFF2-40B4-BE49-F238E27FC236}">
                <a16:creationId xmlns:a16="http://schemas.microsoft.com/office/drawing/2014/main" id="{14E60702-0B8D-3350-B4D9-8CDECCDB1201}"/>
              </a:ext>
            </a:extLst>
          </p:cNvPr>
          <p:cNvSpPr/>
          <p:nvPr/>
        </p:nvSpPr>
        <p:spPr>
          <a:xfrm>
            <a:off x="434092" y="669863"/>
            <a:ext cx="11323816" cy="57175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379E583A-6C46-5A57-F1F1-1074B6F43B19}"/>
              </a:ext>
            </a:extLst>
          </p:cNvPr>
          <p:cNvGrpSpPr/>
          <p:nvPr/>
        </p:nvGrpSpPr>
        <p:grpSpPr>
          <a:xfrm>
            <a:off x="761678" y="1708641"/>
            <a:ext cx="257175" cy="257175"/>
            <a:chOff x="672726" y="266700"/>
            <a:chExt cx="257175" cy="257175"/>
          </a:xfrm>
        </p:grpSpPr>
        <p:sp>
          <p:nvSpPr>
            <p:cNvPr id="17" name="Retângulo: Cantos Arredondados 16">
              <a:extLst>
                <a:ext uri="{FF2B5EF4-FFF2-40B4-BE49-F238E27FC236}">
                  <a16:creationId xmlns:a16="http://schemas.microsoft.com/office/drawing/2014/main" id="{C7977DEE-A80C-EBAD-9385-BD8EAA1CEF80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F0ECE942-6331-582C-5025-9FDCA1F19B5D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3762E48E-B68D-2216-944C-8D3542033134}"/>
              </a:ext>
            </a:extLst>
          </p:cNvPr>
          <p:cNvSpPr txBox="1"/>
          <p:nvPr/>
        </p:nvSpPr>
        <p:spPr>
          <a:xfrm>
            <a:off x="1012037" y="1514062"/>
            <a:ext cx="33224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Vai uma dica aí!</a:t>
            </a:r>
            <a:endParaRPr lang="pt-BR" sz="3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36D60A9D-3890-66E8-2D41-63AD239D14A5}"/>
              </a:ext>
            </a:extLst>
          </p:cNvPr>
          <p:cNvSpPr txBox="1"/>
          <p:nvPr/>
        </p:nvSpPr>
        <p:spPr>
          <a:xfrm>
            <a:off x="630747" y="2041187"/>
            <a:ext cx="3857579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b="0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Usando a forma fracionária: </a:t>
            </a:r>
            <a:endParaRPr lang="pt-BR" sz="2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ixaDeTexto 22">
                <a:extLst>
                  <a:ext uri="{FF2B5EF4-FFF2-40B4-BE49-F238E27FC236}">
                    <a16:creationId xmlns:a16="http://schemas.microsoft.com/office/drawing/2014/main" id="{83C9D127-5469-2800-DFDB-35A4051B6021}"/>
                  </a:ext>
                </a:extLst>
              </p:cNvPr>
              <p:cNvSpPr txBox="1"/>
              <p:nvPr/>
            </p:nvSpPr>
            <p:spPr>
              <a:xfrm>
                <a:off x="542917" y="2979572"/>
                <a:ext cx="5553083" cy="879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3600" dirty="0"/>
                  <a:t> </a:t>
                </a:r>
                <a14:m>
                  <m:oMath xmlns:m="http://schemas.openxmlformats.org/officeDocument/2006/math">
                    <m:r>
                      <a:rPr lang="pt-BR" sz="36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pt-BR" sz="3600" b="0" i="1" smtClean="0">
                        <a:latin typeface="Cambria Math" panose="02040503050406030204" pitchFamily="18" charset="0"/>
                      </a:rPr>
                      <m:t>1,4</m:t>
                    </m:r>
                    <m:r>
                      <a:rPr lang="pt-BR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a:rPr lang="pt-BR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100=</m:t>
                    </m:r>
                    <m:f>
                      <m:fPr>
                        <m:ctrlPr>
                          <a:rPr lang="pt-BR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214</m:t>
                        </m:r>
                      </m:num>
                      <m:den>
                        <m:r>
                          <a:rPr lang="pt-BR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pt-BR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a:rPr lang="pt-BR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100=</m:t>
                    </m:r>
                  </m:oMath>
                </a14:m>
                <a:endParaRPr lang="pt-BR" sz="3600" dirty="0"/>
              </a:p>
            </p:txBody>
          </p:sp>
        </mc:Choice>
        <mc:Fallback xmlns="">
          <p:sp>
            <p:nvSpPr>
              <p:cNvPr id="23" name="CaixaDeTexto 22">
                <a:extLst>
                  <a:ext uri="{FF2B5EF4-FFF2-40B4-BE49-F238E27FC236}">
                    <a16:creationId xmlns:a16="http://schemas.microsoft.com/office/drawing/2014/main" id="{83C9D127-5469-2800-DFDB-35A4051B60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917" y="2979572"/>
                <a:ext cx="5553083" cy="87921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aixaDeTexto 24">
                <a:extLst>
                  <a:ext uri="{FF2B5EF4-FFF2-40B4-BE49-F238E27FC236}">
                    <a16:creationId xmlns:a16="http://schemas.microsoft.com/office/drawing/2014/main" id="{B625A825-BE80-4D07-C343-9FC2EB94FDEA}"/>
                  </a:ext>
                </a:extLst>
              </p:cNvPr>
              <p:cNvSpPr txBox="1"/>
              <p:nvPr/>
            </p:nvSpPr>
            <p:spPr>
              <a:xfrm>
                <a:off x="5869466" y="2909338"/>
                <a:ext cx="2575496" cy="9666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40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214</m:t>
                        </m:r>
                      </m:num>
                      <m:den>
                        <m:r>
                          <a:rPr lang="pt-BR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pt-BR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pt-BR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100</m:t>
                        </m:r>
                      </m:den>
                    </m:f>
                    <m:r>
                      <a:rPr lang="pt-BR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pt-BR" sz="4000" dirty="0"/>
              </a:p>
            </p:txBody>
          </p:sp>
        </mc:Choice>
        <mc:Fallback xmlns="">
          <p:sp>
            <p:nvSpPr>
              <p:cNvPr id="25" name="CaixaDeTexto 24">
                <a:extLst>
                  <a:ext uri="{FF2B5EF4-FFF2-40B4-BE49-F238E27FC236}">
                    <a16:creationId xmlns:a16="http://schemas.microsoft.com/office/drawing/2014/main" id="{B625A825-BE80-4D07-C343-9FC2EB94FD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9466" y="2909338"/>
                <a:ext cx="2575496" cy="9666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aixaDeTexto 27">
                <a:extLst>
                  <a:ext uri="{FF2B5EF4-FFF2-40B4-BE49-F238E27FC236}">
                    <a16:creationId xmlns:a16="http://schemas.microsoft.com/office/drawing/2014/main" id="{DDA7A88F-92A8-B32C-DD60-A34DD1A8B272}"/>
                  </a:ext>
                </a:extLst>
              </p:cNvPr>
              <p:cNvSpPr txBox="1"/>
              <p:nvPr/>
            </p:nvSpPr>
            <p:spPr>
              <a:xfrm>
                <a:off x="8218427" y="2909338"/>
                <a:ext cx="1694824" cy="9666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40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214</m:t>
                        </m:r>
                      </m:num>
                      <m:den>
                        <m:r>
                          <a:rPr lang="pt-BR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1000</m:t>
                        </m:r>
                      </m:den>
                    </m:f>
                    <m:r>
                      <a:rPr lang="pt-BR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pt-BR" sz="4000" dirty="0"/>
              </a:p>
            </p:txBody>
          </p:sp>
        </mc:Choice>
        <mc:Fallback xmlns="">
          <p:sp>
            <p:nvSpPr>
              <p:cNvPr id="28" name="CaixaDeTexto 27">
                <a:extLst>
                  <a:ext uri="{FF2B5EF4-FFF2-40B4-BE49-F238E27FC236}">
                    <a16:creationId xmlns:a16="http://schemas.microsoft.com/office/drawing/2014/main" id="{DDA7A88F-92A8-B32C-DD60-A34DD1A8B2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8427" y="2909338"/>
                <a:ext cx="1694824" cy="9666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>
                <a:extLst>
                  <a:ext uri="{FF2B5EF4-FFF2-40B4-BE49-F238E27FC236}">
                    <a16:creationId xmlns:a16="http://schemas.microsoft.com/office/drawing/2014/main" id="{32A168CC-81ED-CCD7-6525-B4E293B47C3F}"/>
                  </a:ext>
                </a:extLst>
              </p:cNvPr>
              <p:cNvSpPr txBox="1"/>
              <p:nvPr/>
            </p:nvSpPr>
            <p:spPr>
              <a:xfrm>
                <a:off x="9902540" y="3065236"/>
                <a:ext cx="1561716" cy="707886"/>
              </a:xfrm>
              <a:prstGeom prst="rect">
                <a:avLst/>
              </a:prstGeom>
              <a:solidFill>
                <a:srgbClr val="58DD7F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pt-BR" sz="4000" dirty="0"/>
                  <a:t> </a:t>
                </a:r>
                <a14:m>
                  <m:oMath xmlns:m="http://schemas.openxmlformats.org/officeDocument/2006/math">
                    <m:r>
                      <a:rPr lang="pt-BR" sz="4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pt-BR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,214</m:t>
                    </m:r>
                  </m:oMath>
                </a14:m>
                <a:endParaRPr lang="pt-BR" sz="4000" dirty="0"/>
              </a:p>
            </p:txBody>
          </p:sp>
        </mc:Choice>
        <mc:Fallback xmlns="">
          <p:sp>
            <p:nvSpPr>
              <p:cNvPr id="29" name="CaixaDeTexto 28">
                <a:extLst>
                  <a:ext uri="{FF2B5EF4-FFF2-40B4-BE49-F238E27FC236}">
                    <a16:creationId xmlns:a16="http://schemas.microsoft.com/office/drawing/2014/main" id="{32A168CC-81ED-CCD7-6525-B4E293B47C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2540" y="3065236"/>
                <a:ext cx="1561716" cy="7078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5851680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2" grpId="0"/>
      <p:bldP spid="23" grpId="0"/>
      <p:bldP spid="25" grpId="0"/>
      <p:bldP spid="28" grpId="0"/>
      <p:bldP spid="2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595581-9F43-FD37-3990-763B3EE54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490C91F-5CAF-F083-3725-3E535BD663AF}"/>
              </a:ext>
            </a:extLst>
          </p:cNvPr>
          <p:cNvSpPr/>
          <p:nvPr/>
        </p:nvSpPr>
        <p:spPr>
          <a:xfrm>
            <a:off x="-112542" y="-185894"/>
            <a:ext cx="12417084" cy="7149402"/>
          </a:xfrm>
          <a:prstGeom prst="rect">
            <a:avLst/>
          </a:prstGeom>
          <a:solidFill>
            <a:srgbClr val="E5E25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68315327-BB82-4EDC-D44F-FBECAD5F5A8B}"/>
              </a:ext>
            </a:extLst>
          </p:cNvPr>
          <p:cNvCxnSpPr>
            <a:cxnSpLocks/>
          </p:cNvCxnSpPr>
          <p:nvPr/>
        </p:nvCxnSpPr>
        <p:spPr>
          <a:xfrm>
            <a:off x="1426866" y="394073"/>
            <a:ext cx="10420141" cy="16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Agrupar 5">
            <a:extLst>
              <a:ext uri="{FF2B5EF4-FFF2-40B4-BE49-F238E27FC236}">
                <a16:creationId xmlns:a16="http://schemas.microsoft.com/office/drawing/2014/main" id="{4A9360CB-8EC8-7336-A9A6-F715B182DF9F}"/>
              </a:ext>
            </a:extLst>
          </p:cNvPr>
          <p:cNvGrpSpPr/>
          <p:nvPr/>
        </p:nvGrpSpPr>
        <p:grpSpPr>
          <a:xfrm>
            <a:off x="434092" y="266700"/>
            <a:ext cx="257175" cy="257175"/>
            <a:chOff x="672726" y="266700"/>
            <a:chExt cx="257175" cy="257175"/>
          </a:xfrm>
        </p:grpSpPr>
        <p:sp>
          <p:nvSpPr>
            <p:cNvPr id="7" name="Retângulo: Cantos Arredondados 6">
              <a:extLst>
                <a:ext uri="{FF2B5EF4-FFF2-40B4-BE49-F238E27FC236}">
                  <a16:creationId xmlns:a16="http://schemas.microsoft.com/office/drawing/2014/main" id="{702394D4-3CF1-EC78-18AD-F50E8CEAE687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2ADE3172-71E4-9212-D5D4-31AC254DC1A9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9" name="Agrupar 8">
            <a:extLst>
              <a:ext uri="{FF2B5EF4-FFF2-40B4-BE49-F238E27FC236}">
                <a16:creationId xmlns:a16="http://schemas.microsoft.com/office/drawing/2014/main" id="{19CAB50E-09F5-95B3-141D-5A69E6AD00E6}"/>
              </a:ext>
            </a:extLst>
          </p:cNvPr>
          <p:cNvGrpSpPr/>
          <p:nvPr/>
        </p:nvGrpSpPr>
        <p:grpSpPr>
          <a:xfrm>
            <a:off x="761679" y="266700"/>
            <a:ext cx="257175" cy="257175"/>
            <a:chOff x="1000313" y="266700"/>
            <a:chExt cx="257175" cy="257175"/>
          </a:xfrm>
        </p:grpSpPr>
        <p:sp>
          <p:nvSpPr>
            <p:cNvPr id="10" name="Retângulo: Cantos Arredondados 9">
              <a:extLst>
                <a:ext uri="{FF2B5EF4-FFF2-40B4-BE49-F238E27FC236}">
                  <a16:creationId xmlns:a16="http://schemas.microsoft.com/office/drawing/2014/main" id="{9B85E7CF-F81B-0BD6-BEC4-F468BB449BFC}"/>
                </a:ext>
              </a:extLst>
            </p:cNvPr>
            <p:cNvSpPr/>
            <p:nvPr/>
          </p:nvSpPr>
          <p:spPr>
            <a:xfrm>
              <a:off x="1000313" y="266700"/>
              <a:ext cx="257175" cy="257175"/>
            </a:xfrm>
            <a:prstGeom prst="roundRect">
              <a:avLst/>
            </a:prstGeom>
            <a:solidFill>
              <a:srgbClr val="6A97F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" name="Seta: para a Direita 10">
              <a:extLst>
                <a:ext uri="{FF2B5EF4-FFF2-40B4-BE49-F238E27FC236}">
                  <a16:creationId xmlns:a16="http://schemas.microsoft.com/office/drawing/2014/main" id="{62C8184A-F2F0-7AFC-6093-5F0C08F1F2F4}"/>
                </a:ext>
              </a:extLst>
            </p:cNvPr>
            <p:cNvSpPr/>
            <p:nvPr/>
          </p:nvSpPr>
          <p:spPr>
            <a:xfrm>
              <a:off x="1054194" y="329546"/>
              <a:ext cx="149412" cy="13148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8ADBD0DA-BD8A-13BB-E494-E8C4DABD7E04}"/>
              </a:ext>
            </a:extLst>
          </p:cNvPr>
          <p:cNvSpPr/>
          <p:nvPr/>
        </p:nvSpPr>
        <p:spPr>
          <a:xfrm>
            <a:off x="1084408" y="266700"/>
            <a:ext cx="257175" cy="257175"/>
          </a:xfrm>
          <a:prstGeom prst="round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6B21BE07-EBDB-4913-D937-194BC48CAAA4}"/>
              </a:ext>
            </a:extLst>
          </p:cNvPr>
          <p:cNvCxnSpPr>
            <a:cxnSpLocks/>
          </p:cNvCxnSpPr>
          <p:nvPr/>
        </p:nvCxnSpPr>
        <p:spPr>
          <a:xfrm>
            <a:off x="1138995" y="394073"/>
            <a:ext cx="144299" cy="12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C8505229-35E7-5FDF-2D4A-F8A5C803208C}"/>
              </a:ext>
            </a:extLst>
          </p:cNvPr>
          <p:cNvCxnSpPr>
            <a:cxnSpLocks/>
          </p:cNvCxnSpPr>
          <p:nvPr/>
        </p:nvCxnSpPr>
        <p:spPr>
          <a:xfrm>
            <a:off x="523191" y="6602253"/>
            <a:ext cx="113238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tângulo 13">
            <a:extLst>
              <a:ext uri="{FF2B5EF4-FFF2-40B4-BE49-F238E27FC236}">
                <a16:creationId xmlns:a16="http://schemas.microsoft.com/office/drawing/2014/main" id="{AF692C1E-7376-2B42-7910-D52EA697323A}"/>
              </a:ext>
            </a:extLst>
          </p:cNvPr>
          <p:cNvSpPr/>
          <p:nvPr/>
        </p:nvSpPr>
        <p:spPr>
          <a:xfrm>
            <a:off x="434092" y="669863"/>
            <a:ext cx="11323816" cy="57175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FE2A6D53-F58D-A9F0-EBD9-5D7C301D5C34}"/>
              </a:ext>
            </a:extLst>
          </p:cNvPr>
          <p:cNvGrpSpPr/>
          <p:nvPr/>
        </p:nvGrpSpPr>
        <p:grpSpPr>
          <a:xfrm>
            <a:off x="761678" y="1204691"/>
            <a:ext cx="257175" cy="257175"/>
            <a:chOff x="672726" y="266700"/>
            <a:chExt cx="257175" cy="257175"/>
          </a:xfrm>
        </p:grpSpPr>
        <p:sp>
          <p:nvSpPr>
            <p:cNvPr id="17" name="Retângulo: Cantos Arredondados 16">
              <a:extLst>
                <a:ext uri="{FF2B5EF4-FFF2-40B4-BE49-F238E27FC236}">
                  <a16:creationId xmlns:a16="http://schemas.microsoft.com/office/drawing/2014/main" id="{D80C76C5-011F-09E9-A63D-9BE69B854C4A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66370ADF-8C97-EC7C-A478-F037B3107DCD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753802A6-96C8-327D-35BA-A60BAE6DE967}"/>
              </a:ext>
            </a:extLst>
          </p:cNvPr>
          <p:cNvSpPr txBox="1"/>
          <p:nvPr/>
        </p:nvSpPr>
        <p:spPr>
          <a:xfrm>
            <a:off x="1012037" y="1110140"/>
            <a:ext cx="6759545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2300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Divisão de números naturais com quociente decimal</a:t>
            </a:r>
            <a:endParaRPr lang="pt-BR" sz="2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C929AEF1-8E17-2371-5369-D95A81F5A61C}"/>
              </a:ext>
            </a:extLst>
          </p:cNvPr>
          <p:cNvCxnSpPr/>
          <p:nvPr/>
        </p:nvCxnSpPr>
        <p:spPr>
          <a:xfrm>
            <a:off x="1857098" y="1864265"/>
            <a:ext cx="0" cy="599440"/>
          </a:xfrm>
          <a:prstGeom prst="lin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AE9AA153-C042-26CC-B637-1AD93ECD96EF}"/>
              </a:ext>
            </a:extLst>
          </p:cNvPr>
          <p:cNvCxnSpPr>
            <a:cxnSpLocks/>
          </p:cNvCxnSpPr>
          <p:nvPr/>
        </p:nvCxnSpPr>
        <p:spPr>
          <a:xfrm>
            <a:off x="1838048" y="2463705"/>
            <a:ext cx="1193165" cy="0"/>
          </a:xfrm>
          <a:prstGeom prst="lin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8D577371-585D-5F0A-67EE-9A0BE4A9D6D6}"/>
              </a:ext>
            </a:extLst>
          </p:cNvPr>
          <p:cNvSpPr txBox="1"/>
          <p:nvPr/>
        </p:nvSpPr>
        <p:spPr>
          <a:xfrm>
            <a:off x="1138995" y="1887156"/>
            <a:ext cx="653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31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5CD5EC5B-1D9A-0BC3-FDA6-DD6131212EA3}"/>
              </a:ext>
            </a:extLst>
          </p:cNvPr>
          <p:cNvSpPr txBox="1"/>
          <p:nvPr/>
        </p:nvSpPr>
        <p:spPr>
          <a:xfrm>
            <a:off x="2076547" y="1864265"/>
            <a:ext cx="772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D0D739E9-80CC-15A5-5330-314486B9E55F}"/>
              </a:ext>
            </a:extLst>
          </p:cNvPr>
          <p:cNvSpPr txBox="1"/>
          <p:nvPr/>
        </p:nvSpPr>
        <p:spPr>
          <a:xfrm>
            <a:off x="1877922" y="2471931"/>
            <a:ext cx="373856" cy="599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960CE88D-F263-6891-DEE8-B6FFAF9E3A83}"/>
              </a:ext>
            </a:extLst>
          </p:cNvPr>
          <p:cNvSpPr txBox="1"/>
          <p:nvPr/>
        </p:nvSpPr>
        <p:spPr>
          <a:xfrm>
            <a:off x="1130438" y="2323401"/>
            <a:ext cx="772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2A93B664-1843-36BB-F6B0-02D2A9C90105}"/>
              </a:ext>
            </a:extLst>
          </p:cNvPr>
          <p:cNvSpPr txBox="1"/>
          <p:nvPr/>
        </p:nvSpPr>
        <p:spPr>
          <a:xfrm>
            <a:off x="1338147" y="3014918"/>
            <a:ext cx="373856" cy="599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31" name="Sinal de Subtração 30">
            <a:extLst>
              <a:ext uri="{FF2B5EF4-FFF2-40B4-BE49-F238E27FC236}">
                <a16:creationId xmlns:a16="http://schemas.microsoft.com/office/drawing/2014/main" id="{8AF62BCB-73BA-65EA-0FF2-3981845C4D49}"/>
              </a:ext>
            </a:extLst>
          </p:cNvPr>
          <p:cNvSpPr/>
          <p:nvPr/>
        </p:nvSpPr>
        <p:spPr>
          <a:xfrm>
            <a:off x="892902" y="2608582"/>
            <a:ext cx="304572" cy="96052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623589B8-BD59-FBE6-FAD2-C51BF515799E}"/>
              </a:ext>
            </a:extLst>
          </p:cNvPr>
          <p:cNvSpPr txBox="1"/>
          <p:nvPr/>
        </p:nvSpPr>
        <p:spPr>
          <a:xfrm>
            <a:off x="2109903" y="2492885"/>
            <a:ext cx="28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697A2D9E-1D53-4BBD-F41F-D3602386E8BD}"/>
              </a:ext>
            </a:extLst>
          </p:cNvPr>
          <p:cNvSpPr txBox="1"/>
          <p:nvPr/>
        </p:nvSpPr>
        <p:spPr>
          <a:xfrm>
            <a:off x="2262304" y="2462738"/>
            <a:ext cx="373856" cy="599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F24C0B64-CBAE-97CC-55F8-DDCA6D208EE8}"/>
              </a:ext>
            </a:extLst>
          </p:cNvPr>
          <p:cNvSpPr txBox="1"/>
          <p:nvPr/>
        </p:nvSpPr>
        <p:spPr>
          <a:xfrm>
            <a:off x="1549233" y="3011291"/>
            <a:ext cx="373856" cy="599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5FC56CB1-FE4D-C052-0B52-99439D9EF9BA}"/>
              </a:ext>
            </a:extLst>
          </p:cNvPr>
          <p:cNvSpPr txBox="1"/>
          <p:nvPr/>
        </p:nvSpPr>
        <p:spPr>
          <a:xfrm>
            <a:off x="1304560" y="3353380"/>
            <a:ext cx="705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5B142B94-8294-46BF-2BC2-2E90978C7CD0}"/>
              </a:ext>
            </a:extLst>
          </p:cNvPr>
          <p:cNvSpPr txBox="1"/>
          <p:nvPr/>
        </p:nvSpPr>
        <p:spPr>
          <a:xfrm>
            <a:off x="1555825" y="3754074"/>
            <a:ext cx="373856" cy="599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38" name="Sinal de Subtração 37">
            <a:extLst>
              <a:ext uri="{FF2B5EF4-FFF2-40B4-BE49-F238E27FC236}">
                <a16:creationId xmlns:a16="http://schemas.microsoft.com/office/drawing/2014/main" id="{EA5E8AF9-54FE-F1E7-5346-95CA3AD0C2F0}"/>
              </a:ext>
            </a:extLst>
          </p:cNvPr>
          <p:cNvSpPr/>
          <p:nvPr/>
        </p:nvSpPr>
        <p:spPr>
          <a:xfrm>
            <a:off x="1045188" y="3597741"/>
            <a:ext cx="304572" cy="96052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40" name="Conector: Angulado 39">
            <a:extLst>
              <a:ext uri="{FF2B5EF4-FFF2-40B4-BE49-F238E27FC236}">
                <a16:creationId xmlns:a16="http://schemas.microsoft.com/office/drawing/2014/main" id="{AB239425-ECF7-5DD9-F61D-A06CC78D079C}"/>
              </a:ext>
            </a:extLst>
          </p:cNvPr>
          <p:cNvCxnSpPr>
            <a:cxnSpLocks/>
            <a:stCxn id="32" idx="2"/>
          </p:cNvCxnSpPr>
          <p:nvPr/>
        </p:nvCxnSpPr>
        <p:spPr>
          <a:xfrm rot="16200000" flipH="1">
            <a:off x="2675960" y="2655603"/>
            <a:ext cx="1125222" cy="1969336"/>
          </a:xfrm>
          <a:prstGeom prst="bentConnector2">
            <a:avLst/>
          </a:prstGeom>
          <a:ln>
            <a:solidFill>
              <a:srgbClr val="9259D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FA855811-B924-B55F-ED8D-C772F6C18A25}"/>
              </a:ext>
            </a:extLst>
          </p:cNvPr>
          <p:cNvSpPr txBox="1"/>
          <p:nvPr/>
        </p:nvSpPr>
        <p:spPr>
          <a:xfrm>
            <a:off x="4223239" y="3802773"/>
            <a:ext cx="4908412" cy="800219"/>
          </a:xfrm>
          <a:prstGeom prst="rect">
            <a:avLst/>
          </a:prstGeom>
          <a:solidFill>
            <a:srgbClr val="58DD7F"/>
          </a:solidFill>
        </p:spPr>
        <p:txBody>
          <a:bodyPr wrap="square" rtlCol="0">
            <a:spAutoFit/>
          </a:bodyPr>
          <a:lstStyle/>
          <a:p>
            <a:r>
              <a:rPr lang="pt-BR" sz="2300" b="1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Colocamos a vírgula, pois o algarismo 2 deve estar na casa dos décimos.</a:t>
            </a:r>
            <a:endParaRPr lang="pt-BR" sz="23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9517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1" grpId="0"/>
      <p:bldP spid="24" grpId="0"/>
      <p:bldP spid="26" grpId="0"/>
      <p:bldP spid="27" grpId="0"/>
      <p:bldP spid="30" grpId="0"/>
      <p:bldP spid="31" grpId="0" animBg="1"/>
      <p:bldP spid="32" grpId="0"/>
      <p:bldP spid="33" grpId="0"/>
      <p:bldP spid="34" grpId="0"/>
      <p:bldP spid="35" grpId="0"/>
      <p:bldP spid="37" grpId="0"/>
      <p:bldP spid="38" grpId="0" animBg="1"/>
      <p:bldP spid="4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BF93FF-D676-D572-0072-89A9AE7A5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D00CD8F1-EF7D-5AF2-7AD9-CC9421001DBE}"/>
              </a:ext>
            </a:extLst>
          </p:cNvPr>
          <p:cNvSpPr/>
          <p:nvPr/>
        </p:nvSpPr>
        <p:spPr>
          <a:xfrm>
            <a:off x="-112542" y="-185894"/>
            <a:ext cx="12417084" cy="7149402"/>
          </a:xfrm>
          <a:prstGeom prst="rect">
            <a:avLst/>
          </a:prstGeom>
          <a:solidFill>
            <a:srgbClr val="E5E25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7A7A150A-420D-D503-A411-CFA1546D441E}"/>
              </a:ext>
            </a:extLst>
          </p:cNvPr>
          <p:cNvCxnSpPr>
            <a:cxnSpLocks/>
          </p:cNvCxnSpPr>
          <p:nvPr/>
        </p:nvCxnSpPr>
        <p:spPr>
          <a:xfrm>
            <a:off x="1426866" y="394073"/>
            <a:ext cx="10420141" cy="16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Agrupar 5">
            <a:extLst>
              <a:ext uri="{FF2B5EF4-FFF2-40B4-BE49-F238E27FC236}">
                <a16:creationId xmlns:a16="http://schemas.microsoft.com/office/drawing/2014/main" id="{96C5C0CC-C450-9ECB-8529-0EE222F1F3AC}"/>
              </a:ext>
            </a:extLst>
          </p:cNvPr>
          <p:cNvGrpSpPr/>
          <p:nvPr/>
        </p:nvGrpSpPr>
        <p:grpSpPr>
          <a:xfrm>
            <a:off x="434092" y="266700"/>
            <a:ext cx="257175" cy="257175"/>
            <a:chOff x="672726" y="266700"/>
            <a:chExt cx="257175" cy="257175"/>
          </a:xfrm>
        </p:grpSpPr>
        <p:sp>
          <p:nvSpPr>
            <p:cNvPr id="7" name="Retângulo: Cantos Arredondados 6">
              <a:extLst>
                <a:ext uri="{FF2B5EF4-FFF2-40B4-BE49-F238E27FC236}">
                  <a16:creationId xmlns:a16="http://schemas.microsoft.com/office/drawing/2014/main" id="{D0C0AAD2-E7CB-6526-851A-8A2E561FA6B0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6E6D8EAC-1E1B-CE4D-C248-4D1C20A7FCFC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9" name="Agrupar 8">
            <a:extLst>
              <a:ext uri="{FF2B5EF4-FFF2-40B4-BE49-F238E27FC236}">
                <a16:creationId xmlns:a16="http://schemas.microsoft.com/office/drawing/2014/main" id="{61EB9A77-0760-D7F2-8586-B299E8352920}"/>
              </a:ext>
            </a:extLst>
          </p:cNvPr>
          <p:cNvGrpSpPr/>
          <p:nvPr/>
        </p:nvGrpSpPr>
        <p:grpSpPr>
          <a:xfrm>
            <a:off x="761679" y="266700"/>
            <a:ext cx="257175" cy="257175"/>
            <a:chOff x="1000313" y="266700"/>
            <a:chExt cx="257175" cy="257175"/>
          </a:xfrm>
        </p:grpSpPr>
        <p:sp>
          <p:nvSpPr>
            <p:cNvPr id="10" name="Retângulo: Cantos Arredondados 9">
              <a:extLst>
                <a:ext uri="{FF2B5EF4-FFF2-40B4-BE49-F238E27FC236}">
                  <a16:creationId xmlns:a16="http://schemas.microsoft.com/office/drawing/2014/main" id="{0B337626-EE6D-FA69-E0A2-813A64DAE596}"/>
                </a:ext>
              </a:extLst>
            </p:cNvPr>
            <p:cNvSpPr/>
            <p:nvPr/>
          </p:nvSpPr>
          <p:spPr>
            <a:xfrm>
              <a:off x="1000313" y="266700"/>
              <a:ext cx="257175" cy="257175"/>
            </a:xfrm>
            <a:prstGeom prst="roundRect">
              <a:avLst/>
            </a:prstGeom>
            <a:solidFill>
              <a:srgbClr val="6A97F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" name="Seta: para a Direita 10">
              <a:extLst>
                <a:ext uri="{FF2B5EF4-FFF2-40B4-BE49-F238E27FC236}">
                  <a16:creationId xmlns:a16="http://schemas.microsoft.com/office/drawing/2014/main" id="{7FEB82E8-44A9-E31D-1E37-359E9EF68D83}"/>
                </a:ext>
              </a:extLst>
            </p:cNvPr>
            <p:cNvSpPr/>
            <p:nvPr/>
          </p:nvSpPr>
          <p:spPr>
            <a:xfrm>
              <a:off x="1054194" y="329546"/>
              <a:ext cx="149412" cy="13148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8E6306B7-233C-36CC-E4B4-4133A87228E5}"/>
              </a:ext>
            </a:extLst>
          </p:cNvPr>
          <p:cNvSpPr/>
          <p:nvPr/>
        </p:nvSpPr>
        <p:spPr>
          <a:xfrm>
            <a:off x="1084408" y="266700"/>
            <a:ext cx="257175" cy="257175"/>
          </a:xfrm>
          <a:prstGeom prst="round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DC9F6CD0-3F32-2A6A-6ECC-B5EF1E60E7CB}"/>
              </a:ext>
            </a:extLst>
          </p:cNvPr>
          <p:cNvCxnSpPr>
            <a:cxnSpLocks/>
          </p:cNvCxnSpPr>
          <p:nvPr/>
        </p:nvCxnSpPr>
        <p:spPr>
          <a:xfrm>
            <a:off x="1138995" y="394073"/>
            <a:ext cx="144299" cy="12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9874FC23-7E12-9110-120F-4F9DDDE2E6BA}"/>
              </a:ext>
            </a:extLst>
          </p:cNvPr>
          <p:cNvCxnSpPr>
            <a:cxnSpLocks/>
          </p:cNvCxnSpPr>
          <p:nvPr/>
        </p:nvCxnSpPr>
        <p:spPr>
          <a:xfrm>
            <a:off x="523191" y="6602253"/>
            <a:ext cx="113238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tângulo 13">
            <a:extLst>
              <a:ext uri="{FF2B5EF4-FFF2-40B4-BE49-F238E27FC236}">
                <a16:creationId xmlns:a16="http://schemas.microsoft.com/office/drawing/2014/main" id="{46153F2A-090B-E262-46B2-F4788F3BD114}"/>
              </a:ext>
            </a:extLst>
          </p:cNvPr>
          <p:cNvSpPr/>
          <p:nvPr/>
        </p:nvSpPr>
        <p:spPr>
          <a:xfrm>
            <a:off x="434092" y="669863"/>
            <a:ext cx="11323816" cy="57175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4639C85F-EACB-43C1-DD52-70F710EAEAB7}"/>
              </a:ext>
            </a:extLst>
          </p:cNvPr>
          <p:cNvGrpSpPr/>
          <p:nvPr/>
        </p:nvGrpSpPr>
        <p:grpSpPr>
          <a:xfrm>
            <a:off x="761678" y="1204691"/>
            <a:ext cx="257175" cy="257175"/>
            <a:chOff x="672726" y="266700"/>
            <a:chExt cx="257175" cy="257175"/>
          </a:xfrm>
        </p:grpSpPr>
        <p:sp>
          <p:nvSpPr>
            <p:cNvPr id="17" name="Retângulo: Cantos Arredondados 16">
              <a:extLst>
                <a:ext uri="{FF2B5EF4-FFF2-40B4-BE49-F238E27FC236}">
                  <a16:creationId xmlns:a16="http://schemas.microsoft.com/office/drawing/2014/main" id="{F26DBF27-1806-C2C0-FBEC-0FC1E9FFF388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A48314AE-A875-FBBB-A626-47858DBD30EC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88C0421C-D339-CDE3-6D0C-E001C6A37B58}"/>
              </a:ext>
            </a:extLst>
          </p:cNvPr>
          <p:cNvSpPr txBox="1"/>
          <p:nvPr/>
        </p:nvSpPr>
        <p:spPr>
          <a:xfrm>
            <a:off x="1012037" y="1110140"/>
            <a:ext cx="6759545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2300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Quando o dividendo é menor que o divisor</a:t>
            </a:r>
            <a:endParaRPr lang="pt-BR" sz="2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A3B9A237-14BA-369E-4E45-76EB48BAD57D}"/>
              </a:ext>
            </a:extLst>
          </p:cNvPr>
          <p:cNvCxnSpPr/>
          <p:nvPr/>
        </p:nvCxnSpPr>
        <p:spPr>
          <a:xfrm>
            <a:off x="1857098" y="1864265"/>
            <a:ext cx="0" cy="599440"/>
          </a:xfrm>
          <a:prstGeom prst="lin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47087DAC-27F4-0287-C954-D84DDCB3221A}"/>
              </a:ext>
            </a:extLst>
          </p:cNvPr>
          <p:cNvCxnSpPr>
            <a:cxnSpLocks/>
          </p:cNvCxnSpPr>
          <p:nvPr/>
        </p:nvCxnSpPr>
        <p:spPr>
          <a:xfrm>
            <a:off x="1838048" y="2463705"/>
            <a:ext cx="1193165" cy="0"/>
          </a:xfrm>
          <a:prstGeom prst="lin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6F3E2625-971D-838F-77AD-D5071CF4271C}"/>
              </a:ext>
            </a:extLst>
          </p:cNvPr>
          <p:cNvSpPr txBox="1"/>
          <p:nvPr/>
        </p:nvSpPr>
        <p:spPr>
          <a:xfrm>
            <a:off x="1138995" y="1887156"/>
            <a:ext cx="657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9D988C23-9400-0871-E8D3-C29515F925EE}"/>
              </a:ext>
            </a:extLst>
          </p:cNvPr>
          <p:cNvSpPr txBox="1"/>
          <p:nvPr/>
        </p:nvSpPr>
        <p:spPr>
          <a:xfrm>
            <a:off x="2076547" y="1864265"/>
            <a:ext cx="772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2B04BCFC-48B5-CCDD-BD4E-5968A5C0FEA2}"/>
              </a:ext>
            </a:extLst>
          </p:cNvPr>
          <p:cNvSpPr txBox="1"/>
          <p:nvPr/>
        </p:nvSpPr>
        <p:spPr>
          <a:xfrm>
            <a:off x="1877922" y="2471931"/>
            <a:ext cx="373856" cy="599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F6FA898F-6B1C-B99B-A403-A26F07E874BC}"/>
              </a:ext>
            </a:extLst>
          </p:cNvPr>
          <p:cNvSpPr txBox="1"/>
          <p:nvPr/>
        </p:nvSpPr>
        <p:spPr>
          <a:xfrm>
            <a:off x="1013765" y="2323401"/>
            <a:ext cx="772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32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8A81FDE9-BA7A-F877-6CA9-BF72AC0E7E5C}"/>
              </a:ext>
            </a:extLst>
          </p:cNvPr>
          <p:cNvSpPr txBox="1"/>
          <p:nvPr/>
        </p:nvSpPr>
        <p:spPr>
          <a:xfrm>
            <a:off x="1393913" y="2898342"/>
            <a:ext cx="373856" cy="599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31" name="Sinal de Subtração 30">
            <a:extLst>
              <a:ext uri="{FF2B5EF4-FFF2-40B4-BE49-F238E27FC236}">
                <a16:creationId xmlns:a16="http://schemas.microsoft.com/office/drawing/2014/main" id="{2E8F63AB-686F-BEDC-7208-A786F09A527C}"/>
              </a:ext>
            </a:extLst>
          </p:cNvPr>
          <p:cNvSpPr/>
          <p:nvPr/>
        </p:nvSpPr>
        <p:spPr>
          <a:xfrm>
            <a:off x="892902" y="2608582"/>
            <a:ext cx="304572" cy="96052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9DB73C13-0C10-C2A7-109C-8BF2AA1B5FEF}"/>
              </a:ext>
            </a:extLst>
          </p:cNvPr>
          <p:cNvSpPr txBox="1"/>
          <p:nvPr/>
        </p:nvSpPr>
        <p:spPr>
          <a:xfrm>
            <a:off x="2109903" y="2492885"/>
            <a:ext cx="28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F7297A0D-59CE-2875-006B-A5F1AB397A1A}"/>
              </a:ext>
            </a:extLst>
          </p:cNvPr>
          <p:cNvSpPr txBox="1"/>
          <p:nvPr/>
        </p:nvSpPr>
        <p:spPr>
          <a:xfrm>
            <a:off x="2262304" y="2462738"/>
            <a:ext cx="373856" cy="599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E0E02C39-A498-AC46-3F6D-261B7C57959F}"/>
              </a:ext>
            </a:extLst>
          </p:cNvPr>
          <p:cNvSpPr txBox="1"/>
          <p:nvPr/>
        </p:nvSpPr>
        <p:spPr>
          <a:xfrm>
            <a:off x="1604999" y="2894715"/>
            <a:ext cx="373856" cy="599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4F7EC67-F866-4B9E-8AAE-0A42778F4C38}"/>
              </a:ext>
            </a:extLst>
          </p:cNvPr>
          <p:cNvSpPr txBox="1"/>
          <p:nvPr/>
        </p:nvSpPr>
        <p:spPr>
          <a:xfrm>
            <a:off x="1370549" y="3267397"/>
            <a:ext cx="705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010E96B5-8D7A-932B-1B0D-809D9623A366}"/>
              </a:ext>
            </a:extLst>
          </p:cNvPr>
          <p:cNvSpPr txBox="1"/>
          <p:nvPr/>
        </p:nvSpPr>
        <p:spPr>
          <a:xfrm>
            <a:off x="1649683" y="3712603"/>
            <a:ext cx="3672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38" name="Sinal de Subtração 37">
            <a:extLst>
              <a:ext uri="{FF2B5EF4-FFF2-40B4-BE49-F238E27FC236}">
                <a16:creationId xmlns:a16="http://schemas.microsoft.com/office/drawing/2014/main" id="{0372615C-DA96-442B-6246-C99FE4D4845C}"/>
              </a:ext>
            </a:extLst>
          </p:cNvPr>
          <p:cNvSpPr/>
          <p:nvPr/>
        </p:nvSpPr>
        <p:spPr>
          <a:xfrm>
            <a:off x="1130495" y="3547709"/>
            <a:ext cx="304572" cy="96052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C2215D5D-3615-2F50-1992-FEDE78B83612}"/>
              </a:ext>
            </a:extLst>
          </p:cNvPr>
          <p:cNvSpPr txBox="1"/>
          <p:nvPr/>
        </p:nvSpPr>
        <p:spPr>
          <a:xfrm>
            <a:off x="4381331" y="2843688"/>
            <a:ext cx="5080249" cy="1508105"/>
          </a:xfrm>
          <a:prstGeom prst="rect">
            <a:avLst/>
          </a:prstGeom>
          <a:solidFill>
            <a:srgbClr val="58DD7F"/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Como 1 é menor que 8, colocamos zero unidade no quociente, fazemos 1 unidade 5 10 décimos e prosseguimos como nos exemplos anteriores.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BEDE6E10-5998-15C9-1139-FB40757725D7}"/>
              </a:ext>
            </a:extLst>
          </p:cNvPr>
          <p:cNvSpPr txBox="1"/>
          <p:nvPr/>
        </p:nvSpPr>
        <p:spPr>
          <a:xfrm>
            <a:off x="2497457" y="2462738"/>
            <a:ext cx="373856" cy="599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94531B3A-7CE3-E50A-3290-F9EDDBAC29BD}"/>
              </a:ext>
            </a:extLst>
          </p:cNvPr>
          <p:cNvSpPr txBox="1"/>
          <p:nvPr/>
        </p:nvSpPr>
        <p:spPr>
          <a:xfrm>
            <a:off x="2730420" y="2462738"/>
            <a:ext cx="373856" cy="599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80873AC6-8B2F-A48F-6192-DCC7FFFB4BB4}"/>
              </a:ext>
            </a:extLst>
          </p:cNvPr>
          <p:cNvSpPr txBox="1"/>
          <p:nvPr/>
        </p:nvSpPr>
        <p:spPr>
          <a:xfrm>
            <a:off x="1871627" y="3712603"/>
            <a:ext cx="3672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FBBD4C39-95CE-E6F1-9D43-398ABD4DCD99}"/>
              </a:ext>
            </a:extLst>
          </p:cNvPr>
          <p:cNvSpPr txBox="1"/>
          <p:nvPr/>
        </p:nvSpPr>
        <p:spPr>
          <a:xfrm>
            <a:off x="1663949" y="4057515"/>
            <a:ext cx="705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40</a:t>
            </a:r>
          </a:p>
        </p:txBody>
      </p:sp>
      <p:sp>
        <p:nvSpPr>
          <p:cNvPr id="50" name="Sinal de Subtração 49">
            <a:extLst>
              <a:ext uri="{FF2B5EF4-FFF2-40B4-BE49-F238E27FC236}">
                <a16:creationId xmlns:a16="http://schemas.microsoft.com/office/drawing/2014/main" id="{7D18149B-E899-8BCB-7117-14EA6E14EA40}"/>
              </a:ext>
            </a:extLst>
          </p:cNvPr>
          <p:cNvSpPr/>
          <p:nvPr/>
        </p:nvSpPr>
        <p:spPr>
          <a:xfrm>
            <a:off x="1400950" y="4342699"/>
            <a:ext cx="304572" cy="96052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658C8BC9-3455-29D8-334A-87822BF59B05}"/>
              </a:ext>
            </a:extLst>
          </p:cNvPr>
          <p:cNvSpPr txBox="1"/>
          <p:nvPr/>
        </p:nvSpPr>
        <p:spPr>
          <a:xfrm>
            <a:off x="1898940" y="4450196"/>
            <a:ext cx="3318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863089456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"/>
                            </p:stCondLst>
                            <p:childTnLst>
                              <p:par>
                                <p:cTn id="1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1" grpId="0"/>
      <p:bldP spid="24" grpId="0"/>
      <p:bldP spid="26" grpId="0"/>
      <p:bldP spid="27" grpId="0"/>
      <p:bldP spid="30" grpId="0"/>
      <p:bldP spid="31" grpId="0" animBg="1"/>
      <p:bldP spid="32" grpId="0"/>
      <p:bldP spid="33" grpId="0"/>
      <p:bldP spid="34" grpId="0"/>
      <p:bldP spid="35" grpId="0"/>
      <p:bldP spid="37" grpId="0"/>
      <p:bldP spid="38" grpId="0" animBg="1"/>
      <p:bldP spid="42" grpId="0" animBg="1"/>
      <p:bldP spid="45" grpId="0"/>
      <p:bldP spid="46" grpId="0"/>
      <p:bldP spid="47" grpId="0"/>
      <p:bldP spid="48" grpId="0"/>
      <p:bldP spid="50" grpId="0" animBg="1"/>
      <p:bldP spid="5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52D168-67FF-80E3-760B-70DA64AB2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545D4C52-64A5-CF3E-481A-F2EFE18CD0DD}"/>
              </a:ext>
            </a:extLst>
          </p:cNvPr>
          <p:cNvSpPr/>
          <p:nvPr/>
        </p:nvSpPr>
        <p:spPr>
          <a:xfrm>
            <a:off x="-112542" y="-185894"/>
            <a:ext cx="12417084" cy="7149402"/>
          </a:xfrm>
          <a:prstGeom prst="rect">
            <a:avLst/>
          </a:prstGeom>
          <a:solidFill>
            <a:srgbClr val="E5E25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326724DF-12BB-74EB-F9C6-F429F7D72AED}"/>
              </a:ext>
            </a:extLst>
          </p:cNvPr>
          <p:cNvCxnSpPr>
            <a:cxnSpLocks/>
          </p:cNvCxnSpPr>
          <p:nvPr/>
        </p:nvCxnSpPr>
        <p:spPr>
          <a:xfrm>
            <a:off x="1426866" y="394073"/>
            <a:ext cx="10420141" cy="16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Agrupar 5">
            <a:extLst>
              <a:ext uri="{FF2B5EF4-FFF2-40B4-BE49-F238E27FC236}">
                <a16:creationId xmlns:a16="http://schemas.microsoft.com/office/drawing/2014/main" id="{D687D945-FB19-171A-A032-541A010D0760}"/>
              </a:ext>
            </a:extLst>
          </p:cNvPr>
          <p:cNvGrpSpPr/>
          <p:nvPr/>
        </p:nvGrpSpPr>
        <p:grpSpPr>
          <a:xfrm>
            <a:off x="434092" y="266700"/>
            <a:ext cx="257175" cy="257175"/>
            <a:chOff x="672726" y="266700"/>
            <a:chExt cx="257175" cy="257175"/>
          </a:xfrm>
        </p:grpSpPr>
        <p:sp>
          <p:nvSpPr>
            <p:cNvPr id="7" name="Retângulo: Cantos Arredondados 6">
              <a:extLst>
                <a:ext uri="{FF2B5EF4-FFF2-40B4-BE49-F238E27FC236}">
                  <a16:creationId xmlns:a16="http://schemas.microsoft.com/office/drawing/2014/main" id="{278170BC-2739-CB64-EF0E-F81F6FBE38AC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D4C0C417-F0F2-846F-9E95-0E35E3028595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9" name="Agrupar 8">
            <a:extLst>
              <a:ext uri="{FF2B5EF4-FFF2-40B4-BE49-F238E27FC236}">
                <a16:creationId xmlns:a16="http://schemas.microsoft.com/office/drawing/2014/main" id="{DA4446F1-B44E-6A0A-B1BB-AB8632B22CD7}"/>
              </a:ext>
            </a:extLst>
          </p:cNvPr>
          <p:cNvGrpSpPr/>
          <p:nvPr/>
        </p:nvGrpSpPr>
        <p:grpSpPr>
          <a:xfrm>
            <a:off x="761679" y="266700"/>
            <a:ext cx="257175" cy="257175"/>
            <a:chOff x="1000313" y="266700"/>
            <a:chExt cx="257175" cy="257175"/>
          </a:xfrm>
        </p:grpSpPr>
        <p:sp>
          <p:nvSpPr>
            <p:cNvPr id="10" name="Retângulo: Cantos Arredondados 9">
              <a:extLst>
                <a:ext uri="{FF2B5EF4-FFF2-40B4-BE49-F238E27FC236}">
                  <a16:creationId xmlns:a16="http://schemas.microsoft.com/office/drawing/2014/main" id="{8D83E3DC-202D-08F2-4866-222AC59A4D8E}"/>
                </a:ext>
              </a:extLst>
            </p:cNvPr>
            <p:cNvSpPr/>
            <p:nvPr/>
          </p:nvSpPr>
          <p:spPr>
            <a:xfrm>
              <a:off x="1000313" y="266700"/>
              <a:ext cx="257175" cy="257175"/>
            </a:xfrm>
            <a:prstGeom prst="roundRect">
              <a:avLst/>
            </a:prstGeom>
            <a:solidFill>
              <a:srgbClr val="6A97F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" name="Seta: para a Direita 10">
              <a:extLst>
                <a:ext uri="{FF2B5EF4-FFF2-40B4-BE49-F238E27FC236}">
                  <a16:creationId xmlns:a16="http://schemas.microsoft.com/office/drawing/2014/main" id="{75EA02E3-ED92-2E5E-C916-BDD46EAC389B}"/>
                </a:ext>
              </a:extLst>
            </p:cNvPr>
            <p:cNvSpPr/>
            <p:nvPr/>
          </p:nvSpPr>
          <p:spPr>
            <a:xfrm>
              <a:off x="1054194" y="329546"/>
              <a:ext cx="149412" cy="13148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EC28D802-FDC6-315E-0F56-BFDD493B2A86}"/>
              </a:ext>
            </a:extLst>
          </p:cNvPr>
          <p:cNvSpPr/>
          <p:nvPr/>
        </p:nvSpPr>
        <p:spPr>
          <a:xfrm>
            <a:off x="1084408" y="266700"/>
            <a:ext cx="257175" cy="257175"/>
          </a:xfrm>
          <a:prstGeom prst="round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4DC525F6-A95B-617B-BD88-F06CB6D3F10A}"/>
              </a:ext>
            </a:extLst>
          </p:cNvPr>
          <p:cNvCxnSpPr>
            <a:cxnSpLocks/>
          </p:cNvCxnSpPr>
          <p:nvPr/>
        </p:nvCxnSpPr>
        <p:spPr>
          <a:xfrm>
            <a:off x="1138995" y="394073"/>
            <a:ext cx="144299" cy="12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2E75E4BE-DD9F-2E77-25ED-376DD45AEB2A}"/>
              </a:ext>
            </a:extLst>
          </p:cNvPr>
          <p:cNvCxnSpPr>
            <a:cxnSpLocks/>
          </p:cNvCxnSpPr>
          <p:nvPr/>
        </p:nvCxnSpPr>
        <p:spPr>
          <a:xfrm>
            <a:off x="523191" y="6602253"/>
            <a:ext cx="113238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tângulo 13">
            <a:extLst>
              <a:ext uri="{FF2B5EF4-FFF2-40B4-BE49-F238E27FC236}">
                <a16:creationId xmlns:a16="http://schemas.microsoft.com/office/drawing/2014/main" id="{3DF57B23-541D-454C-4054-47B40AB7A284}"/>
              </a:ext>
            </a:extLst>
          </p:cNvPr>
          <p:cNvSpPr/>
          <p:nvPr/>
        </p:nvSpPr>
        <p:spPr>
          <a:xfrm>
            <a:off x="434092" y="669863"/>
            <a:ext cx="11323816" cy="57175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748587BF-6EB6-1EE4-2168-08703B1F1021}"/>
              </a:ext>
            </a:extLst>
          </p:cNvPr>
          <p:cNvGrpSpPr/>
          <p:nvPr/>
        </p:nvGrpSpPr>
        <p:grpSpPr>
          <a:xfrm>
            <a:off x="761678" y="1204691"/>
            <a:ext cx="257175" cy="257175"/>
            <a:chOff x="672726" y="266700"/>
            <a:chExt cx="257175" cy="257175"/>
          </a:xfrm>
        </p:grpSpPr>
        <p:sp>
          <p:nvSpPr>
            <p:cNvPr id="17" name="Retângulo: Cantos Arredondados 16">
              <a:extLst>
                <a:ext uri="{FF2B5EF4-FFF2-40B4-BE49-F238E27FC236}">
                  <a16:creationId xmlns:a16="http://schemas.microsoft.com/office/drawing/2014/main" id="{20D48D73-CC8F-1C0A-0AA0-56A4F13F6DCD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328778EE-2A82-F90B-3635-89908F0437E9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C637F32E-29EB-322F-8629-23E0D004A4C6}"/>
              </a:ext>
            </a:extLst>
          </p:cNvPr>
          <p:cNvSpPr txBox="1"/>
          <p:nvPr/>
        </p:nvSpPr>
        <p:spPr>
          <a:xfrm>
            <a:off x="1012037" y="1003053"/>
            <a:ext cx="6759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3600" b="1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Divisão de números decimais</a:t>
            </a:r>
            <a:endParaRPr lang="pt-BR" sz="3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C807AD0-C3B3-CAF0-1892-546001CD19DB}"/>
              </a:ext>
            </a:extLst>
          </p:cNvPr>
          <p:cNvCxnSpPr/>
          <p:nvPr/>
        </p:nvCxnSpPr>
        <p:spPr>
          <a:xfrm>
            <a:off x="9432924" y="2413467"/>
            <a:ext cx="0" cy="599440"/>
          </a:xfrm>
          <a:prstGeom prst="lin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13624EF0-6614-DA1B-7EA9-073247C24E3F}"/>
              </a:ext>
            </a:extLst>
          </p:cNvPr>
          <p:cNvCxnSpPr>
            <a:cxnSpLocks/>
          </p:cNvCxnSpPr>
          <p:nvPr/>
        </p:nvCxnSpPr>
        <p:spPr>
          <a:xfrm>
            <a:off x="9413874" y="3012907"/>
            <a:ext cx="1193165" cy="0"/>
          </a:xfrm>
          <a:prstGeom prst="lin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BFC63598-BAEC-D33B-1423-02A96A9EAE4B}"/>
              </a:ext>
            </a:extLst>
          </p:cNvPr>
          <p:cNvSpPr txBox="1"/>
          <p:nvPr/>
        </p:nvSpPr>
        <p:spPr>
          <a:xfrm>
            <a:off x="8714821" y="2436358"/>
            <a:ext cx="6535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5305FBF-AD19-AD53-2D3B-E51835402527}"/>
              </a:ext>
            </a:extLst>
          </p:cNvPr>
          <p:cNvSpPr txBox="1"/>
          <p:nvPr/>
        </p:nvSpPr>
        <p:spPr>
          <a:xfrm>
            <a:off x="9652373" y="2413467"/>
            <a:ext cx="772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0C52EC4B-9211-7FB6-0E24-EF5594CA4A36}"/>
              </a:ext>
            </a:extLst>
          </p:cNvPr>
          <p:cNvSpPr txBox="1"/>
          <p:nvPr/>
        </p:nvSpPr>
        <p:spPr>
          <a:xfrm>
            <a:off x="9453748" y="3021133"/>
            <a:ext cx="373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5FD031E7-DAD1-B312-B227-69FD00E484E3}"/>
              </a:ext>
            </a:extLst>
          </p:cNvPr>
          <p:cNvSpPr txBox="1"/>
          <p:nvPr/>
        </p:nvSpPr>
        <p:spPr>
          <a:xfrm>
            <a:off x="8706264" y="2872603"/>
            <a:ext cx="772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B182624B-A550-8692-2AE1-8E49939D7151}"/>
              </a:ext>
            </a:extLst>
          </p:cNvPr>
          <p:cNvSpPr txBox="1"/>
          <p:nvPr/>
        </p:nvSpPr>
        <p:spPr>
          <a:xfrm>
            <a:off x="8955454" y="3456739"/>
            <a:ext cx="373856" cy="599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31" name="Sinal de Subtração 30">
            <a:extLst>
              <a:ext uri="{FF2B5EF4-FFF2-40B4-BE49-F238E27FC236}">
                <a16:creationId xmlns:a16="http://schemas.microsoft.com/office/drawing/2014/main" id="{F6B02F99-FD5F-FC54-4593-2B01799D1591}"/>
              </a:ext>
            </a:extLst>
          </p:cNvPr>
          <p:cNvSpPr/>
          <p:nvPr/>
        </p:nvSpPr>
        <p:spPr>
          <a:xfrm>
            <a:off x="8468728" y="3157784"/>
            <a:ext cx="304572" cy="96052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C7C5E736-FAC6-30FA-9DC3-861D81083894}"/>
              </a:ext>
            </a:extLst>
          </p:cNvPr>
          <p:cNvSpPr txBox="1"/>
          <p:nvPr/>
        </p:nvSpPr>
        <p:spPr>
          <a:xfrm>
            <a:off x="9685729" y="3042087"/>
            <a:ext cx="28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9C5AFF0A-600B-1292-1BE1-43843E1D1239}"/>
              </a:ext>
            </a:extLst>
          </p:cNvPr>
          <p:cNvSpPr txBox="1"/>
          <p:nvPr/>
        </p:nvSpPr>
        <p:spPr>
          <a:xfrm>
            <a:off x="9838130" y="3011940"/>
            <a:ext cx="373856" cy="599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D9A65D98-C172-D888-5A2F-46F139EA21CB}"/>
              </a:ext>
            </a:extLst>
          </p:cNvPr>
          <p:cNvSpPr txBox="1"/>
          <p:nvPr/>
        </p:nvSpPr>
        <p:spPr>
          <a:xfrm>
            <a:off x="9185287" y="3456684"/>
            <a:ext cx="373856" cy="599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609512B1-5630-7921-E277-A61003B676DF}"/>
              </a:ext>
            </a:extLst>
          </p:cNvPr>
          <p:cNvSpPr txBox="1"/>
          <p:nvPr/>
        </p:nvSpPr>
        <p:spPr>
          <a:xfrm>
            <a:off x="8933815" y="3817205"/>
            <a:ext cx="705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B3A33A47-474F-A2D5-41F8-31A0628BE627}"/>
              </a:ext>
            </a:extLst>
          </p:cNvPr>
          <p:cNvSpPr txBox="1"/>
          <p:nvPr/>
        </p:nvSpPr>
        <p:spPr>
          <a:xfrm>
            <a:off x="9209672" y="4267412"/>
            <a:ext cx="373856" cy="599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38" name="Sinal de Subtração 37">
            <a:extLst>
              <a:ext uri="{FF2B5EF4-FFF2-40B4-BE49-F238E27FC236}">
                <a16:creationId xmlns:a16="http://schemas.microsoft.com/office/drawing/2014/main" id="{41FD8F46-8A4F-C828-8340-7CAE686060F1}"/>
              </a:ext>
            </a:extLst>
          </p:cNvPr>
          <p:cNvSpPr/>
          <p:nvPr/>
        </p:nvSpPr>
        <p:spPr>
          <a:xfrm>
            <a:off x="8674443" y="4061566"/>
            <a:ext cx="304572" cy="96052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A1482C37-A7E0-80B5-75AD-D802C05A9C0A}"/>
              </a:ext>
            </a:extLst>
          </p:cNvPr>
          <p:cNvSpPr txBox="1"/>
          <p:nvPr/>
        </p:nvSpPr>
        <p:spPr>
          <a:xfrm>
            <a:off x="668723" y="1564539"/>
            <a:ext cx="15162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Caso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ixaDeTexto 22">
                <a:extLst>
                  <a:ext uri="{FF2B5EF4-FFF2-40B4-BE49-F238E27FC236}">
                    <a16:creationId xmlns:a16="http://schemas.microsoft.com/office/drawing/2014/main" id="{1FCF7BC5-9CBF-6C97-5687-82B63A078F7D}"/>
                  </a:ext>
                </a:extLst>
              </p:cNvPr>
              <p:cNvSpPr txBox="1"/>
              <p:nvPr/>
            </p:nvSpPr>
            <p:spPr>
              <a:xfrm>
                <a:off x="691267" y="2088321"/>
                <a:ext cx="233615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3600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pt-BR" sz="36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pt-BR" sz="3600" b="1" i="1" smtClean="0"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pt-BR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pt-BR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pt-BR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pt-BR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pt-BR" sz="3600" b="1" dirty="0"/>
              </a:p>
            </p:txBody>
          </p:sp>
        </mc:Choice>
        <mc:Fallback xmlns="">
          <p:sp>
            <p:nvSpPr>
              <p:cNvPr id="23" name="CaixaDeTexto 22">
                <a:extLst>
                  <a:ext uri="{FF2B5EF4-FFF2-40B4-BE49-F238E27FC236}">
                    <a16:creationId xmlns:a16="http://schemas.microsoft.com/office/drawing/2014/main" id="{1FCF7BC5-9CBF-6C97-5687-82B63A078F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267" y="2088321"/>
                <a:ext cx="2336157" cy="6463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CaixaDeTexto 24">
            <a:extLst>
              <a:ext uri="{FF2B5EF4-FFF2-40B4-BE49-F238E27FC236}">
                <a16:creationId xmlns:a16="http://schemas.microsoft.com/office/drawing/2014/main" id="{93F9BE73-E33A-25A7-0752-382E96693FB8}"/>
              </a:ext>
            </a:extLst>
          </p:cNvPr>
          <p:cNvSpPr txBox="1"/>
          <p:nvPr/>
        </p:nvSpPr>
        <p:spPr>
          <a:xfrm>
            <a:off x="691267" y="3011940"/>
            <a:ext cx="638382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 multiplicarmos 2,4 por 10 e 1,6 também por 10,</a:t>
            </a:r>
            <a:r>
              <a:rPr lang="pt-BR" sz="2200" b="0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 quociente não se altera e ficamos com uma divisão de números naturais que já sabemos resolver.</a:t>
            </a:r>
            <a:endParaRPr lang="pt-BR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8090142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50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000"/>
                            </p:stCondLst>
                            <p:childTnLst>
                              <p:par>
                                <p:cTn id="1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1" grpId="0"/>
      <p:bldP spid="24" grpId="0"/>
      <p:bldP spid="26" grpId="0"/>
      <p:bldP spid="27" grpId="0"/>
      <p:bldP spid="30" grpId="0"/>
      <p:bldP spid="31" grpId="0" animBg="1"/>
      <p:bldP spid="32" grpId="0"/>
      <p:bldP spid="33" grpId="0"/>
      <p:bldP spid="34" grpId="0"/>
      <p:bldP spid="35" grpId="0"/>
      <p:bldP spid="37" grpId="0"/>
      <p:bldP spid="38" grpId="0" animBg="1"/>
      <p:bldP spid="19" grpId="0"/>
      <p:bldP spid="23" grpId="0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A1EE1-60DB-68EC-C86A-A4E9A0952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34AC7DD8-77C9-DC2C-A1B2-985D345FDD3F}"/>
              </a:ext>
            </a:extLst>
          </p:cNvPr>
          <p:cNvSpPr/>
          <p:nvPr/>
        </p:nvSpPr>
        <p:spPr>
          <a:xfrm>
            <a:off x="-112542" y="-185894"/>
            <a:ext cx="12417084" cy="7149402"/>
          </a:xfrm>
          <a:prstGeom prst="rect">
            <a:avLst/>
          </a:prstGeom>
          <a:solidFill>
            <a:srgbClr val="E5E25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92DC6DC9-BCC0-9E2B-EBA2-DA6099CDC1EF}"/>
              </a:ext>
            </a:extLst>
          </p:cNvPr>
          <p:cNvCxnSpPr>
            <a:cxnSpLocks/>
          </p:cNvCxnSpPr>
          <p:nvPr/>
        </p:nvCxnSpPr>
        <p:spPr>
          <a:xfrm>
            <a:off x="1426866" y="394073"/>
            <a:ext cx="10420141" cy="16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Agrupar 5">
            <a:extLst>
              <a:ext uri="{FF2B5EF4-FFF2-40B4-BE49-F238E27FC236}">
                <a16:creationId xmlns:a16="http://schemas.microsoft.com/office/drawing/2014/main" id="{DCD46AE0-03A4-B76D-C888-A722655D3F85}"/>
              </a:ext>
            </a:extLst>
          </p:cNvPr>
          <p:cNvGrpSpPr/>
          <p:nvPr/>
        </p:nvGrpSpPr>
        <p:grpSpPr>
          <a:xfrm>
            <a:off x="434092" y="266700"/>
            <a:ext cx="257175" cy="257175"/>
            <a:chOff x="672726" y="266700"/>
            <a:chExt cx="257175" cy="257175"/>
          </a:xfrm>
        </p:grpSpPr>
        <p:sp>
          <p:nvSpPr>
            <p:cNvPr id="7" name="Retângulo: Cantos Arredondados 6">
              <a:extLst>
                <a:ext uri="{FF2B5EF4-FFF2-40B4-BE49-F238E27FC236}">
                  <a16:creationId xmlns:a16="http://schemas.microsoft.com/office/drawing/2014/main" id="{C5C297C5-A4B0-3166-D8FF-1E57040E1615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7B2C7DB3-D292-7CE7-D764-1C93A50D829B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9" name="Agrupar 8">
            <a:extLst>
              <a:ext uri="{FF2B5EF4-FFF2-40B4-BE49-F238E27FC236}">
                <a16:creationId xmlns:a16="http://schemas.microsoft.com/office/drawing/2014/main" id="{74C34087-D7A5-BF44-CB66-0B83DEB2B823}"/>
              </a:ext>
            </a:extLst>
          </p:cNvPr>
          <p:cNvGrpSpPr/>
          <p:nvPr/>
        </p:nvGrpSpPr>
        <p:grpSpPr>
          <a:xfrm>
            <a:off x="761679" y="266700"/>
            <a:ext cx="257175" cy="257175"/>
            <a:chOff x="1000313" y="266700"/>
            <a:chExt cx="257175" cy="257175"/>
          </a:xfrm>
        </p:grpSpPr>
        <p:sp>
          <p:nvSpPr>
            <p:cNvPr id="10" name="Retângulo: Cantos Arredondados 9">
              <a:extLst>
                <a:ext uri="{FF2B5EF4-FFF2-40B4-BE49-F238E27FC236}">
                  <a16:creationId xmlns:a16="http://schemas.microsoft.com/office/drawing/2014/main" id="{31D5DF5D-6AE0-FBB1-648B-FD9B7FB6E725}"/>
                </a:ext>
              </a:extLst>
            </p:cNvPr>
            <p:cNvSpPr/>
            <p:nvPr/>
          </p:nvSpPr>
          <p:spPr>
            <a:xfrm>
              <a:off x="1000313" y="266700"/>
              <a:ext cx="257175" cy="257175"/>
            </a:xfrm>
            <a:prstGeom prst="roundRect">
              <a:avLst/>
            </a:prstGeom>
            <a:solidFill>
              <a:srgbClr val="6A97F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" name="Seta: para a Direita 10">
              <a:extLst>
                <a:ext uri="{FF2B5EF4-FFF2-40B4-BE49-F238E27FC236}">
                  <a16:creationId xmlns:a16="http://schemas.microsoft.com/office/drawing/2014/main" id="{B5F73C8D-43A2-D447-A3AD-B4D388FC1543}"/>
                </a:ext>
              </a:extLst>
            </p:cNvPr>
            <p:cNvSpPr/>
            <p:nvPr/>
          </p:nvSpPr>
          <p:spPr>
            <a:xfrm>
              <a:off x="1054194" y="329546"/>
              <a:ext cx="149412" cy="13148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0B49C3A1-03E3-45D3-2032-C836B512D350}"/>
              </a:ext>
            </a:extLst>
          </p:cNvPr>
          <p:cNvSpPr/>
          <p:nvPr/>
        </p:nvSpPr>
        <p:spPr>
          <a:xfrm>
            <a:off x="1084408" y="266700"/>
            <a:ext cx="257175" cy="257175"/>
          </a:xfrm>
          <a:prstGeom prst="round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0175F084-273E-B0C8-D96B-1B6ECC2AAF7C}"/>
              </a:ext>
            </a:extLst>
          </p:cNvPr>
          <p:cNvCxnSpPr>
            <a:cxnSpLocks/>
          </p:cNvCxnSpPr>
          <p:nvPr/>
        </p:nvCxnSpPr>
        <p:spPr>
          <a:xfrm>
            <a:off x="1138995" y="394073"/>
            <a:ext cx="144299" cy="12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13C683E7-6B20-38F4-5187-230EF2595A77}"/>
              </a:ext>
            </a:extLst>
          </p:cNvPr>
          <p:cNvCxnSpPr>
            <a:cxnSpLocks/>
          </p:cNvCxnSpPr>
          <p:nvPr/>
        </p:nvCxnSpPr>
        <p:spPr>
          <a:xfrm>
            <a:off x="523191" y="6602253"/>
            <a:ext cx="113238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tângulo 13">
            <a:extLst>
              <a:ext uri="{FF2B5EF4-FFF2-40B4-BE49-F238E27FC236}">
                <a16:creationId xmlns:a16="http://schemas.microsoft.com/office/drawing/2014/main" id="{C08CED95-9069-531A-5499-C966C29D6B84}"/>
              </a:ext>
            </a:extLst>
          </p:cNvPr>
          <p:cNvSpPr/>
          <p:nvPr/>
        </p:nvSpPr>
        <p:spPr>
          <a:xfrm>
            <a:off x="434092" y="669863"/>
            <a:ext cx="11323816" cy="57175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9A6B038D-171E-CBDF-2721-2FFD3CB130D0}"/>
              </a:ext>
            </a:extLst>
          </p:cNvPr>
          <p:cNvGrpSpPr/>
          <p:nvPr/>
        </p:nvGrpSpPr>
        <p:grpSpPr>
          <a:xfrm>
            <a:off x="761678" y="1204691"/>
            <a:ext cx="257175" cy="257175"/>
            <a:chOff x="672726" y="266700"/>
            <a:chExt cx="257175" cy="257175"/>
          </a:xfrm>
        </p:grpSpPr>
        <p:sp>
          <p:nvSpPr>
            <p:cNvPr id="17" name="Retângulo: Cantos Arredondados 16">
              <a:extLst>
                <a:ext uri="{FF2B5EF4-FFF2-40B4-BE49-F238E27FC236}">
                  <a16:creationId xmlns:a16="http://schemas.microsoft.com/office/drawing/2014/main" id="{0BFC2DDC-1A94-2674-F87F-39026A99540E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E22DA3AB-5ABE-D140-33AB-F111DB4F54DE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705DA73F-8427-D02E-E160-15D83A0341C8}"/>
              </a:ext>
            </a:extLst>
          </p:cNvPr>
          <p:cNvSpPr txBox="1"/>
          <p:nvPr/>
        </p:nvSpPr>
        <p:spPr>
          <a:xfrm>
            <a:off x="1012037" y="1003053"/>
            <a:ext cx="6759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3600" b="1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Divisão de números decimais</a:t>
            </a:r>
            <a:endParaRPr lang="pt-BR" sz="3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E3231CE7-02FD-40E9-5435-3BC9A9F12CA0}"/>
              </a:ext>
            </a:extLst>
          </p:cNvPr>
          <p:cNvCxnSpPr/>
          <p:nvPr/>
        </p:nvCxnSpPr>
        <p:spPr>
          <a:xfrm>
            <a:off x="9432924" y="2413467"/>
            <a:ext cx="0" cy="599440"/>
          </a:xfrm>
          <a:prstGeom prst="lin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34C4199F-C7D0-D98C-8DF1-4B091E421170}"/>
              </a:ext>
            </a:extLst>
          </p:cNvPr>
          <p:cNvCxnSpPr>
            <a:cxnSpLocks/>
          </p:cNvCxnSpPr>
          <p:nvPr/>
        </p:nvCxnSpPr>
        <p:spPr>
          <a:xfrm>
            <a:off x="9413874" y="3012907"/>
            <a:ext cx="1193165" cy="0"/>
          </a:xfrm>
          <a:prstGeom prst="lin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D563C82D-5CA7-8C84-6564-6A191C02A92B}"/>
              </a:ext>
            </a:extLst>
          </p:cNvPr>
          <p:cNvSpPr txBox="1"/>
          <p:nvPr/>
        </p:nvSpPr>
        <p:spPr>
          <a:xfrm>
            <a:off x="8232414" y="2436358"/>
            <a:ext cx="11317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1512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5ACB308-6146-9A2F-55D3-4D2FB1445A8D}"/>
              </a:ext>
            </a:extLst>
          </p:cNvPr>
          <p:cNvSpPr txBox="1"/>
          <p:nvPr/>
        </p:nvSpPr>
        <p:spPr>
          <a:xfrm>
            <a:off x="9523943" y="2435804"/>
            <a:ext cx="904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270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E295EF78-2698-FAD1-DA7C-4F31FEC1B2B4}"/>
              </a:ext>
            </a:extLst>
          </p:cNvPr>
          <p:cNvSpPr txBox="1"/>
          <p:nvPr/>
        </p:nvSpPr>
        <p:spPr>
          <a:xfrm>
            <a:off x="9453748" y="3021133"/>
            <a:ext cx="373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1274D20E-0E27-844D-9E73-678C7F8B8AF9}"/>
              </a:ext>
            </a:extLst>
          </p:cNvPr>
          <p:cNvSpPr txBox="1"/>
          <p:nvPr/>
        </p:nvSpPr>
        <p:spPr>
          <a:xfrm>
            <a:off x="8227872" y="2919934"/>
            <a:ext cx="13584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1350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EAA63E07-D9D1-B728-EFE5-B186294491CF}"/>
              </a:ext>
            </a:extLst>
          </p:cNvPr>
          <p:cNvSpPr txBox="1"/>
          <p:nvPr/>
        </p:nvSpPr>
        <p:spPr>
          <a:xfrm>
            <a:off x="8458507" y="3456739"/>
            <a:ext cx="11775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162</a:t>
            </a:r>
          </a:p>
        </p:txBody>
      </p:sp>
      <p:sp>
        <p:nvSpPr>
          <p:cNvPr id="31" name="Sinal de Subtração 30">
            <a:extLst>
              <a:ext uri="{FF2B5EF4-FFF2-40B4-BE49-F238E27FC236}">
                <a16:creationId xmlns:a16="http://schemas.microsoft.com/office/drawing/2014/main" id="{D3C69688-B2FC-FDC6-9A6A-82A3221DE027}"/>
              </a:ext>
            </a:extLst>
          </p:cNvPr>
          <p:cNvSpPr/>
          <p:nvPr/>
        </p:nvSpPr>
        <p:spPr>
          <a:xfrm>
            <a:off x="7990337" y="3205115"/>
            <a:ext cx="304572" cy="96052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382EF02C-F7C6-13D5-AE8A-E8345287EDB9}"/>
              </a:ext>
            </a:extLst>
          </p:cNvPr>
          <p:cNvSpPr txBox="1"/>
          <p:nvPr/>
        </p:nvSpPr>
        <p:spPr>
          <a:xfrm>
            <a:off x="9685729" y="3042087"/>
            <a:ext cx="28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A56E0234-F430-807F-742E-0A95DF286623}"/>
              </a:ext>
            </a:extLst>
          </p:cNvPr>
          <p:cNvSpPr txBox="1"/>
          <p:nvPr/>
        </p:nvSpPr>
        <p:spPr>
          <a:xfrm>
            <a:off x="9838130" y="3011940"/>
            <a:ext cx="373856" cy="599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B310C344-B0A9-5B76-05DB-058DB3307193}"/>
              </a:ext>
            </a:extLst>
          </p:cNvPr>
          <p:cNvSpPr txBox="1"/>
          <p:nvPr/>
        </p:nvSpPr>
        <p:spPr>
          <a:xfrm>
            <a:off x="9185287" y="3456684"/>
            <a:ext cx="373856" cy="599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7F68B551-E34D-38C4-84C7-EE1C67D1C1B8}"/>
              </a:ext>
            </a:extLst>
          </p:cNvPr>
          <p:cNvSpPr txBox="1"/>
          <p:nvPr/>
        </p:nvSpPr>
        <p:spPr>
          <a:xfrm>
            <a:off x="8444391" y="3817205"/>
            <a:ext cx="11775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1620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BDD2F1D3-992E-92F7-DC0F-98CC08B032BF}"/>
              </a:ext>
            </a:extLst>
          </p:cNvPr>
          <p:cNvSpPr txBox="1"/>
          <p:nvPr/>
        </p:nvSpPr>
        <p:spPr>
          <a:xfrm>
            <a:off x="9185287" y="4267412"/>
            <a:ext cx="373856" cy="599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38" name="Sinal de Subtração 37">
            <a:extLst>
              <a:ext uri="{FF2B5EF4-FFF2-40B4-BE49-F238E27FC236}">
                <a16:creationId xmlns:a16="http://schemas.microsoft.com/office/drawing/2014/main" id="{32FAA4F9-40AA-35C8-0E6B-CB5658427AA3}"/>
              </a:ext>
            </a:extLst>
          </p:cNvPr>
          <p:cNvSpPr/>
          <p:nvPr/>
        </p:nvSpPr>
        <p:spPr>
          <a:xfrm>
            <a:off x="8185020" y="4061566"/>
            <a:ext cx="304572" cy="96052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A5C10CC7-7B43-8FD7-F143-7F25876F1B06}"/>
              </a:ext>
            </a:extLst>
          </p:cNvPr>
          <p:cNvSpPr txBox="1"/>
          <p:nvPr/>
        </p:nvSpPr>
        <p:spPr>
          <a:xfrm>
            <a:off x="668723" y="1564539"/>
            <a:ext cx="15162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Caso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ixaDeTexto 22">
                <a:extLst>
                  <a:ext uri="{FF2B5EF4-FFF2-40B4-BE49-F238E27FC236}">
                    <a16:creationId xmlns:a16="http://schemas.microsoft.com/office/drawing/2014/main" id="{10AB43EF-9679-8ED8-EE8D-9A3595378450}"/>
                  </a:ext>
                </a:extLst>
              </p:cNvPr>
              <p:cNvSpPr txBox="1"/>
              <p:nvPr/>
            </p:nvSpPr>
            <p:spPr>
              <a:xfrm>
                <a:off x="691268" y="2088321"/>
                <a:ext cx="278591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3600" b="1" i="1" smtClean="0">
                          <a:latin typeface="Cambria Math" panose="02040503050406030204" pitchFamily="18" charset="0"/>
                        </a:rPr>
                        <m:t>𝟏𝟓</m:t>
                      </m:r>
                      <m:r>
                        <a:rPr lang="pt-BR" sz="36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pt-BR" sz="3600" b="1" i="1" smtClean="0"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pt-BR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pt-BR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pt-BR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pt-BR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pt-BR" sz="3600" b="1" dirty="0"/>
              </a:p>
            </p:txBody>
          </p:sp>
        </mc:Choice>
        <mc:Fallback xmlns="">
          <p:sp>
            <p:nvSpPr>
              <p:cNvPr id="23" name="CaixaDeTexto 22">
                <a:extLst>
                  <a:ext uri="{FF2B5EF4-FFF2-40B4-BE49-F238E27FC236}">
                    <a16:creationId xmlns:a16="http://schemas.microsoft.com/office/drawing/2014/main" id="{10AB43EF-9679-8ED8-EE8D-9A35953784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268" y="2088321"/>
                <a:ext cx="2785912" cy="6463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CaixaDeTexto 24">
            <a:extLst>
              <a:ext uri="{FF2B5EF4-FFF2-40B4-BE49-F238E27FC236}">
                <a16:creationId xmlns:a16="http://schemas.microsoft.com/office/drawing/2014/main" id="{3FFCBE37-92F6-7B3B-1047-310E373F9CC2}"/>
              </a:ext>
            </a:extLst>
          </p:cNvPr>
          <p:cNvSpPr txBox="1"/>
          <p:nvPr/>
        </p:nvSpPr>
        <p:spPr>
          <a:xfrm>
            <a:off x="691268" y="2970781"/>
            <a:ext cx="589690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Para ficarmos com uma divisão entre números naturais, devemos multiplicar o dividendo e o </a:t>
            </a:r>
            <a:r>
              <a:rPr lang="pt-B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divisor por 100.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8976218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00"/>
                            </p:stCondLst>
                            <p:childTnLst>
                              <p:par>
                                <p:cTn id="10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1" grpId="0"/>
      <p:bldP spid="24" grpId="0"/>
      <p:bldP spid="26" grpId="0"/>
      <p:bldP spid="27" grpId="0"/>
      <p:bldP spid="30" grpId="0"/>
      <p:bldP spid="31" grpId="0" animBg="1"/>
      <p:bldP spid="32" grpId="0"/>
      <p:bldP spid="33" grpId="0"/>
      <p:bldP spid="34" grpId="0"/>
      <p:bldP spid="35" grpId="0"/>
      <p:bldP spid="37" grpId="0"/>
      <p:bldP spid="38" grpId="0" animBg="1"/>
      <p:bldP spid="19" grpId="0"/>
      <p:bldP spid="23" grpId="0"/>
      <p:bldP spid="2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4DC93F-7340-159A-25B1-3F274CDA5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4666CC0-925D-9784-4BA9-A878A1761688}"/>
              </a:ext>
            </a:extLst>
          </p:cNvPr>
          <p:cNvSpPr/>
          <p:nvPr/>
        </p:nvSpPr>
        <p:spPr>
          <a:xfrm>
            <a:off x="-112542" y="-185894"/>
            <a:ext cx="12417084" cy="7149402"/>
          </a:xfrm>
          <a:prstGeom prst="rect">
            <a:avLst/>
          </a:prstGeom>
          <a:solidFill>
            <a:srgbClr val="E5E25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9173660F-5A47-D31A-2846-7345A8502EE7}"/>
              </a:ext>
            </a:extLst>
          </p:cNvPr>
          <p:cNvCxnSpPr>
            <a:cxnSpLocks/>
          </p:cNvCxnSpPr>
          <p:nvPr/>
        </p:nvCxnSpPr>
        <p:spPr>
          <a:xfrm>
            <a:off x="1426866" y="394073"/>
            <a:ext cx="10420141" cy="16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Agrupar 5">
            <a:extLst>
              <a:ext uri="{FF2B5EF4-FFF2-40B4-BE49-F238E27FC236}">
                <a16:creationId xmlns:a16="http://schemas.microsoft.com/office/drawing/2014/main" id="{1A7BA800-F2F9-D7B1-2917-60E0CDE90B64}"/>
              </a:ext>
            </a:extLst>
          </p:cNvPr>
          <p:cNvGrpSpPr/>
          <p:nvPr/>
        </p:nvGrpSpPr>
        <p:grpSpPr>
          <a:xfrm>
            <a:off x="434092" y="266700"/>
            <a:ext cx="257175" cy="257175"/>
            <a:chOff x="672726" y="266700"/>
            <a:chExt cx="257175" cy="257175"/>
          </a:xfrm>
        </p:grpSpPr>
        <p:sp>
          <p:nvSpPr>
            <p:cNvPr id="7" name="Retângulo: Cantos Arredondados 6">
              <a:extLst>
                <a:ext uri="{FF2B5EF4-FFF2-40B4-BE49-F238E27FC236}">
                  <a16:creationId xmlns:a16="http://schemas.microsoft.com/office/drawing/2014/main" id="{DA382226-E793-E6D5-6EFD-6513228B2726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460D5630-53F6-F49D-F7D6-34711418779A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9" name="Agrupar 8">
            <a:extLst>
              <a:ext uri="{FF2B5EF4-FFF2-40B4-BE49-F238E27FC236}">
                <a16:creationId xmlns:a16="http://schemas.microsoft.com/office/drawing/2014/main" id="{731CA92A-E61C-10EA-EAA6-20124BBCB192}"/>
              </a:ext>
            </a:extLst>
          </p:cNvPr>
          <p:cNvGrpSpPr/>
          <p:nvPr/>
        </p:nvGrpSpPr>
        <p:grpSpPr>
          <a:xfrm>
            <a:off x="761679" y="266700"/>
            <a:ext cx="257175" cy="257175"/>
            <a:chOff x="1000313" y="266700"/>
            <a:chExt cx="257175" cy="257175"/>
          </a:xfrm>
        </p:grpSpPr>
        <p:sp>
          <p:nvSpPr>
            <p:cNvPr id="10" name="Retângulo: Cantos Arredondados 9">
              <a:extLst>
                <a:ext uri="{FF2B5EF4-FFF2-40B4-BE49-F238E27FC236}">
                  <a16:creationId xmlns:a16="http://schemas.microsoft.com/office/drawing/2014/main" id="{90D4FA88-E458-AF0C-850E-006BE57CC4CC}"/>
                </a:ext>
              </a:extLst>
            </p:cNvPr>
            <p:cNvSpPr/>
            <p:nvPr/>
          </p:nvSpPr>
          <p:spPr>
            <a:xfrm>
              <a:off x="1000313" y="266700"/>
              <a:ext cx="257175" cy="257175"/>
            </a:xfrm>
            <a:prstGeom prst="roundRect">
              <a:avLst/>
            </a:prstGeom>
            <a:solidFill>
              <a:srgbClr val="6A97F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" name="Seta: para a Direita 10">
              <a:extLst>
                <a:ext uri="{FF2B5EF4-FFF2-40B4-BE49-F238E27FC236}">
                  <a16:creationId xmlns:a16="http://schemas.microsoft.com/office/drawing/2014/main" id="{A8F4CDF0-133A-65BE-AF25-22386B7C8622}"/>
                </a:ext>
              </a:extLst>
            </p:cNvPr>
            <p:cNvSpPr/>
            <p:nvPr/>
          </p:nvSpPr>
          <p:spPr>
            <a:xfrm>
              <a:off x="1054194" y="329546"/>
              <a:ext cx="149412" cy="13148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9EAB15C2-1807-7C56-6DB1-828A683D3C01}"/>
              </a:ext>
            </a:extLst>
          </p:cNvPr>
          <p:cNvSpPr/>
          <p:nvPr/>
        </p:nvSpPr>
        <p:spPr>
          <a:xfrm>
            <a:off x="1084408" y="266700"/>
            <a:ext cx="257175" cy="257175"/>
          </a:xfrm>
          <a:prstGeom prst="round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13CE1EE6-4572-A73F-17A1-02E74BAE7EC7}"/>
              </a:ext>
            </a:extLst>
          </p:cNvPr>
          <p:cNvCxnSpPr>
            <a:cxnSpLocks/>
          </p:cNvCxnSpPr>
          <p:nvPr/>
        </p:nvCxnSpPr>
        <p:spPr>
          <a:xfrm>
            <a:off x="1138995" y="394073"/>
            <a:ext cx="144299" cy="12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C37DF436-B7C9-E76C-2920-A9E66A96865D}"/>
              </a:ext>
            </a:extLst>
          </p:cNvPr>
          <p:cNvCxnSpPr>
            <a:cxnSpLocks/>
          </p:cNvCxnSpPr>
          <p:nvPr/>
        </p:nvCxnSpPr>
        <p:spPr>
          <a:xfrm>
            <a:off x="523191" y="6602253"/>
            <a:ext cx="113238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tângulo 13">
            <a:extLst>
              <a:ext uri="{FF2B5EF4-FFF2-40B4-BE49-F238E27FC236}">
                <a16:creationId xmlns:a16="http://schemas.microsoft.com/office/drawing/2014/main" id="{51762DC7-36A9-3A8D-1E57-FC1FC2D5D653}"/>
              </a:ext>
            </a:extLst>
          </p:cNvPr>
          <p:cNvSpPr/>
          <p:nvPr/>
        </p:nvSpPr>
        <p:spPr>
          <a:xfrm>
            <a:off x="434092" y="669863"/>
            <a:ext cx="11323816" cy="57175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A9EAD381-6E9B-8AEC-4C80-F88CC008DFC3}"/>
              </a:ext>
            </a:extLst>
          </p:cNvPr>
          <p:cNvGrpSpPr/>
          <p:nvPr/>
        </p:nvGrpSpPr>
        <p:grpSpPr>
          <a:xfrm>
            <a:off x="761678" y="1204691"/>
            <a:ext cx="257175" cy="257175"/>
            <a:chOff x="672726" y="266700"/>
            <a:chExt cx="257175" cy="257175"/>
          </a:xfrm>
        </p:grpSpPr>
        <p:sp>
          <p:nvSpPr>
            <p:cNvPr id="17" name="Retângulo: Cantos Arredondados 16">
              <a:extLst>
                <a:ext uri="{FF2B5EF4-FFF2-40B4-BE49-F238E27FC236}">
                  <a16:creationId xmlns:a16="http://schemas.microsoft.com/office/drawing/2014/main" id="{6DC4C4B4-0D6F-B9B0-E7D5-10DA9F792E01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8B38AC55-68A6-ADB1-F219-12CDED27067B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B549FDCE-F547-A759-0805-B41032E217A5}"/>
              </a:ext>
            </a:extLst>
          </p:cNvPr>
          <p:cNvSpPr txBox="1"/>
          <p:nvPr/>
        </p:nvSpPr>
        <p:spPr>
          <a:xfrm>
            <a:off x="1012037" y="1003053"/>
            <a:ext cx="6759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3600" b="1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Divisão de números decimais</a:t>
            </a:r>
            <a:endParaRPr lang="pt-BR" sz="3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90759B93-E281-2F6E-0FA7-4C4112030DBC}"/>
              </a:ext>
            </a:extLst>
          </p:cNvPr>
          <p:cNvCxnSpPr/>
          <p:nvPr/>
        </p:nvCxnSpPr>
        <p:spPr>
          <a:xfrm>
            <a:off x="2085290" y="3989450"/>
            <a:ext cx="0" cy="599440"/>
          </a:xfrm>
          <a:prstGeom prst="lin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B9CA11CE-0604-265D-3E32-85811052B69F}"/>
              </a:ext>
            </a:extLst>
          </p:cNvPr>
          <p:cNvCxnSpPr>
            <a:cxnSpLocks/>
          </p:cNvCxnSpPr>
          <p:nvPr/>
        </p:nvCxnSpPr>
        <p:spPr>
          <a:xfrm>
            <a:off x="2066240" y="4588890"/>
            <a:ext cx="1193165" cy="0"/>
          </a:xfrm>
          <a:prstGeom prst="lin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C6EC32CA-5492-047A-5D5B-4937EACE40F4}"/>
              </a:ext>
            </a:extLst>
          </p:cNvPr>
          <p:cNvSpPr txBox="1"/>
          <p:nvPr/>
        </p:nvSpPr>
        <p:spPr>
          <a:xfrm>
            <a:off x="1108619" y="4012341"/>
            <a:ext cx="8856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800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F1409D10-33CA-FACA-9979-544ACCE7731D}"/>
              </a:ext>
            </a:extLst>
          </p:cNvPr>
          <p:cNvSpPr txBox="1"/>
          <p:nvPr/>
        </p:nvSpPr>
        <p:spPr>
          <a:xfrm>
            <a:off x="2176309" y="4011787"/>
            <a:ext cx="4556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52814F68-3ED7-D157-ED43-392069A066A3}"/>
              </a:ext>
            </a:extLst>
          </p:cNvPr>
          <p:cNvSpPr txBox="1"/>
          <p:nvPr/>
        </p:nvSpPr>
        <p:spPr>
          <a:xfrm>
            <a:off x="2176309" y="4597116"/>
            <a:ext cx="11532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200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5D6663B2-9B4C-450E-F735-13E936E30439}"/>
              </a:ext>
            </a:extLst>
          </p:cNvPr>
          <p:cNvSpPr txBox="1"/>
          <p:nvPr/>
        </p:nvSpPr>
        <p:spPr>
          <a:xfrm>
            <a:off x="1103313" y="4495917"/>
            <a:ext cx="8909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800</a:t>
            </a:r>
          </a:p>
        </p:txBody>
      </p:sp>
      <p:sp>
        <p:nvSpPr>
          <p:cNvPr id="31" name="Sinal de Subtração 30">
            <a:extLst>
              <a:ext uri="{FF2B5EF4-FFF2-40B4-BE49-F238E27FC236}">
                <a16:creationId xmlns:a16="http://schemas.microsoft.com/office/drawing/2014/main" id="{6F73ED51-0CD8-D656-D0AF-1B8C5921E9C5}"/>
              </a:ext>
            </a:extLst>
          </p:cNvPr>
          <p:cNvSpPr/>
          <p:nvPr/>
        </p:nvSpPr>
        <p:spPr>
          <a:xfrm>
            <a:off x="815560" y="4781098"/>
            <a:ext cx="304572" cy="96052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169230B4-C014-EF78-5F6A-A4FC67EBFB57}"/>
              </a:ext>
            </a:extLst>
          </p:cNvPr>
          <p:cNvSpPr txBox="1"/>
          <p:nvPr/>
        </p:nvSpPr>
        <p:spPr>
          <a:xfrm>
            <a:off x="1576807" y="5022858"/>
            <a:ext cx="373856" cy="599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672EB0AE-DDDC-64EC-C4D6-47C1CCDB5A2F}"/>
              </a:ext>
            </a:extLst>
          </p:cNvPr>
          <p:cNvSpPr txBox="1"/>
          <p:nvPr/>
        </p:nvSpPr>
        <p:spPr>
          <a:xfrm>
            <a:off x="668723" y="1564539"/>
            <a:ext cx="15162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Caso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ixaDeTexto 22">
                <a:extLst>
                  <a:ext uri="{FF2B5EF4-FFF2-40B4-BE49-F238E27FC236}">
                    <a16:creationId xmlns:a16="http://schemas.microsoft.com/office/drawing/2014/main" id="{6E3BC59D-0148-7E7A-F0CD-DD0B5C269224}"/>
                  </a:ext>
                </a:extLst>
              </p:cNvPr>
              <p:cNvSpPr txBox="1"/>
              <p:nvPr/>
            </p:nvSpPr>
            <p:spPr>
              <a:xfrm>
                <a:off x="691268" y="2088321"/>
                <a:ext cx="278591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3600" b="1" i="1" smtClean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pt-BR" sz="36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pt-BR" sz="3600" b="1" i="1" smtClean="0"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pt-BR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pt-BR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pt-BR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pt-BR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𝟎𝟎𝟒</m:t>
                      </m:r>
                    </m:oMath>
                  </m:oMathPara>
                </a14:m>
                <a:endParaRPr lang="pt-BR" sz="3600" b="1" dirty="0"/>
              </a:p>
            </p:txBody>
          </p:sp>
        </mc:Choice>
        <mc:Fallback xmlns="">
          <p:sp>
            <p:nvSpPr>
              <p:cNvPr id="23" name="CaixaDeTexto 22">
                <a:extLst>
                  <a:ext uri="{FF2B5EF4-FFF2-40B4-BE49-F238E27FC236}">
                    <a16:creationId xmlns:a16="http://schemas.microsoft.com/office/drawing/2014/main" id="{6E3BC59D-0148-7E7A-F0CD-DD0B5C2692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268" y="2088321"/>
                <a:ext cx="2785912" cy="6463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CaixaDeTexto 24">
            <a:extLst>
              <a:ext uri="{FF2B5EF4-FFF2-40B4-BE49-F238E27FC236}">
                <a16:creationId xmlns:a16="http://schemas.microsoft.com/office/drawing/2014/main" id="{540E4265-E2AF-5ADF-3B25-792F30A7F1D8}"/>
              </a:ext>
            </a:extLst>
          </p:cNvPr>
          <p:cNvSpPr txBox="1"/>
          <p:nvPr/>
        </p:nvSpPr>
        <p:spPr>
          <a:xfrm>
            <a:off x="691268" y="2970781"/>
            <a:ext cx="5896902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Multiplicamos dividendo e </a:t>
            </a:r>
            <a:r>
              <a:rPr lang="pt-B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divisor por 1 000</a:t>
            </a: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10107706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1" grpId="0"/>
      <p:bldP spid="26" grpId="0"/>
      <p:bldP spid="27" grpId="0"/>
      <p:bldP spid="31" grpId="0" animBg="1"/>
      <p:bldP spid="34" grpId="0"/>
      <p:bldP spid="19" grpId="0"/>
      <p:bldP spid="23" grpId="0"/>
      <p:bldP spid="2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A04BCD-F2F9-37AC-ADFF-9BCA2170C2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BB8E9D30-A3DA-1BF2-2C98-C6E8F7DAE35E}"/>
              </a:ext>
            </a:extLst>
          </p:cNvPr>
          <p:cNvSpPr/>
          <p:nvPr/>
        </p:nvSpPr>
        <p:spPr>
          <a:xfrm>
            <a:off x="-112542" y="-185894"/>
            <a:ext cx="12417084" cy="7149402"/>
          </a:xfrm>
          <a:prstGeom prst="rect">
            <a:avLst/>
          </a:prstGeom>
          <a:solidFill>
            <a:srgbClr val="E5E25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D9EA884C-BDC2-D8FF-F315-54D2561B6B0F}"/>
              </a:ext>
            </a:extLst>
          </p:cNvPr>
          <p:cNvCxnSpPr>
            <a:cxnSpLocks/>
          </p:cNvCxnSpPr>
          <p:nvPr/>
        </p:nvCxnSpPr>
        <p:spPr>
          <a:xfrm>
            <a:off x="1426866" y="394073"/>
            <a:ext cx="10420141" cy="16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Agrupar 5">
            <a:extLst>
              <a:ext uri="{FF2B5EF4-FFF2-40B4-BE49-F238E27FC236}">
                <a16:creationId xmlns:a16="http://schemas.microsoft.com/office/drawing/2014/main" id="{ADB9A655-45AC-97D3-6394-F423C3EFE368}"/>
              </a:ext>
            </a:extLst>
          </p:cNvPr>
          <p:cNvGrpSpPr/>
          <p:nvPr/>
        </p:nvGrpSpPr>
        <p:grpSpPr>
          <a:xfrm>
            <a:off x="434092" y="266700"/>
            <a:ext cx="257175" cy="257175"/>
            <a:chOff x="672726" y="266700"/>
            <a:chExt cx="257175" cy="257175"/>
          </a:xfrm>
        </p:grpSpPr>
        <p:sp>
          <p:nvSpPr>
            <p:cNvPr id="7" name="Retângulo: Cantos Arredondados 6">
              <a:extLst>
                <a:ext uri="{FF2B5EF4-FFF2-40B4-BE49-F238E27FC236}">
                  <a16:creationId xmlns:a16="http://schemas.microsoft.com/office/drawing/2014/main" id="{F4EE2BEA-AF66-6C44-C84A-C495043DDC04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2D640070-E1E6-9EAF-80D3-0D6DB59A9E6C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9" name="Agrupar 8">
            <a:extLst>
              <a:ext uri="{FF2B5EF4-FFF2-40B4-BE49-F238E27FC236}">
                <a16:creationId xmlns:a16="http://schemas.microsoft.com/office/drawing/2014/main" id="{2FDD6888-CE14-1B84-C89F-991FEA0CB630}"/>
              </a:ext>
            </a:extLst>
          </p:cNvPr>
          <p:cNvGrpSpPr/>
          <p:nvPr/>
        </p:nvGrpSpPr>
        <p:grpSpPr>
          <a:xfrm>
            <a:off x="761679" y="266700"/>
            <a:ext cx="257175" cy="257175"/>
            <a:chOff x="1000313" y="266700"/>
            <a:chExt cx="257175" cy="257175"/>
          </a:xfrm>
        </p:grpSpPr>
        <p:sp>
          <p:nvSpPr>
            <p:cNvPr id="10" name="Retângulo: Cantos Arredondados 9">
              <a:extLst>
                <a:ext uri="{FF2B5EF4-FFF2-40B4-BE49-F238E27FC236}">
                  <a16:creationId xmlns:a16="http://schemas.microsoft.com/office/drawing/2014/main" id="{D6813F90-551A-2AAD-C9E1-5DD88C3EFEBC}"/>
                </a:ext>
              </a:extLst>
            </p:cNvPr>
            <p:cNvSpPr/>
            <p:nvPr/>
          </p:nvSpPr>
          <p:spPr>
            <a:xfrm>
              <a:off x="1000313" y="266700"/>
              <a:ext cx="257175" cy="257175"/>
            </a:xfrm>
            <a:prstGeom prst="roundRect">
              <a:avLst/>
            </a:prstGeom>
            <a:solidFill>
              <a:srgbClr val="6A97F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" name="Seta: para a Direita 10">
              <a:extLst>
                <a:ext uri="{FF2B5EF4-FFF2-40B4-BE49-F238E27FC236}">
                  <a16:creationId xmlns:a16="http://schemas.microsoft.com/office/drawing/2014/main" id="{AD38B4A7-B410-41B6-7778-42D5B38490EF}"/>
                </a:ext>
              </a:extLst>
            </p:cNvPr>
            <p:cNvSpPr/>
            <p:nvPr/>
          </p:nvSpPr>
          <p:spPr>
            <a:xfrm>
              <a:off x="1054194" y="329546"/>
              <a:ext cx="149412" cy="13148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E5D1AB7F-714A-C749-DBC0-9348DA909A4C}"/>
              </a:ext>
            </a:extLst>
          </p:cNvPr>
          <p:cNvSpPr/>
          <p:nvPr/>
        </p:nvSpPr>
        <p:spPr>
          <a:xfrm>
            <a:off x="1084408" y="266700"/>
            <a:ext cx="257175" cy="257175"/>
          </a:xfrm>
          <a:prstGeom prst="round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44707C3B-43B4-9D1B-8960-C44D733C24A2}"/>
              </a:ext>
            </a:extLst>
          </p:cNvPr>
          <p:cNvCxnSpPr>
            <a:cxnSpLocks/>
          </p:cNvCxnSpPr>
          <p:nvPr/>
        </p:nvCxnSpPr>
        <p:spPr>
          <a:xfrm>
            <a:off x="1138995" y="394073"/>
            <a:ext cx="144299" cy="12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7C3E319A-9E96-82DE-792D-95A09599F56D}"/>
              </a:ext>
            </a:extLst>
          </p:cNvPr>
          <p:cNvCxnSpPr>
            <a:cxnSpLocks/>
          </p:cNvCxnSpPr>
          <p:nvPr/>
        </p:nvCxnSpPr>
        <p:spPr>
          <a:xfrm>
            <a:off x="523191" y="6602253"/>
            <a:ext cx="113238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tângulo 13">
            <a:extLst>
              <a:ext uri="{FF2B5EF4-FFF2-40B4-BE49-F238E27FC236}">
                <a16:creationId xmlns:a16="http://schemas.microsoft.com/office/drawing/2014/main" id="{F6E8717E-CF41-C29B-FB80-F0160A4F908B}"/>
              </a:ext>
            </a:extLst>
          </p:cNvPr>
          <p:cNvSpPr/>
          <p:nvPr/>
        </p:nvSpPr>
        <p:spPr>
          <a:xfrm>
            <a:off x="434092" y="669863"/>
            <a:ext cx="11323816" cy="57175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2D29CF65-E8D6-D088-49B2-BFF606FAB289}"/>
              </a:ext>
            </a:extLst>
          </p:cNvPr>
          <p:cNvGrpSpPr/>
          <p:nvPr/>
        </p:nvGrpSpPr>
        <p:grpSpPr>
          <a:xfrm>
            <a:off x="761678" y="1204691"/>
            <a:ext cx="257175" cy="257175"/>
            <a:chOff x="672726" y="266700"/>
            <a:chExt cx="257175" cy="257175"/>
          </a:xfrm>
        </p:grpSpPr>
        <p:sp>
          <p:nvSpPr>
            <p:cNvPr id="17" name="Retângulo: Cantos Arredondados 16">
              <a:extLst>
                <a:ext uri="{FF2B5EF4-FFF2-40B4-BE49-F238E27FC236}">
                  <a16:creationId xmlns:a16="http://schemas.microsoft.com/office/drawing/2014/main" id="{38241BD0-A950-9062-FB62-ED7B7CC2C12A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F2EFC08F-706F-758F-8A10-7DD1923F65AA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4D38492F-EAD2-8F88-8042-405646C8DAB1}"/>
              </a:ext>
            </a:extLst>
          </p:cNvPr>
          <p:cNvSpPr txBox="1"/>
          <p:nvPr/>
        </p:nvSpPr>
        <p:spPr>
          <a:xfrm>
            <a:off x="1012037" y="1003053"/>
            <a:ext cx="6759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3600" b="1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Praticando</a:t>
            </a:r>
            <a:endParaRPr lang="pt-BR" sz="3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D6635688-A126-1CF4-81BF-68647F7BCD2B}"/>
              </a:ext>
            </a:extLst>
          </p:cNvPr>
          <p:cNvSpPr txBox="1"/>
          <p:nvPr/>
        </p:nvSpPr>
        <p:spPr>
          <a:xfrm>
            <a:off x="668723" y="1564539"/>
            <a:ext cx="15162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Calcule: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CaixaDeTexto 34">
                <a:extLst>
                  <a:ext uri="{FF2B5EF4-FFF2-40B4-BE49-F238E27FC236}">
                    <a16:creationId xmlns:a16="http://schemas.microsoft.com/office/drawing/2014/main" id="{A3554112-9813-941B-4209-DF29BC2F425E}"/>
                  </a:ext>
                </a:extLst>
              </p:cNvPr>
              <p:cNvSpPr txBox="1"/>
              <p:nvPr/>
            </p:nvSpPr>
            <p:spPr>
              <a:xfrm>
                <a:off x="625033" y="2210870"/>
                <a:ext cx="335665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4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pt-BR" sz="4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7,2 :1,8</m:t>
                    </m:r>
                  </m:oMath>
                </a14:m>
                <a:endParaRPr lang="pt-BR" sz="4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5" name="CaixaDeTexto 34">
                <a:extLst>
                  <a:ext uri="{FF2B5EF4-FFF2-40B4-BE49-F238E27FC236}">
                    <a16:creationId xmlns:a16="http://schemas.microsoft.com/office/drawing/2014/main" id="{A3554112-9813-941B-4209-DF29BC2F42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033" y="2210870"/>
                <a:ext cx="3356658" cy="707886"/>
              </a:xfrm>
              <a:prstGeom prst="rect">
                <a:avLst/>
              </a:prstGeom>
              <a:blipFill>
                <a:blip r:embed="rId2"/>
                <a:stretch>
                  <a:fillRect l="-6545" t="-14655" b="-3706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CaixaDeTexto 35">
                <a:extLst>
                  <a:ext uri="{FF2B5EF4-FFF2-40B4-BE49-F238E27FC236}">
                    <a16:creationId xmlns:a16="http://schemas.microsoft.com/office/drawing/2014/main" id="{140C0869-4B41-F2EA-1657-181DDCCFFDB2}"/>
                  </a:ext>
                </a:extLst>
              </p:cNvPr>
              <p:cNvSpPr txBox="1"/>
              <p:nvPr/>
            </p:nvSpPr>
            <p:spPr>
              <a:xfrm>
                <a:off x="625033" y="3230102"/>
                <a:ext cx="335665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4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B)</a:t>
                </a:r>
                <a:r>
                  <a:rPr lang="pt-BR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4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5,6 :0,7</m:t>
                    </m:r>
                  </m:oMath>
                </a14:m>
                <a:endParaRPr lang="pt-BR" sz="4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6" name="CaixaDeTexto 35">
                <a:extLst>
                  <a:ext uri="{FF2B5EF4-FFF2-40B4-BE49-F238E27FC236}">
                    <a16:creationId xmlns:a16="http://schemas.microsoft.com/office/drawing/2014/main" id="{140C0869-4B41-F2EA-1657-181DDCCFFD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033" y="3230102"/>
                <a:ext cx="3356658" cy="707886"/>
              </a:xfrm>
              <a:prstGeom prst="rect">
                <a:avLst/>
              </a:prstGeom>
              <a:blipFill>
                <a:blip r:embed="rId3"/>
                <a:stretch>
                  <a:fillRect l="-6545" t="-14655" b="-3706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aixaDeTexto 36">
                <a:extLst>
                  <a:ext uri="{FF2B5EF4-FFF2-40B4-BE49-F238E27FC236}">
                    <a16:creationId xmlns:a16="http://schemas.microsoft.com/office/drawing/2014/main" id="{6BCD9AEA-4738-02F7-C3B0-2CD37F2C2923}"/>
                  </a:ext>
                </a:extLst>
              </p:cNvPr>
              <p:cNvSpPr txBox="1"/>
              <p:nvPr/>
            </p:nvSpPr>
            <p:spPr>
              <a:xfrm>
                <a:off x="625033" y="4249334"/>
                <a:ext cx="335665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4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C) </a:t>
                </a:r>
                <a14:m>
                  <m:oMath xmlns:m="http://schemas.openxmlformats.org/officeDocument/2006/math">
                    <m:r>
                      <a:rPr lang="pt-BR" sz="4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144 :0,25</m:t>
                    </m:r>
                  </m:oMath>
                </a14:m>
                <a:endParaRPr lang="pt-BR" sz="4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7" name="CaixaDeTexto 36">
                <a:extLst>
                  <a:ext uri="{FF2B5EF4-FFF2-40B4-BE49-F238E27FC236}">
                    <a16:creationId xmlns:a16="http://schemas.microsoft.com/office/drawing/2014/main" id="{6BCD9AEA-4738-02F7-C3B0-2CD37F2C29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033" y="4249334"/>
                <a:ext cx="3356658" cy="707886"/>
              </a:xfrm>
              <a:prstGeom prst="rect">
                <a:avLst/>
              </a:prstGeom>
              <a:blipFill>
                <a:blip r:embed="rId4"/>
                <a:stretch>
                  <a:fillRect l="-6545" t="-14655" b="-3706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CaixaDeTexto 37">
                <a:extLst>
                  <a:ext uri="{FF2B5EF4-FFF2-40B4-BE49-F238E27FC236}">
                    <a16:creationId xmlns:a16="http://schemas.microsoft.com/office/drawing/2014/main" id="{E78DA982-A1C2-1DCD-EEB9-40B8081DEB25}"/>
                  </a:ext>
                </a:extLst>
              </p:cNvPr>
              <p:cNvSpPr txBox="1"/>
              <p:nvPr/>
            </p:nvSpPr>
            <p:spPr>
              <a:xfrm>
                <a:off x="3177841" y="2230523"/>
                <a:ext cx="899543" cy="646331"/>
              </a:xfrm>
              <a:prstGeom prst="rect">
                <a:avLst/>
              </a:prstGeom>
              <a:solidFill>
                <a:srgbClr val="58DD7F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3600" b="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=4</m:t>
                      </m:r>
                    </m:oMath>
                  </m:oMathPara>
                </a14:m>
                <a:endParaRPr lang="pt-BR" sz="3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8" name="CaixaDeTexto 37">
                <a:extLst>
                  <a:ext uri="{FF2B5EF4-FFF2-40B4-BE49-F238E27FC236}">
                    <a16:creationId xmlns:a16="http://schemas.microsoft.com/office/drawing/2014/main" id="{E78DA982-A1C2-1DCD-EEB9-40B8081DEB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7841" y="2230523"/>
                <a:ext cx="899543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CaixaDeTexto 38">
                <a:extLst>
                  <a:ext uri="{FF2B5EF4-FFF2-40B4-BE49-F238E27FC236}">
                    <a16:creationId xmlns:a16="http://schemas.microsoft.com/office/drawing/2014/main" id="{1D8CCB1A-7503-9053-ECE8-97DEED642A43}"/>
                  </a:ext>
                </a:extLst>
              </p:cNvPr>
              <p:cNvSpPr txBox="1"/>
              <p:nvPr/>
            </p:nvSpPr>
            <p:spPr>
              <a:xfrm>
                <a:off x="3177840" y="3273808"/>
                <a:ext cx="899543" cy="646331"/>
              </a:xfrm>
              <a:prstGeom prst="rect">
                <a:avLst/>
              </a:prstGeom>
              <a:solidFill>
                <a:srgbClr val="58DD7F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3600" b="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=8</m:t>
                      </m:r>
                    </m:oMath>
                  </m:oMathPara>
                </a14:m>
                <a:endParaRPr lang="pt-BR" sz="3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9" name="CaixaDeTexto 38">
                <a:extLst>
                  <a:ext uri="{FF2B5EF4-FFF2-40B4-BE49-F238E27FC236}">
                    <a16:creationId xmlns:a16="http://schemas.microsoft.com/office/drawing/2014/main" id="{1D8CCB1A-7503-9053-ECE8-97DEED642A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7840" y="3273808"/>
                <a:ext cx="899543" cy="6463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CaixaDeTexto 39">
                <a:extLst>
                  <a:ext uri="{FF2B5EF4-FFF2-40B4-BE49-F238E27FC236}">
                    <a16:creationId xmlns:a16="http://schemas.microsoft.com/office/drawing/2014/main" id="{FAD804FE-EB8E-80E8-C251-5CC56B466362}"/>
                  </a:ext>
                </a:extLst>
              </p:cNvPr>
              <p:cNvSpPr txBox="1"/>
              <p:nvPr/>
            </p:nvSpPr>
            <p:spPr>
              <a:xfrm>
                <a:off x="3627611" y="4280361"/>
                <a:ext cx="1412222" cy="646331"/>
              </a:xfrm>
              <a:prstGeom prst="rect">
                <a:avLst/>
              </a:prstGeom>
              <a:solidFill>
                <a:srgbClr val="58DD7F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3600" b="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=576</m:t>
                      </m:r>
                    </m:oMath>
                  </m:oMathPara>
                </a14:m>
                <a:endParaRPr lang="pt-BR" sz="3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0" name="CaixaDeTexto 39">
                <a:extLst>
                  <a:ext uri="{FF2B5EF4-FFF2-40B4-BE49-F238E27FC236}">
                    <a16:creationId xmlns:a16="http://schemas.microsoft.com/office/drawing/2014/main" id="{FAD804FE-EB8E-80E8-C251-5CC56B4663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7611" y="4280361"/>
                <a:ext cx="1412222" cy="6463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44443184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9" grpId="0"/>
      <p:bldP spid="35" grpId="0"/>
      <p:bldP spid="36" grpId="0"/>
      <p:bldP spid="37" grpId="0"/>
      <p:bldP spid="38" grpId="0" animBg="1"/>
      <p:bldP spid="39" grpId="0" animBg="1"/>
      <p:bldP spid="4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392B2-9E0E-B7B2-F1F8-F8E8A82091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85BF8F2-9332-D8A7-2475-E36A13D0A7D9}"/>
              </a:ext>
            </a:extLst>
          </p:cNvPr>
          <p:cNvSpPr/>
          <p:nvPr/>
        </p:nvSpPr>
        <p:spPr>
          <a:xfrm>
            <a:off x="-112542" y="-185894"/>
            <a:ext cx="12417084" cy="7149402"/>
          </a:xfrm>
          <a:prstGeom prst="rect">
            <a:avLst/>
          </a:prstGeom>
          <a:solidFill>
            <a:srgbClr val="E5E25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AA08DD6A-5D60-D25D-48BA-C015AED4C32D}"/>
              </a:ext>
            </a:extLst>
          </p:cNvPr>
          <p:cNvCxnSpPr>
            <a:cxnSpLocks/>
          </p:cNvCxnSpPr>
          <p:nvPr/>
        </p:nvCxnSpPr>
        <p:spPr>
          <a:xfrm>
            <a:off x="1426866" y="394073"/>
            <a:ext cx="10420141" cy="16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Agrupar 5">
            <a:extLst>
              <a:ext uri="{FF2B5EF4-FFF2-40B4-BE49-F238E27FC236}">
                <a16:creationId xmlns:a16="http://schemas.microsoft.com/office/drawing/2014/main" id="{C8185F04-2AA8-B85B-A5E6-3CFB49835A26}"/>
              </a:ext>
            </a:extLst>
          </p:cNvPr>
          <p:cNvGrpSpPr/>
          <p:nvPr/>
        </p:nvGrpSpPr>
        <p:grpSpPr>
          <a:xfrm>
            <a:off x="434092" y="266700"/>
            <a:ext cx="257175" cy="257175"/>
            <a:chOff x="672726" y="266700"/>
            <a:chExt cx="257175" cy="257175"/>
          </a:xfrm>
        </p:grpSpPr>
        <p:sp>
          <p:nvSpPr>
            <p:cNvPr id="7" name="Retângulo: Cantos Arredondados 6">
              <a:extLst>
                <a:ext uri="{FF2B5EF4-FFF2-40B4-BE49-F238E27FC236}">
                  <a16:creationId xmlns:a16="http://schemas.microsoft.com/office/drawing/2014/main" id="{B70AE2C7-9295-4CBD-05D4-8AC0F9B6AAD7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E225636C-9502-FFF8-5EBF-E574CC76ECD2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9" name="Agrupar 8">
            <a:extLst>
              <a:ext uri="{FF2B5EF4-FFF2-40B4-BE49-F238E27FC236}">
                <a16:creationId xmlns:a16="http://schemas.microsoft.com/office/drawing/2014/main" id="{2F77DD7B-A977-B93E-ACE9-27FD433CDB24}"/>
              </a:ext>
            </a:extLst>
          </p:cNvPr>
          <p:cNvGrpSpPr/>
          <p:nvPr/>
        </p:nvGrpSpPr>
        <p:grpSpPr>
          <a:xfrm>
            <a:off x="761679" y="266700"/>
            <a:ext cx="257175" cy="257175"/>
            <a:chOff x="1000313" y="266700"/>
            <a:chExt cx="257175" cy="257175"/>
          </a:xfrm>
        </p:grpSpPr>
        <p:sp>
          <p:nvSpPr>
            <p:cNvPr id="10" name="Retângulo: Cantos Arredondados 9">
              <a:extLst>
                <a:ext uri="{FF2B5EF4-FFF2-40B4-BE49-F238E27FC236}">
                  <a16:creationId xmlns:a16="http://schemas.microsoft.com/office/drawing/2014/main" id="{83948C48-477F-0420-C31B-BC8F2674D0F6}"/>
                </a:ext>
              </a:extLst>
            </p:cNvPr>
            <p:cNvSpPr/>
            <p:nvPr/>
          </p:nvSpPr>
          <p:spPr>
            <a:xfrm>
              <a:off x="1000313" y="266700"/>
              <a:ext cx="257175" cy="257175"/>
            </a:xfrm>
            <a:prstGeom prst="roundRect">
              <a:avLst/>
            </a:prstGeom>
            <a:solidFill>
              <a:srgbClr val="6A97F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" name="Seta: para a Direita 10">
              <a:extLst>
                <a:ext uri="{FF2B5EF4-FFF2-40B4-BE49-F238E27FC236}">
                  <a16:creationId xmlns:a16="http://schemas.microsoft.com/office/drawing/2014/main" id="{291915BC-BB15-5392-5A0F-5D86A7BBA968}"/>
                </a:ext>
              </a:extLst>
            </p:cNvPr>
            <p:cNvSpPr/>
            <p:nvPr/>
          </p:nvSpPr>
          <p:spPr>
            <a:xfrm>
              <a:off x="1054194" y="329546"/>
              <a:ext cx="149412" cy="13148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709243AE-51C6-4140-1773-57E5D3B7B2C3}"/>
              </a:ext>
            </a:extLst>
          </p:cNvPr>
          <p:cNvSpPr/>
          <p:nvPr/>
        </p:nvSpPr>
        <p:spPr>
          <a:xfrm>
            <a:off x="1084408" y="266700"/>
            <a:ext cx="257175" cy="257175"/>
          </a:xfrm>
          <a:prstGeom prst="round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541A9C77-8746-5311-20DC-18DDE1469F19}"/>
              </a:ext>
            </a:extLst>
          </p:cNvPr>
          <p:cNvCxnSpPr>
            <a:cxnSpLocks/>
          </p:cNvCxnSpPr>
          <p:nvPr/>
        </p:nvCxnSpPr>
        <p:spPr>
          <a:xfrm>
            <a:off x="1138995" y="394073"/>
            <a:ext cx="144299" cy="12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04C345E6-A761-5304-5DDD-02A61F67A706}"/>
              </a:ext>
            </a:extLst>
          </p:cNvPr>
          <p:cNvCxnSpPr>
            <a:cxnSpLocks/>
          </p:cNvCxnSpPr>
          <p:nvPr/>
        </p:nvCxnSpPr>
        <p:spPr>
          <a:xfrm>
            <a:off x="523191" y="6602253"/>
            <a:ext cx="113238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tângulo 13">
            <a:extLst>
              <a:ext uri="{FF2B5EF4-FFF2-40B4-BE49-F238E27FC236}">
                <a16:creationId xmlns:a16="http://schemas.microsoft.com/office/drawing/2014/main" id="{8C6F10C7-BA5A-6D42-85A4-E7A4521593C2}"/>
              </a:ext>
            </a:extLst>
          </p:cNvPr>
          <p:cNvSpPr/>
          <p:nvPr/>
        </p:nvSpPr>
        <p:spPr>
          <a:xfrm>
            <a:off x="457931" y="669864"/>
            <a:ext cx="11323816" cy="57175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E869C548-FEDA-FF53-A30A-9389817AE2F6}"/>
              </a:ext>
            </a:extLst>
          </p:cNvPr>
          <p:cNvGrpSpPr/>
          <p:nvPr/>
        </p:nvGrpSpPr>
        <p:grpSpPr>
          <a:xfrm>
            <a:off x="761678" y="1204691"/>
            <a:ext cx="257175" cy="257175"/>
            <a:chOff x="672726" y="266700"/>
            <a:chExt cx="257175" cy="257175"/>
          </a:xfrm>
        </p:grpSpPr>
        <p:sp>
          <p:nvSpPr>
            <p:cNvPr id="17" name="Retângulo: Cantos Arredondados 16">
              <a:extLst>
                <a:ext uri="{FF2B5EF4-FFF2-40B4-BE49-F238E27FC236}">
                  <a16:creationId xmlns:a16="http://schemas.microsoft.com/office/drawing/2014/main" id="{82F91FD1-19DB-1E3B-FFB8-E2F95CEE0B90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3C46049C-0C5B-67DE-77F1-3E16F4C9F9DF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35EBF2C8-FB37-A0DD-D0EE-CA9CCA813944}"/>
              </a:ext>
            </a:extLst>
          </p:cNvPr>
          <p:cNvSpPr txBox="1"/>
          <p:nvPr/>
        </p:nvSpPr>
        <p:spPr>
          <a:xfrm>
            <a:off x="1012037" y="1003053"/>
            <a:ext cx="38257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Dízimas Periódicas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70580284-D3BB-D9CD-D4A0-3F6F2C9D7C18}"/>
              </a:ext>
            </a:extLst>
          </p:cNvPr>
          <p:cNvSpPr txBox="1"/>
          <p:nvPr/>
        </p:nvSpPr>
        <p:spPr>
          <a:xfrm>
            <a:off x="668723" y="1564539"/>
            <a:ext cx="2861286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Vamos efetuar: 5 : 11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DC9B5B8-09A7-C509-4625-64530048030F}"/>
              </a:ext>
            </a:extLst>
          </p:cNvPr>
          <p:cNvSpPr txBox="1"/>
          <p:nvPr/>
        </p:nvSpPr>
        <p:spPr>
          <a:xfrm>
            <a:off x="1326221" y="2095182"/>
            <a:ext cx="3132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D683347-7ABC-9514-F6EC-F361315EE596}"/>
              </a:ext>
            </a:extLst>
          </p:cNvPr>
          <p:cNvSpPr txBox="1"/>
          <p:nvPr/>
        </p:nvSpPr>
        <p:spPr>
          <a:xfrm>
            <a:off x="2176284" y="2079874"/>
            <a:ext cx="947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CFAFCA71-3431-ADA7-FAA8-23E5B442A132}"/>
              </a:ext>
            </a:extLst>
          </p:cNvPr>
          <p:cNvSpPr txBox="1"/>
          <p:nvPr/>
        </p:nvSpPr>
        <p:spPr>
          <a:xfrm>
            <a:off x="2296671" y="2612227"/>
            <a:ext cx="3271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6899D2A1-1590-767F-F7A9-74E6E3F4D3BE}"/>
              </a:ext>
            </a:extLst>
          </p:cNvPr>
          <p:cNvSpPr txBox="1"/>
          <p:nvPr/>
        </p:nvSpPr>
        <p:spPr>
          <a:xfrm>
            <a:off x="1536799" y="2095181"/>
            <a:ext cx="4775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602F543-08E7-8E65-C812-5A00CF882ADC}"/>
              </a:ext>
            </a:extLst>
          </p:cNvPr>
          <p:cNvSpPr txBox="1"/>
          <p:nvPr/>
        </p:nvSpPr>
        <p:spPr>
          <a:xfrm>
            <a:off x="1963544" y="2612228"/>
            <a:ext cx="4844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0,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665FAF58-0169-7EBD-AEB9-CFEFA707029E}"/>
              </a:ext>
            </a:extLst>
          </p:cNvPr>
          <p:cNvSpPr txBox="1"/>
          <p:nvPr/>
        </p:nvSpPr>
        <p:spPr>
          <a:xfrm>
            <a:off x="1291811" y="2418390"/>
            <a:ext cx="773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4 4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5D58E542-6B61-A3C4-CFF0-871425949E6A}"/>
              </a:ext>
            </a:extLst>
          </p:cNvPr>
          <p:cNvSpPr txBox="1"/>
          <p:nvPr/>
        </p:nvSpPr>
        <p:spPr>
          <a:xfrm>
            <a:off x="1586048" y="2960008"/>
            <a:ext cx="366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AA254BED-A3CF-6244-10BF-B9AE085B88D6}"/>
              </a:ext>
            </a:extLst>
          </p:cNvPr>
          <p:cNvSpPr txBox="1"/>
          <p:nvPr/>
        </p:nvSpPr>
        <p:spPr>
          <a:xfrm>
            <a:off x="1781841" y="2960007"/>
            <a:ext cx="366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03926B6A-EA85-926C-4502-90032823FD02}"/>
              </a:ext>
            </a:extLst>
          </p:cNvPr>
          <p:cNvSpPr txBox="1"/>
          <p:nvPr/>
        </p:nvSpPr>
        <p:spPr>
          <a:xfrm>
            <a:off x="2594871" y="2611413"/>
            <a:ext cx="3193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2CE086BA-E7D0-C642-E087-D6D7C8B94B2A}"/>
              </a:ext>
            </a:extLst>
          </p:cNvPr>
          <p:cNvSpPr txBox="1"/>
          <p:nvPr/>
        </p:nvSpPr>
        <p:spPr>
          <a:xfrm>
            <a:off x="1590300" y="3265992"/>
            <a:ext cx="6058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55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7A6A55D5-A3DA-7346-94BA-B953033AD1D5}"/>
              </a:ext>
            </a:extLst>
          </p:cNvPr>
          <p:cNvSpPr txBox="1"/>
          <p:nvPr/>
        </p:nvSpPr>
        <p:spPr>
          <a:xfrm>
            <a:off x="1760644" y="3685098"/>
            <a:ext cx="6058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C7A4837E-DC16-D5D7-13CB-1B50E625FFC4}"/>
              </a:ext>
            </a:extLst>
          </p:cNvPr>
          <p:cNvSpPr txBox="1"/>
          <p:nvPr/>
        </p:nvSpPr>
        <p:spPr>
          <a:xfrm>
            <a:off x="1946220" y="3691124"/>
            <a:ext cx="366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AD798BF1-B518-34D4-0C47-E2125A414DF7}"/>
              </a:ext>
            </a:extLst>
          </p:cNvPr>
          <p:cNvSpPr txBox="1"/>
          <p:nvPr/>
        </p:nvSpPr>
        <p:spPr>
          <a:xfrm>
            <a:off x="2849472" y="2611413"/>
            <a:ext cx="332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16EC7BBE-5A22-2F9C-E362-F37A7007963D}"/>
              </a:ext>
            </a:extLst>
          </p:cNvPr>
          <p:cNvSpPr txBox="1"/>
          <p:nvPr/>
        </p:nvSpPr>
        <p:spPr>
          <a:xfrm>
            <a:off x="1684129" y="3994817"/>
            <a:ext cx="8405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44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126AE7E1-FCE8-2BF8-9188-9953E098EA8C}"/>
              </a:ext>
            </a:extLst>
          </p:cNvPr>
          <p:cNvSpPr txBox="1"/>
          <p:nvPr/>
        </p:nvSpPr>
        <p:spPr>
          <a:xfrm>
            <a:off x="1969027" y="4377287"/>
            <a:ext cx="366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B9CE6DAE-3BA4-1711-DBDE-17CA71BF64C1}"/>
              </a:ext>
            </a:extLst>
          </p:cNvPr>
          <p:cNvSpPr txBox="1"/>
          <p:nvPr/>
        </p:nvSpPr>
        <p:spPr>
          <a:xfrm>
            <a:off x="2147914" y="4384088"/>
            <a:ext cx="366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70ABAF2B-D57E-3D06-3C8D-4404A35B833A}"/>
              </a:ext>
            </a:extLst>
          </p:cNvPr>
          <p:cNvSpPr txBox="1"/>
          <p:nvPr/>
        </p:nvSpPr>
        <p:spPr>
          <a:xfrm>
            <a:off x="3098656" y="2611413"/>
            <a:ext cx="5613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0681531E-58F7-6830-A365-A414F26C2107}"/>
              </a:ext>
            </a:extLst>
          </p:cNvPr>
          <p:cNvSpPr txBox="1"/>
          <p:nvPr/>
        </p:nvSpPr>
        <p:spPr>
          <a:xfrm>
            <a:off x="1972015" y="4669951"/>
            <a:ext cx="6058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55</a:t>
            </a: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55BB7AEB-C3EC-684C-6A85-1BF1EF2E1F4F}"/>
              </a:ext>
            </a:extLst>
          </p:cNvPr>
          <p:cNvSpPr txBox="1"/>
          <p:nvPr/>
        </p:nvSpPr>
        <p:spPr>
          <a:xfrm>
            <a:off x="2147914" y="5002520"/>
            <a:ext cx="366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48" name="Sinal de Subtração 47">
            <a:extLst>
              <a:ext uri="{FF2B5EF4-FFF2-40B4-BE49-F238E27FC236}">
                <a16:creationId xmlns:a16="http://schemas.microsoft.com/office/drawing/2014/main" id="{2BC0B5FB-3B5C-81A6-06F2-FAFCE94F6B10}"/>
              </a:ext>
            </a:extLst>
          </p:cNvPr>
          <p:cNvSpPr/>
          <p:nvPr/>
        </p:nvSpPr>
        <p:spPr>
          <a:xfrm>
            <a:off x="1019178" y="2620203"/>
            <a:ext cx="304572" cy="96052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9" name="Sinal de Subtração 48">
            <a:extLst>
              <a:ext uri="{FF2B5EF4-FFF2-40B4-BE49-F238E27FC236}">
                <a16:creationId xmlns:a16="http://schemas.microsoft.com/office/drawing/2014/main" id="{86D953A3-7372-FE0A-302E-8146D80C87CD}"/>
              </a:ext>
            </a:extLst>
          </p:cNvPr>
          <p:cNvSpPr/>
          <p:nvPr/>
        </p:nvSpPr>
        <p:spPr>
          <a:xfrm>
            <a:off x="1334933" y="3450488"/>
            <a:ext cx="304572" cy="96052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0" name="Sinal de Subtração 49">
            <a:extLst>
              <a:ext uri="{FF2B5EF4-FFF2-40B4-BE49-F238E27FC236}">
                <a16:creationId xmlns:a16="http://schemas.microsoft.com/office/drawing/2014/main" id="{C6E9B9C5-278A-0150-8756-EB76518DFD98}"/>
              </a:ext>
            </a:extLst>
          </p:cNvPr>
          <p:cNvSpPr/>
          <p:nvPr/>
        </p:nvSpPr>
        <p:spPr>
          <a:xfrm>
            <a:off x="1469205" y="4184628"/>
            <a:ext cx="304572" cy="96052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1" name="Sinal de Subtração 50">
            <a:extLst>
              <a:ext uri="{FF2B5EF4-FFF2-40B4-BE49-F238E27FC236}">
                <a16:creationId xmlns:a16="http://schemas.microsoft.com/office/drawing/2014/main" id="{1D423139-BA92-D1FE-F98E-43F01ACD68BA}"/>
              </a:ext>
            </a:extLst>
          </p:cNvPr>
          <p:cNvSpPr/>
          <p:nvPr/>
        </p:nvSpPr>
        <p:spPr>
          <a:xfrm>
            <a:off x="1708299" y="4856171"/>
            <a:ext cx="304572" cy="96052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53" name="Conector reto 52">
            <a:extLst>
              <a:ext uri="{FF2B5EF4-FFF2-40B4-BE49-F238E27FC236}">
                <a16:creationId xmlns:a16="http://schemas.microsoft.com/office/drawing/2014/main" id="{0B721C9F-6364-1950-5947-A863782DA5E8}"/>
              </a:ext>
            </a:extLst>
          </p:cNvPr>
          <p:cNvCxnSpPr/>
          <p:nvPr/>
        </p:nvCxnSpPr>
        <p:spPr>
          <a:xfrm>
            <a:off x="1991065" y="2037360"/>
            <a:ext cx="0" cy="599440"/>
          </a:xfrm>
          <a:prstGeom prst="lin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4" name="Conector reto 53">
            <a:extLst>
              <a:ext uri="{FF2B5EF4-FFF2-40B4-BE49-F238E27FC236}">
                <a16:creationId xmlns:a16="http://schemas.microsoft.com/office/drawing/2014/main" id="{0070FD03-3FF7-8FA9-13CB-5876485F5E94}"/>
              </a:ext>
            </a:extLst>
          </p:cNvPr>
          <p:cNvCxnSpPr>
            <a:cxnSpLocks/>
          </p:cNvCxnSpPr>
          <p:nvPr/>
        </p:nvCxnSpPr>
        <p:spPr>
          <a:xfrm>
            <a:off x="1972015" y="2636800"/>
            <a:ext cx="1193165" cy="0"/>
          </a:xfrm>
          <a:prstGeom prst="lin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1BCB29C3-5052-D137-2DBC-CB1FBE079C65}"/>
              </a:ext>
            </a:extLst>
          </p:cNvPr>
          <p:cNvSpPr txBox="1"/>
          <p:nvPr/>
        </p:nvSpPr>
        <p:spPr>
          <a:xfrm>
            <a:off x="5846327" y="1869830"/>
            <a:ext cx="4499657" cy="115416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pt-BR" sz="2300" b="0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Mesmo que continuássemos dividindo indefinidamente, não chegaríamos ao resto zero.</a:t>
            </a:r>
            <a:endParaRPr lang="pt-BR" sz="2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3" name="Conector: Angulado 62">
            <a:extLst>
              <a:ext uri="{FF2B5EF4-FFF2-40B4-BE49-F238E27FC236}">
                <a16:creationId xmlns:a16="http://schemas.microsoft.com/office/drawing/2014/main" id="{7274859E-051A-4470-DAE5-05A525C7ADEA}"/>
              </a:ext>
            </a:extLst>
          </p:cNvPr>
          <p:cNvCxnSpPr>
            <a:stCxn id="62" idx="1"/>
          </p:cNvCxnSpPr>
          <p:nvPr/>
        </p:nvCxnSpPr>
        <p:spPr>
          <a:xfrm rot="10800000" flipV="1">
            <a:off x="2531051" y="2446910"/>
            <a:ext cx="3315276" cy="2816353"/>
          </a:xfrm>
          <a:prstGeom prst="bentConnector3">
            <a:avLst/>
          </a:prstGeom>
          <a:ln>
            <a:solidFill>
              <a:srgbClr val="58DD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6F1E8B88-995F-ED31-19D0-4FD9E0C45C2B}"/>
              </a:ext>
            </a:extLst>
          </p:cNvPr>
          <p:cNvSpPr txBox="1"/>
          <p:nvPr/>
        </p:nvSpPr>
        <p:spPr>
          <a:xfrm>
            <a:off x="7199073" y="3820574"/>
            <a:ext cx="4499657" cy="110799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Mesmo que continuássemos dividindo indefinidamente, não chegaríamos ao resto zero.</a:t>
            </a:r>
            <a:endParaRPr lang="pt-BR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5" name="Conector: Angulado 64">
            <a:extLst>
              <a:ext uri="{FF2B5EF4-FFF2-40B4-BE49-F238E27FC236}">
                <a16:creationId xmlns:a16="http://schemas.microsoft.com/office/drawing/2014/main" id="{23B35B8A-06CC-1EDE-F646-D3512BB6C15A}"/>
              </a:ext>
            </a:extLst>
          </p:cNvPr>
          <p:cNvCxnSpPr>
            <a:cxnSpLocks/>
            <a:stCxn id="64" idx="1"/>
            <a:endCxn id="66" idx="0"/>
          </p:cNvCxnSpPr>
          <p:nvPr/>
        </p:nvCxnSpPr>
        <p:spPr>
          <a:xfrm rot="10800000" flipV="1">
            <a:off x="3475299" y="4374572"/>
            <a:ext cx="3723774" cy="1305750"/>
          </a:xfrm>
          <a:prstGeom prst="bentConnector2">
            <a:avLst/>
          </a:prstGeom>
          <a:ln>
            <a:solidFill>
              <a:srgbClr val="58DD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CaixaDeTexto 65">
                <a:extLst>
                  <a:ext uri="{FF2B5EF4-FFF2-40B4-BE49-F238E27FC236}">
                    <a16:creationId xmlns:a16="http://schemas.microsoft.com/office/drawing/2014/main" id="{4B49C85F-0BD5-6B26-7CE2-434F11B3FC8D}"/>
                  </a:ext>
                </a:extLst>
              </p:cNvPr>
              <p:cNvSpPr txBox="1"/>
              <p:nvPr/>
            </p:nvSpPr>
            <p:spPr>
              <a:xfrm>
                <a:off x="762449" y="5680322"/>
                <a:ext cx="5425700" cy="3754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pt-BR" b="0" i="0" u="none" strike="noStrike" baseline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 </a:t>
                </a:r>
                <a:r>
                  <a:rPr lang="pt-BR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</a:t>
                </a:r>
                <a:r>
                  <a:rPr lang="pt-BR" b="0" i="0" u="none" strike="noStrike" baseline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11 = 0,454545... Ou </a:t>
                </a:r>
                <a14:m>
                  <m:oMath xmlns:m="http://schemas.openxmlformats.org/officeDocument/2006/math">
                    <m:r>
                      <a:rPr lang="pt-BR" b="0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0,</m:t>
                    </m:r>
                    <m:acc>
                      <m:accPr>
                        <m:chr m:val="̅"/>
                        <m:ctrlPr>
                          <a:rPr lang="pt-BR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pt-BR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45</m:t>
                        </m:r>
                      </m:e>
                    </m:acc>
                    <m:r>
                      <a:rPr lang="pt-BR" b="0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</m:t>
                    </m:r>
                  </m:oMath>
                </a14:m>
                <a:r>
                  <a:rPr lang="pt-BR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onde seu período é de 45.</a:t>
                </a:r>
              </a:p>
            </p:txBody>
          </p:sp>
        </mc:Choice>
        <mc:Fallback xmlns="">
          <p:sp>
            <p:nvSpPr>
              <p:cNvPr id="66" name="CaixaDeTexto 65">
                <a:extLst>
                  <a:ext uri="{FF2B5EF4-FFF2-40B4-BE49-F238E27FC236}">
                    <a16:creationId xmlns:a16="http://schemas.microsoft.com/office/drawing/2014/main" id="{4B49C85F-0BD5-6B26-7CE2-434F11B3FC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449" y="5680322"/>
                <a:ext cx="5425700" cy="375487"/>
              </a:xfrm>
              <a:prstGeom prst="rect">
                <a:avLst/>
              </a:prstGeom>
              <a:blipFill>
                <a:blip r:embed="rId2"/>
                <a:stretch>
                  <a:fillRect l="-899" t="-8197" b="-2623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6902045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5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5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00"/>
                            </p:stCondLst>
                            <p:childTnLst>
                              <p:par>
                                <p:cTn id="1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00"/>
                            </p:stCondLst>
                            <p:childTnLst>
                              <p:par>
                                <p:cTn id="1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500"/>
                            </p:stCondLst>
                            <p:childTnLst>
                              <p:par>
                                <p:cTn id="1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000"/>
                            </p:stCondLst>
                            <p:childTnLst>
                              <p:par>
                                <p:cTn id="1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2500"/>
                            </p:stCondLst>
                            <p:childTnLst>
                              <p:par>
                                <p:cTn id="1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3000"/>
                            </p:stCondLst>
                            <p:childTnLst>
                              <p:par>
                                <p:cTn id="1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500"/>
                            </p:stCondLst>
                            <p:childTnLst>
                              <p:par>
                                <p:cTn id="1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000"/>
                            </p:stCondLst>
                            <p:childTnLst>
                              <p:par>
                                <p:cTn id="1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21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1" grpId="0"/>
      <p:bldP spid="32" grpId="0"/>
      <p:bldP spid="33" grpId="0"/>
      <p:bldP spid="41" grpId="0"/>
      <p:bldP spid="42" grpId="0"/>
      <p:bldP spid="43" grpId="0"/>
      <p:bldP spid="44" grpId="0"/>
      <p:bldP spid="45" grpId="0"/>
      <p:bldP spid="47" grpId="0"/>
      <p:bldP spid="48" grpId="0" animBg="1"/>
      <p:bldP spid="49" grpId="0" animBg="1"/>
      <p:bldP spid="50" grpId="0" animBg="1"/>
      <p:bldP spid="51" grpId="0" animBg="1"/>
      <p:bldP spid="62" grpId="0" animBg="1"/>
      <p:bldP spid="64" grpId="0" animBg="1"/>
      <p:bldP spid="6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131C8B-9565-A577-256C-8F53A137B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CDEE8CA-D67C-0E7D-6ACA-658B2D072B2C}"/>
              </a:ext>
            </a:extLst>
          </p:cNvPr>
          <p:cNvSpPr/>
          <p:nvPr/>
        </p:nvSpPr>
        <p:spPr>
          <a:xfrm>
            <a:off x="-112542" y="-185894"/>
            <a:ext cx="12417084" cy="7149402"/>
          </a:xfrm>
          <a:prstGeom prst="rect">
            <a:avLst/>
          </a:prstGeom>
          <a:solidFill>
            <a:srgbClr val="E5E25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D9A7FD3E-1AF2-864B-DBB6-32BA34482FF6}"/>
              </a:ext>
            </a:extLst>
          </p:cNvPr>
          <p:cNvCxnSpPr>
            <a:cxnSpLocks/>
          </p:cNvCxnSpPr>
          <p:nvPr/>
        </p:nvCxnSpPr>
        <p:spPr>
          <a:xfrm>
            <a:off x="1426866" y="394073"/>
            <a:ext cx="10420141" cy="16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Agrupar 5">
            <a:extLst>
              <a:ext uri="{FF2B5EF4-FFF2-40B4-BE49-F238E27FC236}">
                <a16:creationId xmlns:a16="http://schemas.microsoft.com/office/drawing/2014/main" id="{1398E0B3-054F-7FF1-6724-095790CAB306}"/>
              </a:ext>
            </a:extLst>
          </p:cNvPr>
          <p:cNvGrpSpPr/>
          <p:nvPr/>
        </p:nvGrpSpPr>
        <p:grpSpPr>
          <a:xfrm>
            <a:off x="434092" y="266700"/>
            <a:ext cx="257175" cy="257175"/>
            <a:chOff x="672726" y="266700"/>
            <a:chExt cx="257175" cy="257175"/>
          </a:xfrm>
        </p:grpSpPr>
        <p:sp>
          <p:nvSpPr>
            <p:cNvPr id="7" name="Retângulo: Cantos Arredondados 6">
              <a:extLst>
                <a:ext uri="{FF2B5EF4-FFF2-40B4-BE49-F238E27FC236}">
                  <a16:creationId xmlns:a16="http://schemas.microsoft.com/office/drawing/2014/main" id="{36667578-CCF7-17F3-AE50-C4EF73DAE747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E143F2A4-924D-4F1E-2A3A-D4B4E5B1E077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9" name="Agrupar 8">
            <a:extLst>
              <a:ext uri="{FF2B5EF4-FFF2-40B4-BE49-F238E27FC236}">
                <a16:creationId xmlns:a16="http://schemas.microsoft.com/office/drawing/2014/main" id="{D228A052-CD23-CC12-416A-DC5E6C60D1DB}"/>
              </a:ext>
            </a:extLst>
          </p:cNvPr>
          <p:cNvGrpSpPr/>
          <p:nvPr/>
        </p:nvGrpSpPr>
        <p:grpSpPr>
          <a:xfrm>
            <a:off x="761679" y="266700"/>
            <a:ext cx="257175" cy="257175"/>
            <a:chOff x="1000313" y="266700"/>
            <a:chExt cx="257175" cy="257175"/>
          </a:xfrm>
        </p:grpSpPr>
        <p:sp>
          <p:nvSpPr>
            <p:cNvPr id="10" name="Retângulo: Cantos Arredondados 9">
              <a:extLst>
                <a:ext uri="{FF2B5EF4-FFF2-40B4-BE49-F238E27FC236}">
                  <a16:creationId xmlns:a16="http://schemas.microsoft.com/office/drawing/2014/main" id="{C53FB5E6-097D-51FC-57DA-943DFD6AAFF8}"/>
                </a:ext>
              </a:extLst>
            </p:cNvPr>
            <p:cNvSpPr/>
            <p:nvPr/>
          </p:nvSpPr>
          <p:spPr>
            <a:xfrm>
              <a:off x="1000313" y="266700"/>
              <a:ext cx="257175" cy="257175"/>
            </a:xfrm>
            <a:prstGeom prst="roundRect">
              <a:avLst/>
            </a:prstGeom>
            <a:solidFill>
              <a:srgbClr val="6A97F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" name="Seta: para a Direita 10">
              <a:extLst>
                <a:ext uri="{FF2B5EF4-FFF2-40B4-BE49-F238E27FC236}">
                  <a16:creationId xmlns:a16="http://schemas.microsoft.com/office/drawing/2014/main" id="{2477BF48-2B47-106A-506D-D66B3AB24336}"/>
                </a:ext>
              </a:extLst>
            </p:cNvPr>
            <p:cNvSpPr/>
            <p:nvPr/>
          </p:nvSpPr>
          <p:spPr>
            <a:xfrm>
              <a:off x="1054194" y="329546"/>
              <a:ext cx="149412" cy="13148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39654411-8444-9902-E6D6-C1DB9E129963}"/>
              </a:ext>
            </a:extLst>
          </p:cNvPr>
          <p:cNvSpPr/>
          <p:nvPr/>
        </p:nvSpPr>
        <p:spPr>
          <a:xfrm>
            <a:off x="1084408" y="266700"/>
            <a:ext cx="257175" cy="257175"/>
          </a:xfrm>
          <a:prstGeom prst="round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B76E3AFA-FA60-688F-4BA7-9014595342D6}"/>
              </a:ext>
            </a:extLst>
          </p:cNvPr>
          <p:cNvCxnSpPr>
            <a:cxnSpLocks/>
          </p:cNvCxnSpPr>
          <p:nvPr/>
        </p:nvCxnSpPr>
        <p:spPr>
          <a:xfrm>
            <a:off x="1138995" y="394073"/>
            <a:ext cx="144299" cy="12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DA11FE09-601E-7047-12FD-E44912A94101}"/>
              </a:ext>
            </a:extLst>
          </p:cNvPr>
          <p:cNvCxnSpPr>
            <a:cxnSpLocks/>
          </p:cNvCxnSpPr>
          <p:nvPr/>
        </p:nvCxnSpPr>
        <p:spPr>
          <a:xfrm>
            <a:off x="523191" y="6602253"/>
            <a:ext cx="113238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tângulo 13">
            <a:extLst>
              <a:ext uri="{FF2B5EF4-FFF2-40B4-BE49-F238E27FC236}">
                <a16:creationId xmlns:a16="http://schemas.microsoft.com/office/drawing/2014/main" id="{D47E93AD-F176-B122-25DE-FCDCE990E939}"/>
              </a:ext>
            </a:extLst>
          </p:cNvPr>
          <p:cNvSpPr/>
          <p:nvPr/>
        </p:nvSpPr>
        <p:spPr>
          <a:xfrm>
            <a:off x="434092" y="669863"/>
            <a:ext cx="11323816" cy="57175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E34BBDCF-7EFF-1B2C-1835-602AE772845D}"/>
              </a:ext>
            </a:extLst>
          </p:cNvPr>
          <p:cNvSpPr/>
          <p:nvPr/>
        </p:nvSpPr>
        <p:spPr>
          <a:xfrm>
            <a:off x="663707" y="1531969"/>
            <a:ext cx="7801337" cy="4748647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84685A41-F219-94EC-67F8-343B8D97B31D}"/>
              </a:ext>
            </a:extLst>
          </p:cNvPr>
          <p:cNvSpPr txBox="1"/>
          <p:nvPr/>
        </p:nvSpPr>
        <p:spPr>
          <a:xfrm>
            <a:off x="805496" y="1571917"/>
            <a:ext cx="719656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3600" b="0" i="0" u="none" strike="noStrike" baseline="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Estatísticas de celulares no Brasil</a:t>
            </a:r>
          </a:p>
          <a:p>
            <a:pPr algn="l"/>
            <a:r>
              <a:rPr lang="pt-BR" sz="2400" b="0" i="1" u="none" strike="noStrike" baseline="0" dirty="0">
                <a:solidFill>
                  <a:srgbClr val="4D4D4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Total de celulares </a:t>
            </a:r>
            <a:r>
              <a:rPr lang="pt-BR" sz="2400" b="0" i="1" u="none" strike="noStrike" baseline="0" dirty="0" err="1">
                <a:solidFill>
                  <a:srgbClr val="4D4D4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jan</a:t>
            </a:r>
            <a:r>
              <a:rPr lang="pt-BR" sz="2400" b="0" i="1" u="none" strike="noStrike" baseline="0" dirty="0">
                <a:solidFill>
                  <a:srgbClr val="4D4D4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/15: 281,7 milhões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5032F227-0569-F7D3-28FE-BDD142EF876C}"/>
              </a:ext>
            </a:extLst>
          </p:cNvPr>
          <p:cNvSpPr txBox="1"/>
          <p:nvPr/>
        </p:nvSpPr>
        <p:spPr>
          <a:xfrm>
            <a:off x="863370" y="2785189"/>
            <a:ext cx="6094070" cy="52322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pt-BR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281,7 milhões de celulares em </a:t>
            </a:r>
            <a:r>
              <a:rPr lang="pt-BR" sz="28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jan</a:t>
            </a:r>
            <a:r>
              <a:rPr lang="pt-BR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/15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3A846B84-122B-DD19-CD69-392AC728FEE7}"/>
              </a:ext>
            </a:extLst>
          </p:cNvPr>
          <p:cNvSpPr txBox="1"/>
          <p:nvPr/>
        </p:nvSpPr>
        <p:spPr>
          <a:xfrm>
            <a:off x="805496" y="3523290"/>
            <a:ext cx="620981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800" b="0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Brasil terminou </a:t>
            </a:r>
            <a:r>
              <a:rPr lang="pt-BR" sz="1800" b="0" i="0" u="none" strike="noStrike" baseline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jan</a:t>
            </a:r>
            <a:r>
              <a:rPr lang="pt-BR" sz="1800" b="0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/15 com 281,7 milhões de celulares e 138,3 </a:t>
            </a:r>
            <a:r>
              <a:rPr lang="pt-BR" sz="1800" b="0" i="0" u="none" strike="noStrike" baseline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</a:t>
            </a:r>
            <a:r>
              <a:rPr lang="pt-BR" sz="1800" b="0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/100 hab. O mês de </a:t>
            </a:r>
            <a:r>
              <a:rPr lang="pt-BR" sz="1800" b="0" i="0" u="none" strike="noStrike" baseline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jan</a:t>
            </a:r>
            <a:r>
              <a:rPr lang="pt-BR" sz="1800" b="0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/15 apresentou adições líquidas de 973 mil celulares. O pré-pago apresentou adições líquidas de 470 mil e o pós-pago de 503 mil. A participação do pré-pago caiu para 75,75%. Dados preliminares da Anatel indicam que em </a:t>
            </a:r>
            <a:r>
              <a:rPr lang="pt-BR" sz="1800" b="0" i="0" u="none" strike="noStrike" baseline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fev</a:t>
            </a:r>
            <a:r>
              <a:rPr lang="pt-BR" sz="1800" b="0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/15 foram adicionados 392 mil acessos móveis no pré-pago.</a:t>
            </a:r>
            <a:endParaRPr lang="pt-B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BCAEFB17-37B7-3200-F231-1D4F3ED6E272}"/>
              </a:ext>
            </a:extLst>
          </p:cNvPr>
          <p:cNvSpPr/>
          <p:nvPr/>
        </p:nvSpPr>
        <p:spPr>
          <a:xfrm>
            <a:off x="663707" y="786377"/>
            <a:ext cx="7801337" cy="61470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7906AEF5-2736-1699-7CCD-82C1CBF67518}"/>
              </a:ext>
            </a:extLst>
          </p:cNvPr>
          <p:cNvSpPr/>
          <p:nvPr/>
        </p:nvSpPr>
        <p:spPr>
          <a:xfrm>
            <a:off x="1505187" y="847337"/>
            <a:ext cx="5510127" cy="5181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800" b="0" i="0" u="none" strike="noStrike" baseline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www.teleco.com.br/ncel.asp</a:t>
            </a:r>
            <a:endParaRPr lang="pt-BR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Retângulo: Cantos Arredondados 27">
            <a:extLst>
              <a:ext uri="{FF2B5EF4-FFF2-40B4-BE49-F238E27FC236}">
                <a16:creationId xmlns:a16="http://schemas.microsoft.com/office/drawing/2014/main" id="{407238B7-DBAC-83C2-CF07-88FB318B19F7}"/>
              </a:ext>
            </a:extLst>
          </p:cNvPr>
          <p:cNvSpPr/>
          <p:nvPr/>
        </p:nvSpPr>
        <p:spPr>
          <a:xfrm rot="16200000">
            <a:off x="7164179" y="744516"/>
            <a:ext cx="72000" cy="3240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Retângulo: Cantos Arredondados 28">
            <a:extLst>
              <a:ext uri="{FF2B5EF4-FFF2-40B4-BE49-F238E27FC236}">
                <a16:creationId xmlns:a16="http://schemas.microsoft.com/office/drawing/2014/main" id="{80B5911B-5C15-14AE-0160-7AE0657FB06E}"/>
              </a:ext>
            </a:extLst>
          </p:cNvPr>
          <p:cNvSpPr/>
          <p:nvPr/>
        </p:nvSpPr>
        <p:spPr>
          <a:xfrm rot="16200000">
            <a:off x="7159356" y="923561"/>
            <a:ext cx="72000" cy="3240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Retângulo: Cantos Arredondados 29">
            <a:extLst>
              <a:ext uri="{FF2B5EF4-FFF2-40B4-BE49-F238E27FC236}">
                <a16:creationId xmlns:a16="http://schemas.microsoft.com/office/drawing/2014/main" id="{22030582-3970-440B-49CF-9E0AC28B35F7}"/>
              </a:ext>
            </a:extLst>
          </p:cNvPr>
          <p:cNvSpPr/>
          <p:nvPr/>
        </p:nvSpPr>
        <p:spPr>
          <a:xfrm rot="16200000">
            <a:off x="7159356" y="1110170"/>
            <a:ext cx="72000" cy="3240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Sinal de Multiplicação 30">
            <a:extLst>
              <a:ext uri="{FF2B5EF4-FFF2-40B4-BE49-F238E27FC236}">
                <a16:creationId xmlns:a16="http://schemas.microsoft.com/office/drawing/2014/main" id="{8D38B0FD-6B8B-0423-B5B1-FA91333F0948}"/>
              </a:ext>
            </a:extLst>
          </p:cNvPr>
          <p:cNvSpPr/>
          <p:nvPr/>
        </p:nvSpPr>
        <p:spPr>
          <a:xfrm>
            <a:off x="7637310" y="899184"/>
            <a:ext cx="438967" cy="438967"/>
          </a:xfrm>
          <a:prstGeom prst="mathMultiply">
            <a:avLst>
              <a:gd name="adj1" fmla="val 4425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32" name="Conector de Seta Reta 31">
            <a:extLst>
              <a:ext uri="{FF2B5EF4-FFF2-40B4-BE49-F238E27FC236}">
                <a16:creationId xmlns:a16="http://schemas.microsoft.com/office/drawing/2014/main" id="{F5B09BF6-1CB7-52F4-0C87-3ED72953E5E8}"/>
              </a:ext>
            </a:extLst>
          </p:cNvPr>
          <p:cNvCxnSpPr/>
          <p:nvPr/>
        </p:nvCxnSpPr>
        <p:spPr>
          <a:xfrm flipH="1">
            <a:off x="8172134" y="938712"/>
            <a:ext cx="98526" cy="359910"/>
          </a:xfrm>
          <a:prstGeom prst="straightConnector1">
            <a:avLst/>
          </a:prstGeom>
          <a:ln w="38100">
            <a:solidFill>
              <a:schemeClr val="bg2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3" name="Gráfico 32" descr="Lupa com preenchimento sólido">
            <a:extLst>
              <a:ext uri="{FF2B5EF4-FFF2-40B4-BE49-F238E27FC236}">
                <a16:creationId xmlns:a16="http://schemas.microsoft.com/office/drawing/2014/main" id="{7E462836-EA1D-198A-9B03-D311BE4BAD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60513" y="899160"/>
            <a:ext cx="388094" cy="388094"/>
          </a:xfrm>
          <a:prstGeom prst="rect">
            <a:avLst/>
          </a:prstGeom>
        </p:spPr>
      </p:pic>
      <p:pic>
        <p:nvPicPr>
          <p:cNvPr id="34" name="Gráfico 33" descr="Acento Circunflexo à Esquerda com preenchimento sólido">
            <a:extLst>
              <a:ext uri="{FF2B5EF4-FFF2-40B4-BE49-F238E27FC236}">
                <a16:creationId xmlns:a16="http://schemas.microsoft.com/office/drawing/2014/main" id="{2BCA6804-C66F-72DC-35B9-9D17D46B28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3191" y="739855"/>
            <a:ext cx="720000" cy="720000"/>
          </a:xfrm>
          <a:prstGeom prst="rect">
            <a:avLst/>
          </a:prstGeom>
        </p:spPr>
      </p:pic>
      <p:pic>
        <p:nvPicPr>
          <p:cNvPr id="41" name="Gráfico 40" descr="Acento Circunflexo à Direita com preenchimento sólido">
            <a:extLst>
              <a:ext uri="{FF2B5EF4-FFF2-40B4-BE49-F238E27FC236}">
                <a16:creationId xmlns:a16="http://schemas.microsoft.com/office/drawing/2014/main" id="{EEA44AB1-94B8-91BD-3955-DE5F11C9FD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55097" y="742936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274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/>
      <p:bldP spid="24" grpId="0" animBg="1"/>
      <p:bldP spid="25" grpId="0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0E46D-67FA-0834-A027-BA6430912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C8373578-1F93-8A03-DECD-1CC48D4A1610}"/>
              </a:ext>
            </a:extLst>
          </p:cNvPr>
          <p:cNvSpPr/>
          <p:nvPr/>
        </p:nvSpPr>
        <p:spPr>
          <a:xfrm>
            <a:off x="-112542" y="-185894"/>
            <a:ext cx="12417084" cy="7149402"/>
          </a:xfrm>
          <a:prstGeom prst="rect">
            <a:avLst/>
          </a:prstGeom>
          <a:solidFill>
            <a:srgbClr val="E5E25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2AA7E8F9-8B3D-4F05-F05A-6DFD04F88F96}"/>
              </a:ext>
            </a:extLst>
          </p:cNvPr>
          <p:cNvCxnSpPr>
            <a:cxnSpLocks/>
          </p:cNvCxnSpPr>
          <p:nvPr/>
        </p:nvCxnSpPr>
        <p:spPr>
          <a:xfrm>
            <a:off x="1426866" y="394073"/>
            <a:ext cx="10420141" cy="16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Agrupar 5">
            <a:extLst>
              <a:ext uri="{FF2B5EF4-FFF2-40B4-BE49-F238E27FC236}">
                <a16:creationId xmlns:a16="http://schemas.microsoft.com/office/drawing/2014/main" id="{BAF5768B-8514-3DFB-943A-524DD8B675FE}"/>
              </a:ext>
            </a:extLst>
          </p:cNvPr>
          <p:cNvGrpSpPr/>
          <p:nvPr/>
        </p:nvGrpSpPr>
        <p:grpSpPr>
          <a:xfrm>
            <a:off x="434092" y="266700"/>
            <a:ext cx="257175" cy="257175"/>
            <a:chOff x="672726" y="266700"/>
            <a:chExt cx="257175" cy="257175"/>
          </a:xfrm>
        </p:grpSpPr>
        <p:sp>
          <p:nvSpPr>
            <p:cNvPr id="7" name="Retângulo: Cantos Arredondados 6">
              <a:extLst>
                <a:ext uri="{FF2B5EF4-FFF2-40B4-BE49-F238E27FC236}">
                  <a16:creationId xmlns:a16="http://schemas.microsoft.com/office/drawing/2014/main" id="{0878B9A7-AC87-61D6-D762-50E9FA5B5024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EB85C2B3-0036-73E0-E646-6FF6F9FA5402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9" name="Agrupar 8">
            <a:extLst>
              <a:ext uri="{FF2B5EF4-FFF2-40B4-BE49-F238E27FC236}">
                <a16:creationId xmlns:a16="http://schemas.microsoft.com/office/drawing/2014/main" id="{7A87DE99-46B3-BF15-C191-97BC8D93661E}"/>
              </a:ext>
            </a:extLst>
          </p:cNvPr>
          <p:cNvGrpSpPr/>
          <p:nvPr/>
        </p:nvGrpSpPr>
        <p:grpSpPr>
          <a:xfrm>
            <a:off x="761679" y="266700"/>
            <a:ext cx="257175" cy="257175"/>
            <a:chOff x="1000313" y="266700"/>
            <a:chExt cx="257175" cy="257175"/>
          </a:xfrm>
        </p:grpSpPr>
        <p:sp>
          <p:nvSpPr>
            <p:cNvPr id="10" name="Retângulo: Cantos Arredondados 9">
              <a:extLst>
                <a:ext uri="{FF2B5EF4-FFF2-40B4-BE49-F238E27FC236}">
                  <a16:creationId xmlns:a16="http://schemas.microsoft.com/office/drawing/2014/main" id="{4B1027AD-9141-54F5-62BA-B93BA157AC8C}"/>
                </a:ext>
              </a:extLst>
            </p:cNvPr>
            <p:cNvSpPr/>
            <p:nvPr/>
          </p:nvSpPr>
          <p:spPr>
            <a:xfrm>
              <a:off x="1000313" y="266700"/>
              <a:ext cx="257175" cy="257175"/>
            </a:xfrm>
            <a:prstGeom prst="roundRect">
              <a:avLst/>
            </a:prstGeom>
            <a:solidFill>
              <a:srgbClr val="6A97F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" name="Seta: para a Direita 10">
              <a:extLst>
                <a:ext uri="{FF2B5EF4-FFF2-40B4-BE49-F238E27FC236}">
                  <a16:creationId xmlns:a16="http://schemas.microsoft.com/office/drawing/2014/main" id="{2914BB46-4766-1B8F-F43B-37DFAC0C33B9}"/>
                </a:ext>
              </a:extLst>
            </p:cNvPr>
            <p:cNvSpPr/>
            <p:nvPr/>
          </p:nvSpPr>
          <p:spPr>
            <a:xfrm>
              <a:off x="1054194" y="329546"/>
              <a:ext cx="149412" cy="13148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615580A0-AD8D-6569-5F16-0D6FF4015DC5}"/>
              </a:ext>
            </a:extLst>
          </p:cNvPr>
          <p:cNvSpPr/>
          <p:nvPr/>
        </p:nvSpPr>
        <p:spPr>
          <a:xfrm>
            <a:off x="1084408" y="266700"/>
            <a:ext cx="257175" cy="257175"/>
          </a:xfrm>
          <a:prstGeom prst="round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8569D9D8-803B-9938-7239-925875FFBE89}"/>
              </a:ext>
            </a:extLst>
          </p:cNvPr>
          <p:cNvCxnSpPr>
            <a:cxnSpLocks/>
          </p:cNvCxnSpPr>
          <p:nvPr/>
        </p:nvCxnSpPr>
        <p:spPr>
          <a:xfrm>
            <a:off x="1138995" y="394073"/>
            <a:ext cx="144299" cy="12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33A14485-C012-3103-FD29-4F6357E444E0}"/>
              </a:ext>
            </a:extLst>
          </p:cNvPr>
          <p:cNvCxnSpPr>
            <a:cxnSpLocks/>
          </p:cNvCxnSpPr>
          <p:nvPr/>
        </p:nvCxnSpPr>
        <p:spPr>
          <a:xfrm>
            <a:off x="523191" y="6602253"/>
            <a:ext cx="113238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tângulo 13">
            <a:extLst>
              <a:ext uri="{FF2B5EF4-FFF2-40B4-BE49-F238E27FC236}">
                <a16:creationId xmlns:a16="http://schemas.microsoft.com/office/drawing/2014/main" id="{F7331433-3E2A-D11F-4949-AD05BD2639BD}"/>
              </a:ext>
            </a:extLst>
          </p:cNvPr>
          <p:cNvSpPr/>
          <p:nvPr/>
        </p:nvSpPr>
        <p:spPr>
          <a:xfrm>
            <a:off x="434092" y="669863"/>
            <a:ext cx="11323816" cy="57175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32DC32AA-F1C2-4F6C-971A-4ACE2D8A7780}"/>
              </a:ext>
            </a:extLst>
          </p:cNvPr>
          <p:cNvSpPr txBox="1"/>
          <p:nvPr/>
        </p:nvSpPr>
        <p:spPr>
          <a:xfrm>
            <a:off x="1181965" y="2927142"/>
            <a:ext cx="79599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Praticando matemática 6 / Álvaro </a:t>
            </a:r>
            <a:r>
              <a:rPr lang="pt-BR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Andrini</a:t>
            </a:r>
            <a:r>
              <a:rPr lang="pt-BR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Maria José Vasconcellos. – 4. ed. renovada. – São Paulo: Editora do Brasil, 2015. – (Coleção praticando matemática; v. 6)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BF6874D-78B9-7582-322B-54BFFCCABCB0}"/>
              </a:ext>
            </a:extLst>
          </p:cNvPr>
          <p:cNvSpPr txBox="1"/>
          <p:nvPr/>
        </p:nvSpPr>
        <p:spPr>
          <a:xfrm>
            <a:off x="1181965" y="1266550"/>
            <a:ext cx="7959969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3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Referências Bibliográficas</a:t>
            </a:r>
          </a:p>
        </p:txBody>
      </p:sp>
    </p:spTree>
    <p:extLst>
      <p:ext uri="{BB962C8B-B14F-4D97-AF65-F5344CB8AC3E}">
        <p14:creationId xmlns:p14="http://schemas.microsoft.com/office/powerpoint/2010/main" val="2588592954"/>
      </p:ext>
    </p:extLst>
  </p:cSld>
  <p:clrMapOvr>
    <a:masterClrMapping/>
  </p:clrMapOvr>
  <p:transition>
    <p:push dir="u"/>
  </p:transition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1120</Words>
  <Application>Microsoft Office PowerPoint</Application>
  <PresentationFormat>Widescreen</PresentationFormat>
  <Paragraphs>232</Paragraphs>
  <Slides>24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31" baseType="lpstr">
      <vt:lpstr>Aptos</vt:lpstr>
      <vt:lpstr>Aptos Display</vt:lpstr>
      <vt:lpstr>Arial</vt:lpstr>
      <vt:lpstr>Calibri</vt:lpstr>
      <vt:lpstr>Cambria Math</vt:lpstr>
      <vt:lpstr>Nunito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acasa003</dc:creator>
  <cp:lastModifiedBy>acasa003</cp:lastModifiedBy>
  <cp:revision>4</cp:revision>
  <dcterms:created xsi:type="dcterms:W3CDTF">2025-04-01T16:37:53Z</dcterms:created>
  <dcterms:modified xsi:type="dcterms:W3CDTF">2025-05-29T13:45:53Z</dcterms:modified>
</cp:coreProperties>
</file>