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8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FDC"/>
    <a:srgbClr val="6A97FA"/>
    <a:srgbClr val="58DD7F"/>
    <a:srgbClr val="EC9C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91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9F7DC-9480-4773-8194-597C32D90C33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A6B59C-2622-4332-8375-86E25CBD4A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0944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C967FC-8509-E106-5E48-7F8BABA199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4C776F-5E37-439D-6F2D-DA9D9AECD4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63AD68-39C7-277B-1D9D-DE589DD11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F7E0-D8F2-4292-8ED1-BDC329CFA7CD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A1425B-D120-B507-E371-F35472560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47BD66-5064-7166-EDAA-5CC76F2D2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4A4D3-7CBC-4F98-91F3-5B02FCD821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94075"/>
      </p:ext>
    </p:extLst>
  </p:cSld>
  <p:clrMapOvr>
    <a:masterClrMapping/>
  </p:clrMapOvr>
  <p:transition spd="med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4AE3F5-912A-D175-E903-C06274735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4C434D-BD00-7F85-112F-7CABC73A6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15F3A6-9E66-E82A-3BD8-42A4F493B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F7E0-D8F2-4292-8ED1-BDC329CFA7CD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74D8A8-50A8-7CA1-3119-F3D57457E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A90ECD-EBDE-FAFD-5F16-FD631DEC9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4A4D3-7CBC-4F98-91F3-5B02FCD821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9559398"/>
      </p:ext>
    </p:extLst>
  </p:cSld>
  <p:clrMapOvr>
    <a:masterClrMapping/>
  </p:clrMapOvr>
  <p:transition spd="med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C4C8D3-8C3B-AD8F-B0C7-9E722CF77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8BD9E1C-4B2A-539A-346F-E09496A6C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0A4CD8-7C41-E430-8C96-3CBED870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F7E0-D8F2-4292-8ED1-BDC329CFA7CD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55F944-97A3-2A11-F818-B7B11E65C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1F6EED3-BC86-9F66-2BAF-B484ACF67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4A4D3-7CBC-4F98-91F3-5B02FCD821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9772919"/>
      </p:ext>
    </p:extLst>
  </p:cSld>
  <p:clrMapOvr>
    <a:masterClrMapping/>
  </p:clrMapOvr>
  <p:transition spd="med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37943-2478-9AF0-5418-5AE1C54A7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330FED-129D-1556-1E52-0A30249628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58B1B61-93BA-52A0-176F-9EA6B6BD15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38E889D-A077-C300-3D12-CFF6CE34B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F7E0-D8F2-4292-8ED1-BDC329CFA7CD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9FEC291-A6B6-362B-9950-DBC227415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D3E1FB1-15CF-ECA6-BCB0-E3DE0D98D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4A4D3-7CBC-4F98-91F3-5B02FCD821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584149"/>
      </p:ext>
    </p:extLst>
  </p:cSld>
  <p:clrMapOvr>
    <a:masterClrMapping/>
  </p:clrMapOvr>
  <p:transition spd="med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C21BF6-C74F-4C0E-22A7-13732132E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3A44EE-CB0A-1239-3EBF-D81A9620A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D598739-CA6E-86AE-743B-043C5424E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A831429-E825-665F-135C-348CE92091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D8B4245-06A0-EFA9-BFB8-F72A870C1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018F467-AE81-00F1-92A3-C2AB3227E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F7E0-D8F2-4292-8ED1-BDC329CFA7CD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C843B2E-FBF2-7FBE-D7E5-32F41E1A1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67A2A70-81C9-7D84-C09A-D9E7AF715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4A4D3-7CBC-4F98-91F3-5B02FCD821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1883526"/>
      </p:ext>
    </p:extLst>
  </p:cSld>
  <p:clrMapOvr>
    <a:masterClrMapping/>
  </p:clrMapOvr>
  <p:transition spd="med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D1D14-847F-3818-DA03-0DECCDB86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02161B8-EC98-2F9E-0C4C-73073A189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F7E0-D8F2-4292-8ED1-BDC329CFA7CD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FA24FE-AFE7-4D5C-86C2-AA745A8E3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D92CC3E-F163-6669-63FA-F5C359E1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4A4D3-7CBC-4F98-91F3-5B02FCD821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3046505"/>
      </p:ext>
    </p:extLst>
  </p:cSld>
  <p:clrMapOvr>
    <a:masterClrMapping/>
  </p:clrMapOvr>
  <p:transition spd="med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BA937F8-2F03-F416-081A-66DC533C6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F7E0-D8F2-4292-8ED1-BDC329CFA7CD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B707E0-BFB1-8DB2-7B04-8A3420CCA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65D8825-620A-35E3-2CA5-C679FA786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4A4D3-7CBC-4F98-91F3-5B02FCD821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7678598"/>
      </p:ext>
    </p:extLst>
  </p:cSld>
  <p:clrMapOvr>
    <a:masterClrMapping/>
  </p:clrMapOvr>
  <p:transition spd="med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6B0314-5006-32CA-2D7A-AFCA9E935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12AF12-780F-429E-AECA-BB8677D45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6CFDA69-61D7-7A1D-0D6A-71AF8E889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90A93DA-069E-5B56-7BCB-65CE44A71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F7E0-D8F2-4292-8ED1-BDC329CFA7CD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F131802-DCBE-2535-A460-5A20ABB73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756B29-74D3-ABE7-C3D3-F7CFD2D76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4A4D3-7CBC-4F98-91F3-5B02FCD821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2430791"/>
      </p:ext>
    </p:extLst>
  </p:cSld>
  <p:clrMapOvr>
    <a:masterClrMapping/>
  </p:clrMapOvr>
  <p:transition spd="med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2BC46D-CCF5-78C5-1744-7D50A500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142959F-01FC-3495-5764-B642EECBF4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9992223-19BD-F52A-7389-7ED02703E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17E8FA8-879D-19D8-69D6-EAD4C8CC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F7E0-D8F2-4292-8ED1-BDC329CFA7CD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083C29-483E-1934-1799-FB26DEAE5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CD071B0-7D7C-C2D7-590B-222D4707A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4A4D3-7CBC-4F98-91F3-5B02FCD821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3419507"/>
      </p:ext>
    </p:extLst>
  </p:cSld>
  <p:clrMapOvr>
    <a:masterClrMapping/>
  </p:clrMapOvr>
  <p:transition spd="med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FCAB1E-B998-A0A0-C883-98BE2610B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EB35734-5649-5037-5FD5-302148D897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28E6A4-D39D-11F7-2EDD-2EA1FB9CB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F7E0-D8F2-4292-8ED1-BDC329CFA7CD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DEA28D-4448-8ED4-8A7B-D9EFAD73A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6FC58F-CB5E-B7EB-9D93-6EB67E0BF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4A4D3-7CBC-4F98-91F3-5B02FCD821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858956"/>
      </p:ext>
    </p:extLst>
  </p:cSld>
  <p:clrMapOvr>
    <a:masterClrMapping/>
  </p:clrMapOvr>
  <p:transition spd="med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A85D8ED-FD08-C5B8-13E0-D12C0B9B6D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DA2010-CD22-87CA-AD4E-D48BA6A56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77CB12-7DD5-0DF4-F09E-EB5400956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F7E0-D8F2-4292-8ED1-BDC329CFA7CD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76838B-EDE2-1802-5468-6A0441376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5E9219-9F98-69F6-79F0-B5A29CD7B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4A4D3-7CBC-4F98-91F3-5B02FCD821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083995"/>
      </p:ext>
    </p:extLst>
  </p:cSld>
  <p:clrMapOvr>
    <a:masterClrMapping/>
  </p:clrMapOvr>
  <p:transition spd="med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B64AA26-E1AC-5A15-AF45-F7652F16C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1293D4-4B4B-72B9-3E17-7DA8400C2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F4ABDF-F478-F6D6-1177-7776645071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81F7E0-D8F2-4292-8ED1-BDC329CFA7CD}" type="datetimeFigureOut">
              <a:rPr lang="pt-BR" smtClean="0"/>
              <a:t>30/05/2025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8CD334-BD2B-AC95-61AA-FBFEC9BCA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D84237E-1416-0410-35A6-F430B798FF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4A4D3-7CBC-4F98-91F3-5B02FCD821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3019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FE69BE4F-D3B7-751F-1023-270854C8D198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F2EF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22CF2D3-8F41-7469-DE86-08904B1458BC}"/>
              </a:ext>
            </a:extLst>
          </p:cNvPr>
          <p:cNvCxnSpPr>
            <a:cxnSpLocks/>
          </p:cNvCxnSpPr>
          <p:nvPr/>
        </p:nvCxnSpPr>
        <p:spPr>
          <a:xfrm>
            <a:off x="1426866" y="6193549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2DA646E-9E0D-C584-C233-C9AD88E204DB}"/>
              </a:ext>
            </a:extLst>
          </p:cNvPr>
          <p:cNvGrpSpPr/>
          <p:nvPr/>
        </p:nvGrpSpPr>
        <p:grpSpPr>
          <a:xfrm>
            <a:off x="434092" y="6066176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14216E55-BB39-34D0-3F18-BACAD8666F5E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70071B51-C527-4E09-3D31-8DF61C6C16AE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7B7A7277-F94A-9222-8D7E-31B0989EA7D1}"/>
              </a:ext>
            </a:extLst>
          </p:cNvPr>
          <p:cNvGrpSpPr/>
          <p:nvPr/>
        </p:nvGrpSpPr>
        <p:grpSpPr>
          <a:xfrm>
            <a:off x="761679" y="6066176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AE08C97F-627A-2657-18FB-F7B23A49DBD1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3D81E15B-0296-AA79-6C61-CC3A97C972CB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2B6BD59D-E4AA-3AFA-CEE9-E9CE0CE8390A}"/>
              </a:ext>
            </a:extLst>
          </p:cNvPr>
          <p:cNvSpPr/>
          <p:nvPr/>
        </p:nvSpPr>
        <p:spPr>
          <a:xfrm>
            <a:off x="1084408" y="6066176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F7417E22-F081-A482-C9EE-A220524532BC}"/>
              </a:ext>
            </a:extLst>
          </p:cNvPr>
          <p:cNvCxnSpPr>
            <a:cxnSpLocks/>
          </p:cNvCxnSpPr>
          <p:nvPr/>
        </p:nvCxnSpPr>
        <p:spPr>
          <a:xfrm>
            <a:off x="1138995" y="6193549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2" name="Google Shape;490;p29">
            <a:extLst>
              <a:ext uri="{FF2B5EF4-FFF2-40B4-BE49-F238E27FC236}">
                <a16:creationId xmlns:a16="http://schemas.microsoft.com/office/drawing/2014/main" id="{63596EE8-A62E-3FCB-3F0C-585475985B2E}"/>
              </a:ext>
            </a:extLst>
          </p:cNvPr>
          <p:cNvGrpSpPr/>
          <p:nvPr/>
        </p:nvGrpSpPr>
        <p:grpSpPr>
          <a:xfrm rot="15804863">
            <a:off x="9071926" y="2133133"/>
            <a:ext cx="468746" cy="504618"/>
            <a:chOff x="4736020" y="1911523"/>
            <a:chExt cx="468746" cy="504618"/>
          </a:xfrm>
        </p:grpSpPr>
        <p:grpSp>
          <p:nvGrpSpPr>
            <p:cNvPr id="43" name="Google Shape;491;p29">
              <a:extLst>
                <a:ext uri="{FF2B5EF4-FFF2-40B4-BE49-F238E27FC236}">
                  <a16:creationId xmlns:a16="http://schemas.microsoft.com/office/drawing/2014/main" id="{1CDDC4B3-6612-B898-555D-5DBFA8A36174}"/>
                </a:ext>
              </a:extLst>
            </p:cNvPr>
            <p:cNvGrpSpPr/>
            <p:nvPr/>
          </p:nvGrpSpPr>
          <p:grpSpPr>
            <a:xfrm>
              <a:off x="4736020" y="1911523"/>
              <a:ext cx="468746" cy="504618"/>
              <a:chOff x="4736020" y="1911523"/>
              <a:chExt cx="468746" cy="504618"/>
            </a:xfrm>
          </p:grpSpPr>
          <p:sp>
            <p:nvSpPr>
              <p:cNvPr id="45" name="Google Shape;492;p29">
                <a:extLst>
                  <a:ext uri="{FF2B5EF4-FFF2-40B4-BE49-F238E27FC236}">
                    <a16:creationId xmlns:a16="http://schemas.microsoft.com/office/drawing/2014/main" id="{BB469D58-0601-0AC7-44E5-464F02600A1E}"/>
                  </a:ext>
                </a:extLst>
              </p:cNvPr>
              <p:cNvSpPr/>
              <p:nvPr/>
            </p:nvSpPr>
            <p:spPr>
              <a:xfrm>
                <a:off x="4744767" y="1920297"/>
                <a:ext cx="451212" cy="486990"/>
              </a:xfrm>
              <a:custGeom>
                <a:avLst/>
                <a:gdLst/>
                <a:ahLst/>
                <a:cxnLst/>
                <a:rect l="l" t="t" r="r" b="b"/>
                <a:pathLst>
                  <a:path w="451212" h="486990" extrusionOk="0">
                    <a:moveTo>
                      <a:pt x="247256" y="257283"/>
                    </a:moveTo>
                    <a:lnTo>
                      <a:pt x="345246" y="486991"/>
                    </a:lnTo>
                    <a:lnTo>
                      <a:pt x="451213" y="0"/>
                    </a:lnTo>
                    <a:lnTo>
                      <a:pt x="450301" y="0"/>
                    </a:lnTo>
                    <a:lnTo>
                      <a:pt x="0" y="213756"/>
                    </a:lnTo>
                    <a:lnTo>
                      <a:pt x="246002" y="257055"/>
                    </a:lnTo>
                    <a:lnTo>
                      <a:pt x="247256" y="257283"/>
                    </a:lnTo>
                    <a:close/>
                  </a:path>
                </a:pathLst>
              </a:custGeom>
              <a:solidFill>
                <a:srgbClr val="EC9C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493;p29">
                <a:extLst>
                  <a:ext uri="{FF2B5EF4-FFF2-40B4-BE49-F238E27FC236}">
                    <a16:creationId xmlns:a16="http://schemas.microsoft.com/office/drawing/2014/main" id="{F766F351-8C85-F735-19AD-20275CB61D2B}"/>
                  </a:ext>
                </a:extLst>
              </p:cNvPr>
              <p:cNvSpPr/>
              <p:nvPr/>
            </p:nvSpPr>
            <p:spPr>
              <a:xfrm>
                <a:off x="4736020" y="1911523"/>
                <a:ext cx="468746" cy="504618"/>
              </a:xfrm>
              <a:custGeom>
                <a:avLst/>
                <a:gdLst/>
                <a:ahLst/>
                <a:cxnLst/>
                <a:rect l="l" t="t" r="r" b="b"/>
                <a:pathLst>
                  <a:path w="468746" h="504618" extrusionOk="0">
                    <a:moveTo>
                      <a:pt x="248711" y="270272"/>
                    </a:moveTo>
                    <a:cubicBezTo>
                      <a:pt x="251901" y="277906"/>
                      <a:pt x="255205" y="285540"/>
                      <a:pt x="258396" y="293174"/>
                    </a:cubicBezTo>
                    <a:cubicBezTo>
                      <a:pt x="266144" y="311519"/>
                      <a:pt x="274006" y="329864"/>
                      <a:pt x="281754" y="348209"/>
                    </a:cubicBezTo>
                    <a:cubicBezTo>
                      <a:pt x="291097" y="370314"/>
                      <a:pt x="300440" y="392419"/>
                      <a:pt x="309898" y="414523"/>
                    </a:cubicBezTo>
                    <a:cubicBezTo>
                      <a:pt x="314341" y="424892"/>
                      <a:pt x="318671" y="435261"/>
                      <a:pt x="323115" y="445744"/>
                    </a:cubicBezTo>
                    <a:cubicBezTo>
                      <a:pt x="323343" y="446313"/>
                      <a:pt x="323685" y="446997"/>
                      <a:pt x="323913" y="447567"/>
                    </a:cubicBezTo>
                    <a:cubicBezTo>
                      <a:pt x="323685" y="447111"/>
                      <a:pt x="322773" y="444946"/>
                      <a:pt x="323913" y="447453"/>
                    </a:cubicBezTo>
                    <a:cubicBezTo>
                      <a:pt x="324141" y="448023"/>
                      <a:pt x="324368" y="448592"/>
                      <a:pt x="324596" y="449162"/>
                    </a:cubicBezTo>
                    <a:cubicBezTo>
                      <a:pt x="325166" y="450415"/>
                      <a:pt x="325622" y="451669"/>
                      <a:pt x="326191" y="452922"/>
                    </a:cubicBezTo>
                    <a:cubicBezTo>
                      <a:pt x="327103" y="455201"/>
                      <a:pt x="328128" y="457366"/>
                      <a:pt x="329040" y="459645"/>
                    </a:cubicBezTo>
                    <a:cubicBezTo>
                      <a:pt x="330749" y="463747"/>
                      <a:pt x="332572" y="467849"/>
                      <a:pt x="334281" y="471950"/>
                    </a:cubicBezTo>
                    <a:cubicBezTo>
                      <a:pt x="337016" y="478331"/>
                      <a:pt x="339637" y="484598"/>
                      <a:pt x="342371" y="490979"/>
                    </a:cubicBezTo>
                    <a:cubicBezTo>
                      <a:pt x="343625" y="493941"/>
                      <a:pt x="344764" y="497132"/>
                      <a:pt x="346245" y="499980"/>
                    </a:cubicBezTo>
                    <a:cubicBezTo>
                      <a:pt x="346245" y="500094"/>
                      <a:pt x="346245" y="500208"/>
                      <a:pt x="346359" y="500322"/>
                    </a:cubicBezTo>
                    <a:cubicBezTo>
                      <a:pt x="347727" y="503513"/>
                      <a:pt x="352056" y="504994"/>
                      <a:pt x="355133" y="504538"/>
                    </a:cubicBezTo>
                    <a:cubicBezTo>
                      <a:pt x="358437" y="504082"/>
                      <a:pt x="361742" y="501576"/>
                      <a:pt x="362539" y="498157"/>
                    </a:cubicBezTo>
                    <a:cubicBezTo>
                      <a:pt x="363451" y="493827"/>
                      <a:pt x="364476" y="489498"/>
                      <a:pt x="365388" y="485168"/>
                    </a:cubicBezTo>
                    <a:cubicBezTo>
                      <a:pt x="368008" y="473318"/>
                      <a:pt x="370515" y="461582"/>
                      <a:pt x="373136" y="449732"/>
                    </a:cubicBezTo>
                    <a:cubicBezTo>
                      <a:pt x="376896" y="432298"/>
                      <a:pt x="380770" y="414751"/>
                      <a:pt x="384530" y="397318"/>
                    </a:cubicBezTo>
                    <a:lnTo>
                      <a:pt x="398431" y="333396"/>
                    </a:lnTo>
                    <a:cubicBezTo>
                      <a:pt x="403559" y="310038"/>
                      <a:pt x="408572" y="286680"/>
                      <a:pt x="413699" y="263321"/>
                    </a:cubicBezTo>
                    <a:cubicBezTo>
                      <a:pt x="418827" y="239735"/>
                      <a:pt x="423954" y="216149"/>
                      <a:pt x="429082" y="192563"/>
                    </a:cubicBezTo>
                    <a:cubicBezTo>
                      <a:pt x="433867" y="170686"/>
                      <a:pt x="438653" y="148809"/>
                      <a:pt x="443324" y="126932"/>
                    </a:cubicBezTo>
                    <a:cubicBezTo>
                      <a:pt x="447426" y="108246"/>
                      <a:pt x="451414" y="89673"/>
                      <a:pt x="455516" y="70986"/>
                    </a:cubicBezTo>
                    <a:cubicBezTo>
                      <a:pt x="458365" y="57655"/>
                      <a:pt x="461327" y="44324"/>
                      <a:pt x="464176" y="31106"/>
                    </a:cubicBezTo>
                    <a:cubicBezTo>
                      <a:pt x="465543" y="24726"/>
                      <a:pt x="467025" y="18459"/>
                      <a:pt x="468278" y="12078"/>
                    </a:cubicBezTo>
                    <a:cubicBezTo>
                      <a:pt x="468278" y="11850"/>
                      <a:pt x="468392" y="11508"/>
                      <a:pt x="468506" y="11280"/>
                    </a:cubicBezTo>
                    <a:cubicBezTo>
                      <a:pt x="469759" y="5697"/>
                      <a:pt x="465999" y="0"/>
                      <a:pt x="459960" y="0"/>
                    </a:cubicBezTo>
                    <a:cubicBezTo>
                      <a:pt x="454491" y="0"/>
                      <a:pt x="448110" y="4216"/>
                      <a:pt x="443324" y="6495"/>
                    </a:cubicBezTo>
                    <a:cubicBezTo>
                      <a:pt x="432614" y="11622"/>
                      <a:pt x="421789" y="16750"/>
                      <a:pt x="411079" y="21763"/>
                    </a:cubicBezTo>
                    <a:cubicBezTo>
                      <a:pt x="395013" y="29397"/>
                      <a:pt x="378947" y="37031"/>
                      <a:pt x="362767" y="44665"/>
                    </a:cubicBezTo>
                    <a:cubicBezTo>
                      <a:pt x="343055" y="54009"/>
                      <a:pt x="323343" y="63352"/>
                      <a:pt x="303631" y="72695"/>
                    </a:cubicBezTo>
                    <a:cubicBezTo>
                      <a:pt x="281982" y="82950"/>
                      <a:pt x="260333" y="93205"/>
                      <a:pt x="238684" y="103574"/>
                    </a:cubicBezTo>
                    <a:cubicBezTo>
                      <a:pt x="216807" y="113943"/>
                      <a:pt x="194930" y="124311"/>
                      <a:pt x="173053" y="134680"/>
                    </a:cubicBezTo>
                    <a:cubicBezTo>
                      <a:pt x="152657" y="144365"/>
                      <a:pt x="132147" y="154050"/>
                      <a:pt x="111751" y="163736"/>
                    </a:cubicBezTo>
                    <a:cubicBezTo>
                      <a:pt x="94546" y="171939"/>
                      <a:pt x="77341" y="180029"/>
                      <a:pt x="60135" y="188233"/>
                    </a:cubicBezTo>
                    <a:cubicBezTo>
                      <a:pt x="47716" y="194158"/>
                      <a:pt x="35296" y="200083"/>
                      <a:pt x="22762" y="205894"/>
                    </a:cubicBezTo>
                    <a:cubicBezTo>
                      <a:pt x="16837" y="208743"/>
                      <a:pt x="10798" y="211250"/>
                      <a:pt x="5101" y="214326"/>
                    </a:cubicBezTo>
                    <a:cubicBezTo>
                      <a:pt x="4873" y="214440"/>
                      <a:pt x="4645" y="214554"/>
                      <a:pt x="4304" y="214668"/>
                    </a:cubicBezTo>
                    <a:cubicBezTo>
                      <a:pt x="-2419" y="217858"/>
                      <a:pt x="-938" y="229708"/>
                      <a:pt x="6468" y="230962"/>
                    </a:cubicBezTo>
                    <a:cubicBezTo>
                      <a:pt x="14444" y="232329"/>
                      <a:pt x="22306" y="233810"/>
                      <a:pt x="30282" y="235178"/>
                    </a:cubicBezTo>
                    <a:cubicBezTo>
                      <a:pt x="49425" y="238596"/>
                      <a:pt x="68567" y="241900"/>
                      <a:pt x="87710" y="245319"/>
                    </a:cubicBezTo>
                    <a:cubicBezTo>
                      <a:pt x="110954" y="249420"/>
                      <a:pt x="134198" y="253522"/>
                      <a:pt x="157442" y="257624"/>
                    </a:cubicBezTo>
                    <a:cubicBezTo>
                      <a:pt x="177952" y="261271"/>
                      <a:pt x="198576" y="264803"/>
                      <a:pt x="219085" y="268449"/>
                    </a:cubicBezTo>
                    <a:cubicBezTo>
                      <a:pt x="229796" y="270386"/>
                      <a:pt x="240621" y="272209"/>
                      <a:pt x="251331" y="273918"/>
                    </a:cubicBezTo>
                    <a:cubicBezTo>
                      <a:pt x="254066" y="274374"/>
                      <a:pt x="256231" y="274260"/>
                      <a:pt x="258851" y="273121"/>
                    </a:cubicBezTo>
                    <a:cubicBezTo>
                      <a:pt x="256572" y="273462"/>
                      <a:pt x="254408" y="273690"/>
                      <a:pt x="252129" y="274032"/>
                    </a:cubicBezTo>
                    <a:cubicBezTo>
                      <a:pt x="252585" y="274032"/>
                      <a:pt x="253154" y="274146"/>
                      <a:pt x="253610" y="274260"/>
                    </a:cubicBezTo>
                    <a:cubicBezTo>
                      <a:pt x="258054" y="274944"/>
                      <a:pt x="263181" y="273121"/>
                      <a:pt x="264321" y="268221"/>
                    </a:cubicBezTo>
                    <a:cubicBezTo>
                      <a:pt x="265232" y="264005"/>
                      <a:pt x="263067" y="258308"/>
                      <a:pt x="258282" y="257510"/>
                    </a:cubicBezTo>
                    <a:cubicBezTo>
                      <a:pt x="257826" y="257510"/>
                      <a:pt x="257256" y="257396"/>
                      <a:pt x="256800" y="257283"/>
                    </a:cubicBezTo>
                    <a:cubicBezTo>
                      <a:pt x="258054" y="258080"/>
                      <a:pt x="259307" y="258764"/>
                      <a:pt x="260674" y="259561"/>
                    </a:cubicBezTo>
                    <a:cubicBezTo>
                      <a:pt x="257712" y="256713"/>
                      <a:pt x="252357" y="256485"/>
                      <a:pt x="248483" y="255687"/>
                    </a:cubicBezTo>
                    <a:cubicBezTo>
                      <a:pt x="242102" y="254434"/>
                      <a:pt x="235835" y="253408"/>
                      <a:pt x="229454" y="252269"/>
                    </a:cubicBezTo>
                    <a:lnTo>
                      <a:pt x="170318" y="241900"/>
                    </a:lnTo>
                    <a:cubicBezTo>
                      <a:pt x="147074" y="237798"/>
                      <a:pt x="123715" y="233696"/>
                      <a:pt x="100471" y="229594"/>
                    </a:cubicBezTo>
                    <a:cubicBezTo>
                      <a:pt x="80531" y="226062"/>
                      <a:pt x="60591" y="222530"/>
                      <a:pt x="40651" y="219112"/>
                    </a:cubicBezTo>
                    <a:cubicBezTo>
                      <a:pt x="31080" y="217403"/>
                      <a:pt x="21281" y="215124"/>
                      <a:pt x="11596" y="213984"/>
                    </a:cubicBezTo>
                    <a:cubicBezTo>
                      <a:pt x="11482" y="213984"/>
                      <a:pt x="11368" y="213984"/>
                      <a:pt x="11140" y="213984"/>
                    </a:cubicBezTo>
                    <a:cubicBezTo>
                      <a:pt x="11824" y="219454"/>
                      <a:pt x="12507" y="224923"/>
                      <a:pt x="13305" y="230278"/>
                    </a:cubicBezTo>
                    <a:cubicBezTo>
                      <a:pt x="17293" y="228341"/>
                      <a:pt x="21281" y="226518"/>
                      <a:pt x="25383" y="224581"/>
                    </a:cubicBezTo>
                    <a:cubicBezTo>
                      <a:pt x="36321" y="219340"/>
                      <a:pt x="47260" y="214212"/>
                      <a:pt x="58198" y="208971"/>
                    </a:cubicBezTo>
                    <a:cubicBezTo>
                      <a:pt x="74378" y="201337"/>
                      <a:pt x="90558" y="193589"/>
                      <a:pt x="106624" y="185954"/>
                    </a:cubicBezTo>
                    <a:cubicBezTo>
                      <a:pt x="126336" y="176611"/>
                      <a:pt x="146048" y="167268"/>
                      <a:pt x="165760" y="157925"/>
                    </a:cubicBezTo>
                    <a:cubicBezTo>
                      <a:pt x="187295" y="147670"/>
                      <a:pt x="208945" y="137415"/>
                      <a:pt x="230480" y="127160"/>
                    </a:cubicBezTo>
                    <a:cubicBezTo>
                      <a:pt x="252243" y="116791"/>
                      <a:pt x="274006" y="106422"/>
                      <a:pt x="295883" y="96168"/>
                    </a:cubicBezTo>
                    <a:cubicBezTo>
                      <a:pt x="316165" y="86596"/>
                      <a:pt x="336332" y="76911"/>
                      <a:pt x="356614" y="67340"/>
                    </a:cubicBezTo>
                    <a:cubicBezTo>
                      <a:pt x="373820" y="59136"/>
                      <a:pt x="391139" y="50932"/>
                      <a:pt x="408344" y="42728"/>
                    </a:cubicBezTo>
                    <a:cubicBezTo>
                      <a:pt x="420650" y="36917"/>
                      <a:pt x="432956" y="30992"/>
                      <a:pt x="445262" y="25181"/>
                    </a:cubicBezTo>
                    <a:cubicBezTo>
                      <a:pt x="451073" y="22447"/>
                      <a:pt x="456998" y="19712"/>
                      <a:pt x="462809" y="16864"/>
                    </a:cubicBezTo>
                    <a:cubicBezTo>
                      <a:pt x="463037" y="16750"/>
                      <a:pt x="463264" y="16636"/>
                      <a:pt x="463606" y="16522"/>
                    </a:cubicBezTo>
                    <a:cubicBezTo>
                      <a:pt x="462125" y="16977"/>
                      <a:pt x="460644" y="17319"/>
                      <a:pt x="459162" y="17775"/>
                    </a:cubicBezTo>
                    <a:lnTo>
                      <a:pt x="460074" y="17775"/>
                    </a:lnTo>
                    <a:cubicBezTo>
                      <a:pt x="457225" y="14015"/>
                      <a:pt x="454377" y="10255"/>
                      <a:pt x="451528" y="6495"/>
                    </a:cubicBezTo>
                    <a:cubicBezTo>
                      <a:pt x="450617" y="10825"/>
                      <a:pt x="449591" y="15154"/>
                      <a:pt x="448680" y="19484"/>
                    </a:cubicBezTo>
                    <a:cubicBezTo>
                      <a:pt x="446059" y="31334"/>
                      <a:pt x="443552" y="43070"/>
                      <a:pt x="440932" y="54920"/>
                    </a:cubicBezTo>
                    <a:cubicBezTo>
                      <a:pt x="437172" y="72354"/>
                      <a:pt x="433298" y="89901"/>
                      <a:pt x="429537" y="107334"/>
                    </a:cubicBezTo>
                    <a:cubicBezTo>
                      <a:pt x="424866" y="128641"/>
                      <a:pt x="420308" y="149948"/>
                      <a:pt x="415636" y="171256"/>
                    </a:cubicBezTo>
                    <a:cubicBezTo>
                      <a:pt x="410509" y="194614"/>
                      <a:pt x="405496" y="217972"/>
                      <a:pt x="400368" y="241331"/>
                    </a:cubicBezTo>
                    <a:cubicBezTo>
                      <a:pt x="395241" y="264917"/>
                      <a:pt x="390113" y="288503"/>
                      <a:pt x="384986" y="312089"/>
                    </a:cubicBezTo>
                    <a:cubicBezTo>
                      <a:pt x="380200" y="333966"/>
                      <a:pt x="375415" y="355843"/>
                      <a:pt x="370743" y="377720"/>
                    </a:cubicBezTo>
                    <a:cubicBezTo>
                      <a:pt x="366641" y="396406"/>
                      <a:pt x="362653" y="414979"/>
                      <a:pt x="358551" y="433666"/>
                    </a:cubicBezTo>
                    <a:cubicBezTo>
                      <a:pt x="355703" y="446997"/>
                      <a:pt x="352740" y="460328"/>
                      <a:pt x="349892" y="473546"/>
                    </a:cubicBezTo>
                    <a:cubicBezTo>
                      <a:pt x="348524" y="479926"/>
                      <a:pt x="346929" y="486193"/>
                      <a:pt x="345790" y="492574"/>
                    </a:cubicBezTo>
                    <a:cubicBezTo>
                      <a:pt x="345790" y="492802"/>
                      <a:pt x="345676" y="493144"/>
                      <a:pt x="345562" y="493372"/>
                    </a:cubicBezTo>
                    <a:cubicBezTo>
                      <a:pt x="350917" y="492688"/>
                      <a:pt x="356386" y="492004"/>
                      <a:pt x="361742" y="491207"/>
                    </a:cubicBezTo>
                    <a:cubicBezTo>
                      <a:pt x="358437" y="483573"/>
                      <a:pt x="355247" y="475938"/>
                      <a:pt x="351943" y="468304"/>
                    </a:cubicBezTo>
                    <a:cubicBezTo>
                      <a:pt x="344081" y="449960"/>
                      <a:pt x="336332" y="431615"/>
                      <a:pt x="328470" y="413384"/>
                    </a:cubicBezTo>
                    <a:cubicBezTo>
                      <a:pt x="319013" y="391393"/>
                      <a:pt x="309556" y="369288"/>
                      <a:pt x="300099" y="347297"/>
                    </a:cubicBezTo>
                    <a:cubicBezTo>
                      <a:pt x="291895" y="328269"/>
                      <a:pt x="283691" y="309126"/>
                      <a:pt x="275601" y="290098"/>
                    </a:cubicBezTo>
                    <a:cubicBezTo>
                      <a:pt x="271613" y="280869"/>
                      <a:pt x="268081" y="271184"/>
                      <a:pt x="263637" y="262182"/>
                    </a:cubicBezTo>
                    <a:cubicBezTo>
                      <a:pt x="263637" y="262068"/>
                      <a:pt x="263523" y="261954"/>
                      <a:pt x="263409" y="261840"/>
                    </a:cubicBezTo>
                    <a:cubicBezTo>
                      <a:pt x="261586" y="257624"/>
                      <a:pt x="255433" y="256713"/>
                      <a:pt x="251901" y="258878"/>
                    </a:cubicBezTo>
                    <a:cubicBezTo>
                      <a:pt x="247571" y="261384"/>
                      <a:pt x="247115" y="266170"/>
                      <a:pt x="248824" y="2703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" name="Google Shape;494;p29">
              <a:extLst>
                <a:ext uri="{FF2B5EF4-FFF2-40B4-BE49-F238E27FC236}">
                  <a16:creationId xmlns:a16="http://schemas.microsoft.com/office/drawing/2014/main" id="{5DE36BE6-C88B-5E4C-3659-8AA920B5F6D3}"/>
                </a:ext>
              </a:extLst>
            </p:cNvPr>
            <p:cNvSpPr/>
            <p:nvPr/>
          </p:nvSpPr>
          <p:spPr>
            <a:xfrm>
              <a:off x="4986531" y="1916604"/>
              <a:ext cx="214327" cy="266096"/>
            </a:xfrm>
            <a:custGeom>
              <a:avLst/>
              <a:gdLst/>
              <a:ahLst/>
              <a:cxnLst/>
              <a:rect l="l" t="t" r="r" b="b"/>
              <a:pathLst>
                <a:path w="214327" h="266096" extrusionOk="0">
                  <a:moveTo>
                    <a:pt x="15177" y="263482"/>
                  </a:moveTo>
                  <a:cubicBezTo>
                    <a:pt x="41612" y="231464"/>
                    <a:pt x="67249" y="198876"/>
                    <a:pt x="92772" y="166175"/>
                  </a:cubicBezTo>
                  <a:cubicBezTo>
                    <a:pt x="118068" y="133587"/>
                    <a:pt x="143249" y="101000"/>
                    <a:pt x="168886" y="68640"/>
                  </a:cubicBezTo>
                  <a:cubicBezTo>
                    <a:pt x="176178" y="59411"/>
                    <a:pt x="183471" y="50295"/>
                    <a:pt x="190877" y="41180"/>
                  </a:cubicBezTo>
                  <a:cubicBezTo>
                    <a:pt x="194523" y="36622"/>
                    <a:pt x="198169" y="32178"/>
                    <a:pt x="201816" y="27621"/>
                  </a:cubicBezTo>
                  <a:cubicBezTo>
                    <a:pt x="205803" y="22721"/>
                    <a:pt x="210475" y="18049"/>
                    <a:pt x="213324" y="12352"/>
                  </a:cubicBezTo>
                  <a:cubicBezTo>
                    <a:pt x="214919" y="9048"/>
                    <a:pt x="214691" y="5060"/>
                    <a:pt x="212070" y="2439"/>
                  </a:cubicBezTo>
                  <a:cubicBezTo>
                    <a:pt x="209678" y="46"/>
                    <a:pt x="205006" y="-979"/>
                    <a:pt x="202157" y="1186"/>
                  </a:cubicBezTo>
                  <a:cubicBezTo>
                    <a:pt x="199651" y="3123"/>
                    <a:pt x="197600" y="4832"/>
                    <a:pt x="195663" y="7225"/>
                  </a:cubicBezTo>
                  <a:cubicBezTo>
                    <a:pt x="193953" y="9276"/>
                    <a:pt x="192358" y="11327"/>
                    <a:pt x="190649" y="13264"/>
                  </a:cubicBezTo>
                  <a:cubicBezTo>
                    <a:pt x="187345" y="17366"/>
                    <a:pt x="184041" y="21354"/>
                    <a:pt x="180736" y="25456"/>
                  </a:cubicBezTo>
                  <a:cubicBezTo>
                    <a:pt x="174127" y="33546"/>
                    <a:pt x="167633" y="41750"/>
                    <a:pt x="161138" y="49839"/>
                  </a:cubicBezTo>
                  <a:cubicBezTo>
                    <a:pt x="148376" y="65905"/>
                    <a:pt x="135615" y="82085"/>
                    <a:pt x="122967" y="98379"/>
                  </a:cubicBezTo>
                  <a:cubicBezTo>
                    <a:pt x="97672" y="130853"/>
                    <a:pt x="72491" y="163554"/>
                    <a:pt x="46853" y="195914"/>
                  </a:cubicBezTo>
                  <a:cubicBezTo>
                    <a:pt x="32269" y="214373"/>
                    <a:pt x="17456" y="232717"/>
                    <a:pt x="2530" y="250834"/>
                  </a:cubicBezTo>
                  <a:cubicBezTo>
                    <a:pt x="-433" y="254480"/>
                    <a:pt x="-1230" y="260064"/>
                    <a:pt x="2530" y="263482"/>
                  </a:cubicBezTo>
                  <a:cubicBezTo>
                    <a:pt x="5834" y="266558"/>
                    <a:pt x="11987" y="267356"/>
                    <a:pt x="15177" y="263482"/>
                  </a:cubicBezTo>
                  <a:lnTo>
                    <a:pt x="15177" y="26348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BF1EDA7C-7FF7-BBD6-3009-6D87238A291F}"/>
              </a:ext>
            </a:extLst>
          </p:cNvPr>
          <p:cNvSpPr txBox="1"/>
          <p:nvPr/>
        </p:nvSpPr>
        <p:spPr>
          <a:xfrm>
            <a:off x="770423" y="1159250"/>
            <a:ext cx="3424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Aula 009|8</a:t>
            </a:r>
            <a:r>
              <a:rPr lang="pt-BR" sz="32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º Ano</a:t>
            </a:r>
            <a:endParaRPr lang="pt-BR" sz="32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336F1659-7B3B-2EF3-2F53-ECED241853C1}"/>
              </a:ext>
            </a:extLst>
          </p:cNvPr>
          <p:cNvSpPr/>
          <p:nvPr/>
        </p:nvSpPr>
        <p:spPr>
          <a:xfrm>
            <a:off x="626724" y="1159250"/>
            <a:ext cx="3390915" cy="578702"/>
          </a:xfrm>
          <a:prstGeom prst="roundRect">
            <a:avLst>
              <a:gd name="adj" fmla="val 25467"/>
            </a:avLst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63B680-FA53-D5B3-602A-F706EA08140A}"/>
              </a:ext>
            </a:extLst>
          </p:cNvPr>
          <p:cNvSpPr txBox="1"/>
          <p:nvPr/>
        </p:nvSpPr>
        <p:spPr>
          <a:xfrm>
            <a:off x="464799" y="2560897"/>
            <a:ext cx="81077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Monômios e Polinômios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84746B7E-43F0-2652-1196-30EB0AB85C4C}"/>
              </a:ext>
            </a:extLst>
          </p:cNvPr>
          <p:cNvSpPr txBox="1">
            <a:spLocks/>
          </p:cNvSpPr>
          <p:nvPr/>
        </p:nvSpPr>
        <p:spPr>
          <a:xfrm>
            <a:off x="472598" y="3409950"/>
            <a:ext cx="6728302" cy="50824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Termos Algébricos e suas Combinações</a:t>
            </a:r>
            <a:endParaRPr lang="pt-BR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64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8A0FD-CD9B-0D3B-F9D1-B40C59536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66CEC535-3AE5-41CF-D578-EFF0C83CFC95}"/>
              </a:ext>
            </a:extLst>
          </p:cNvPr>
          <p:cNvSpPr/>
          <p:nvPr/>
        </p:nvSpPr>
        <p:spPr>
          <a:xfrm>
            <a:off x="-112542" y="-185894"/>
            <a:ext cx="12417084" cy="714940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7F65DDF5-F0F5-6876-2AE3-BFB9987F173D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088998DA-2AB2-6C4C-2BF2-A9F020D819F7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8CE7CD0E-D2B9-4A3B-FBD8-FFE22C4E098E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681F4EB6-9873-1745-2207-DBEFAF9D141E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EDDC4F8C-EDA6-B42A-9EE5-CDAA853FDDBB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0C19492E-5A84-E96C-7D55-BC3DA772C1F8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E4549AFE-209A-53E5-D0DD-302AF14B478F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CF9B7DC4-FBB9-29E3-62F9-4694A3896F0E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B5C99A32-6518-3806-923F-A15EBAA64978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1150E972-238E-497A-7C1C-8DA969AF6229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279A6C1C-D777-C52A-8EC0-E567346D190E}"/>
              </a:ext>
            </a:extLst>
          </p:cNvPr>
          <p:cNvSpPr/>
          <p:nvPr/>
        </p:nvSpPr>
        <p:spPr>
          <a:xfrm>
            <a:off x="434092" y="653143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E7DAB673-A7B7-5917-A00F-88D3F205B3E2}"/>
              </a:ext>
            </a:extLst>
          </p:cNvPr>
          <p:cNvSpPr txBox="1"/>
          <p:nvPr/>
        </p:nvSpPr>
        <p:spPr>
          <a:xfrm>
            <a:off x="815560" y="861280"/>
            <a:ext cx="4141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Expressão Algébrica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3DC1D2E0-7637-DE71-1653-53B9A8D4E53D}"/>
              </a:ext>
            </a:extLst>
          </p:cNvPr>
          <p:cNvSpPr txBox="1"/>
          <p:nvPr/>
        </p:nvSpPr>
        <p:spPr>
          <a:xfrm>
            <a:off x="815560" y="1560740"/>
            <a:ext cx="587227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Uma expressão matemática que apresenta números e letras, ou somente letras, é denominada </a:t>
            </a:r>
            <a:r>
              <a:rPr lang="pt-BR" sz="23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expressão algébrica </a:t>
            </a:r>
            <a:r>
              <a:rPr lang="pt-BR" sz="2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 </a:t>
            </a:r>
            <a:r>
              <a:rPr lang="pt-BR" sz="23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literal</a:t>
            </a:r>
            <a:r>
              <a:rPr lang="pt-BR" sz="2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54D89EB4-1D0A-54FE-1615-3FBC04240C88}"/>
              </a:ext>
            </a:extLst>
          </p:cNvPr>
          <p:cNvSpPr txBox="1"/>
          <p:nvPr/>
        </p:nvSpPr>
        <p:spPr>
          <a:xfrm>
            <a:off x="815560" y="2768031"/>
            <a:ext cx="587227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letras, que normalmente representam números reais, são chamadas </a:t>
            </a:r>
            <a:r>
              <a:rPr lang="pt-BR" sz="23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variáveis.</a:t>
            </a:r>
            <a:endParaRPr lang="pt-BR" sz="2300" dirty="0"/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020A07A4-FF37-2CF6-A50A-A7C17188D411}"/>
              </a:ext>
            </a:extLst>
          </p:cNvPr>
          <p:cNvSpPr/>
          <p:nvPr/>
        </p:nvSpPr>
        <p:spPr>
          <a:xfrm>
            <a:off x="815560" y="3746637"/>
            <a:ext cx="1515658" cy="491086"/>
          </a:xfrm>
          <a:prstGeom prst="rect">
            <a:avLst/>
          </a:prstGeom>
          <a:solidFill>
            <a:srgbClr val="58DD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1466AAEC-0888-3A0B-2920-0441B77DBEC4}"/>
              </a:ext>
            </a:extLst>
          </p:cNvPr>
          <p:cNvSpPr txBox="1"/>
          <p:nvPr/>
        </p:nvSpPr>
        <p:spPr>
          <a:xfrm>
            <a:off x="815561" y="3753653"/>
            <a:ext cx="15156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Monômio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09240BD5-45E4-C1B9-A952-65F617CE012A}"/>
              </a:ext>
            </a:extLst>
          </p:cNvPr>
          <p:cNvSpPr txBox="1"/>
          <p:nvPr/>
        </p:nvSpPr>
        <p:spPr>
          <a:xfrm>
            <a:off x="2343280" y="3779078"/>
            <a:ext cx="660735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b="0" i="0" u="none" strike="noStrike" baseline="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Toda expressão matemática que apresenta apenas um termo – número e letra ou somente letra 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82A3B55B-C2E5-1A70-BB27-A0AF9DFC5C96}"/>
              </a:ext>
            </a:extLst>
          </p:cNvPr>
          <p:cNvSpPr/>
          <p:nvPr/>
        </p:nvSpPr>
        <p:spPr>
          <a:xfrm>
            <a:off x="801873" y="4763662"/>
            <a:ext cx="1618524" cy="491086"/>
          </a:xfrm>
          <a:prstGeom prst="rect">
            <a:avLst/>
          </a:prstGeom>
          <a:solidFill>
            <a:srgbClr val="58DD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280B1B9D-B520-C6FF-47F5-D9CA7B77A4B8}"/>
              </a:ext>
            </a:extLst>
          </p:cNvPr>
          <p:cNvSpPr txBox="1"/>
          <p:nvPr/>
        </p:nvSpPr>
        <p:spPr>
          <a:xfrm>
            <a:off x="827622" y="4770678"/>
            <a:ext cx="16185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Polinômio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DC82CE3B-0D8D-90B2-7972-73347DF5BD04}"/>
              </a:ext>
            </a:extLst>
          </p:cNvPr>
          <p:cNvSpPr txBox="1"/>
          <p:nvPr/>
        </p:nvSpPr>
        <p:spPr>
          <a:xfrm>
            <a:off x="2420397" y="4755210"/>
            <a:ext cx="653023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0" i="0" u="none" strike="noStrike" baseline="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Quando a expressão algébrica é composta por </a:t>
            </a:r>
            <a:r>
              <a:rPr lang="pt-BR" sz="2300" b="1" i="0" u="none" strike="noStrike" baseline="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dois ou mais monômios</a:t>
            </a:r>
            <a:r>
              <a:rPr lang="pt-BR" sz="2300" b="0" i="0" u="none" strike="noStrike" baseline="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com a existência de operação matemática de adição ou subtração entre eles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2" name="Google Shape;490;p29">
            <a:extLst>
              <a:ext uri="{FF2B5EF4-FFF2-40B4-BE49-F238E27FC236}">
                <a16:creationId xmlns:a16="http://schemas.microsoft.com/office/drawing/2014/main" id="{78DB199F-8976-50CF-1A2B-E3AC2DA549D3}"/>
              </a:ext>
            </a:extLst>
          </p:cNvPr>
          <p:cNvGrpSpPr/>
          <p:nvPr/>
        </p:nvGrpSpPr>
        <p:grpSpPr>
          <a:xfrm rot="15804863">
            <a:off x="9386250" y="2190283"/>
            <a:ext cx="468746" cy="504618"/>
            <a:chOff x="4736020" y="1911523"/>
            <a:chExt cx="468746" cy="504618"/>
          </a:xfrm>
        </p:grpSpPr>
        <p:grpSp>
          <p:nvGrpSpPr>
            <p:cNvPr id="43" name="Google Shape;491;p29">
              <a:extLst>
                <a:ext uri="{FF2B5EF4-FFF2-40B4-BE49-F238E27FC236}">
                  <a16:creationId xmlns:a16="http://schemas.microsoft.com/office/drawing/2014/main" id="{F1E39CE6-CD1B-3CA9-651F-11CDE3AB3D79}"/>
                </a:ext>
              </a:extLst>
            </p:cNvPr>
            <p:cNvGrpSpPr/>
            <p:nvPr/>
          </p:nvGrpSpPr>
          <p:grpSpPr>
            <a:xfrm>
              <a:off x="4736020" y="1911523"/>
              <a:ext cx="468746" cy="504618"/>
              <a:chOff x="4736020" y="1911523"/>
              <a:chExt cx="468746" cy="504618"/>
            </a:xfrm>
          </p:grpSpPr>
          <p:sp>
            <p:nvSpPr>
              <p:cNvPr id="45" name="Google Shape;492;p29">
                <a:extLst>
                  <a:ext uri="{FF2B5EF4-FFF2-40B4-BE49-F238E27FC236}">
                    <a16:creationId xmlns:a16="http://schemas.microsoft.com/office/drawing/2014/main" id="{A67F432E-1A33-CB82-3612-80F4A467ABCA}"/>
                  </a:ext>
                </a:extLst>
              </p:cNvPr>
              <p:cNvSpPr/>
              <p:nvPr/>
            </p:nvSpPr>
            <p:spPr>
              <a:xfrm>
                <a:off x="4744767" y="1920297"/>
                <a:ext cx="451212" cy="486990"/>
              </a:xfrm>
              <a:custGeom>
                <a:avLst/>
                <a:gdLst/>
                <a:ahLst/>
                <a:cxnLst/>
                <a:rect l="l" t="t" r="r" b="b"/>
                <a:pathLst>
                  <a:path w="451212" h="486990" extrusionOk="0">
                    <a:moveTo>
                      <a:pt x="247256" y="257283"/>
                    </a:moveTo>
                    <a:lnTo>
                      <a:pt x="345246" y="486991"/>
                    </a:lnTo>
                    <a:lnTo>
                      <a:pt x="451213" y="0"/>
                    </a:lnTo>
                    <a:lnTo>
                      <a:pt x="450301" y="0"/>
                    </a:lnTo>
                    <a:lnTo>
                      <a:pt x="0" y="213756"/>
                    </a:lnTo>
                    <a:lnTo>
                      <a:pt x="246002" y="257055"/>
                    </a:lnTo>
                    <a:lnTo>
                      <a:pt x="247256" y="257283"/>
                    </a:lnTo>
                    <a:close/>
                  </a:path>
                </a:pathLst>
              </a:custGeom>
              <a:solidFill>
                <a:srgbClr val="EC9C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493;p29">
                <a:extLst>
                  <a:ext uri="{FF2B5EF4-FFF2-40B4-BE49-F238E27FC236}">
                    <a16:creationId xmlns:a16="http://schemas.microsoft.com/office/drawing/2014/main" id="{4F7A77BF-2200-D6C8-E91D-C145DAE9AEB0}"/>
                  </a:ext>
                </a:extLst>
              </p:cNvPr>
              <p:cNvSpPr/>
              <p:nvPr/>
            </p:nvSpPr>
            <p:spPr>
              <a:xfrm>
                <a:off x="4736020" y="1911523"/>
                <a:ext cx="468746" cy="504618"/>
              </a:xfrm>
              <a:custGeom>
                <a:avLst/>
                <a:gdLst/>
                <a:ahLst/>
                <a:cxnLst/>
                <a:rect l="l" t="t" r="r" b="b"/>
                <a:pathLst>
                  <a:path w="468746" h="504618" extrusionOk="0">
                    <a:moveTo>
                      <a:pt x="248711" y="270272"/>
                    </a:moveTo>
                    <a:cubicBezTo>
                      <a:pt x="251901" y="277906"/>
                      <a:pt x="255205" y="285540"/>
                      <a:pt x="258396" y="293174"/>
                    </a:cubicBezTo>
                    <a:cubicBezTo>
                      <a:pt x="266144" y="311519"/>
                      <a:pt x="274006" y="329864"/>
                      <a:pt x="281754" y="348209"/>
                    </a:cubicBezTo>
                    <a:cubicBezTo>
                      <a:pt x="291097" y="370314"/>
                      <a:pt x="300440" y="392419"/>
                      <a:pt x="309898" y="414523"/>
                    </a:cubicBezTo>
                    <a:cubicBezTo>
                      <a:pt x="314341" y="424892"/>
                      <a:pt x="318671" y="435261"/>
                      <a:pt x="323115" y="445744"/>
                    </a:cubicBezTo>
                    <a:cubicBezTo>
                      <a:pt x="323343" y="446313"/>
                      <a:pt x="323685" y="446997"/>
                      <a:pt x="323913" y="447567"/>
                    </a:cubicBezTo>
                    <a:cubicBezTo>
                      <a:pt x="323685" y="447111"/>
                      <a:pt x="322773" y="444946"/>
                      <a:pt x="323913" y="447453"/>
                    </a:cubicBezTo>
                    <a:cubicBezTo>
                      <a:pt x="324141" y="448023"/>
                      <a:pt x="324368" y="448592"/>
                      <a:pt x="324596" y="449162"/>
                    </a:cubicBezTo>
                    <a:cubicBezTo>
                      <a:pt x="325166" y="450415"/>
                      <a:pt x="325622" y="451669"/>
                      <a:pt x="326191" y="452922"/>
                    </a:cubicBezTo>
                    <a:cubicBezTo>
                      <a:pt x="327103" y="455201"/>
                      <a:pt x="328128" y="457366"/>
                      <a:pt x="329040" y="459645"/>
                    </a:cubicBezTo>
                    <a:cubicBezTo>
                      <a:pt x="330749" y="463747"/>
                      <a:pt x="332572" y="467849"/>
                      <a:pt x="334281" y="471950"/>
                    </a:cubicBezTo>
                    <a:cubicBezTo>
                      <a:pt x="337016" y="478331"/>
                      <a:pt x="339637" y="484598"/>
                      <a:pt x="342371" y="490979"/>
                    </a:cubicBezTo>
                    <a:cubicBezTo>
                      <a:pt x="343625" y="493941"/>
                      <a:pt x="344764" y="497132"/>
                      <a:pt x="346245" y="499980"/>
                    </a:cubicBezTo>
                    <a:cubicBezTo>
                      <a:pt x="346245" y="500094"/>
                      <a:pt x="346245" y="500208"/>
                      <a:pt x="346359" y="500322"/>
                    </a:cubicBezTo>
                    <a:cubicBezTo>
                      <a:pt x="347727" y="503513"/>
                      <a:pt x="352056" y="504994"/>
                      <a:pt x="355133" y="504538"/>
                    </a:cubicBezTo>
                    <a:cubicBezTo>
                      <a:pt x="358437" y="504082"/>
                      <a:pt x="361742" y="501576"/>
                      <a:pt x="362539" y="498157"/>
                    </a:cubicBezTo>
                    <a:cubicBezTo>
                      <a:pt x="363451" y="493827"/>
                      <a:pt x="364476" y="489498"/>
                      <a:pt x="365388" y="485168"/>
                    </a:cubicBezTo>
                    <a:cubicBezTo>
                      <a:pt x="368008" y="473318"/>
                      <a:pt x="370515" y="461582"/>
                      <a:pt x="373136" y="449732"/>
                    </a:cubicBezTo>
                    <a:cubicBezTo>
                      <a:pt x="376896" y="432298"/>
                      <a:pt x="380770" y="414751"/>
                      <a:pt x="384530" y="397318"/>
                    </a:cubicBezTo>
                    <a:lnTo>
                      <a:pt x="398431" y="333396"/>
                    </a:lnTo>
                    <a:cubicBezTo>
                      <a:pt x="403559" y="310038"/>
                      <a:pt x="408572" y="286680"/>
                      <a:pt x="413699" y="263321"/>
                    </a:cubicBezTo>
                    <a:cubicBezTo>
                      <a:pt x="418827" y="239735"/>
                      <a:pt x="423954" y="216149"/>
                      <a:pt x="429082" y="192563"/>
                    </a:cubicBezTo>
                    <a:cubicBezTo>
                      <a:pt x="433867" y="170686"/>
                      <a:pt x="438653" y="148809"/>
                      <a:pt x="443324" y="126932"/>
                    </a:cubicBezTo>
                    <a:cubicBezTo>
                      <a:pt x="447426" y="108246"/>
                      <a:pt x="451414" y="89673"/>
                      <a:pt x="455516" y="70986"/>
                    </a:cubicBezTo>
                    <a:cubicBezTo>
                      <a:pt x="458365" y="57655"/>
                      <a:pt x="461327" y="44324"/>
                      <a:pt x="464176" y="31106"/>
                    </a:cubicBezTo>
                    <a:cubicBezTo>
                      <a:pt x="465543" y="24726"/>
                      <a:pt x="467025" y="18459"/>
                      <a:pt x="468278" y="12078"/>
                    </a:cubicBezTo>
                    <a:cubicBezTo>
                      <a:pt x="468278" y="11850"/>
                      <a:pt x="468392" y="11508"/>
                      <a:pt x="468506" y="11280"/>
                    </a:cubicBezTo>
                    <a:cubicBezTo>
                      <a:pt x="469759" y="5697"/>
                      <a:pt x="465999" y="0"/>
                      <a:pt x="459960" y="0"/>
                    </a:cubicBezTo>
                    <a:cubicBezTo>
                      <a:pt x="454491" y="0"/>
                      <a:pt x="448110" y="4216"/>
                      <a:pt x="443324" y="6495"/>
                    </a:cubicBezTo>
                    <a:cubicBezTo>
                      <a:pt x="432614" y="11622"/>
                      <a:pt x="421789" y="16750"/>
                      <a:pt x="411079" y="21763"/>
                    </a:cubicBezTo>
                    <a:cubicBezTo>
                      <a:pt x="395013" y="29397"/>
                      <a:pt x="378947" y="37031"/>
                      <a:pt x="362767" y="44665"/>
                    </a:cubicBezTo>
                    <a:cubicBezTo>
                      <a:pt x="343055" y="54009"/>
                      <a:pt x="323343" y="63352"/>
                      <a:pt x="303631" y="72695"/>
                    </a:cubicBezTo>
                    <a:cubicBezTo>
                      <a:pt x="281982" y="82950"/>
                      <a:pt x="260333" y="93205"/>
                      <a:pt x="238684" y="103574"/>
                    </a:cubicBezTo>
                    <a:cubicBezTo>
                      <a:pt x="216807" y="113943"/>
                      <a:pt x="194930" y="124311"/>
                      <a:pt x="173053" y="134680"/>
                    </a:cubicBezTo>
                    <a:cubicBezTo>
                      <a:pt x="152657" y="144365"/>
                      <a:pt x="132147" y="154050"/>
                      <a:pt x="111751" y="163736"/>
                    </a:cubicBezTo>
                    <a:cubicBezTo>
                      <a:pt x="94546" y="171939"/>
                      <a:pt x="77341" y="180029"/>
                      <a:pt x="60135" y="188233"/>
                    </a:cubicBezTo>
                    <a:cubicBezTo>
                      <a:pt x="47716" y="194158"/>
                      <a:pt x="35296" y="200083"/>
                      <a:pt x="22762" y="205894"/>
                    </a:cubicBezTo>
                    <a:cubicBezTo>
                      <a:pt x="16837" y="208743"/>
                      <a:pt x="10798" y="211250"/>
                      <a:pt x="5101" y="214326"/>
                    </a:cubicBezTo>
                    <a:cubicBezTo>
                      <a:pt x="4873" y="214440"/>
                      <a:pt x="4645" y="214554"/>
                      <a:pt x="4304" y="214668"/>
                    </a:cubicBezTo>
                    <a:cubicBezTo>
                      <a:pt x="-2419" y="217858"/>
                      <a:pt x="-938" y="229708"/>
                      <a:pt x="6468" y="230962"/>
                    </a:cubicBezTo>
                    <a:cubicBezTo>
                      <a:pt x="14444" y="232329"/>
                      <a:pt x="22306" y="233810"/>
                      <a:pt x="30282" y="235178"/>
                    </a:cubicBezTo>
                    <a:cubicBezTo>
                      <a:pt x="49425" y="238596"/>
                      <a:pt x="68567" y="241900"/>
                      <a:pt x="87710" y="245319"/>
                    </a:cubicBezTo>
                    <a:cubicBezTo>
                      <a:pt x="110954" y="249420"/>
                      <a:pt x="134198" y="253522"/>
                      <a:pt x="157442" y="257624"/>
                    </a:cubicBezTo>
                    <a:cubicBezTo>
                      <a:pt x="177952" y="261271"/>
                      <a:pt x="198576" y="264803"/>
                      <a:pt x="219085" y="268449"/>
                    </a:cubicBezTo>
                    <a:cubicBezTo>
                      <a:pt x="229796" y="270386"/>
                      <a:pt x="240621" y="272209"/>
                      <a:pt x="251331" y="273918"/>
                    </a:cubicBezTo>
                    <a:cubicBezTo>
                      <a:pt x="254066" y="274374"/>
                      <a:pt x="256231" y="274260"/>
                      <a:pt x="258851" y="273121"/>
                    </a:cubicBezTo>
                    <a:cubicBezTo>
                      <a:pt x="256572" y="273462"/>
                      <a:pt x="254408" y="273690"/>
                      <a:pt x="252129" y="274032"/>
                    </a:cubicBezTo>
                    <a:cubicBezTo>
                      <a:pt x="252585" y="274032"/>
                      <a:pt x="253154" y="274146"/>
                      <a:pt x="253610" y="274260"/>
                    </a:cubicBezTo>
                    <a:cubicBezTo>
                      <a:pt x="258054" y="274944"/>
                      <a:pt x="263181" y="273121"/>
                      <a:pt x="264321" y="268221"/>
                    </a:cubicBezTo>
                    <a:cubicBezTo>
                      <a:pt x="265232" y="264005"/>
                      <a:pt x="263067" y="258308"/>
                      <a:pt x="258282" y="257510"/>
                    </a:cubicBezTo>
                    <a:cubicBezTo>
                      <a:pt x="257826" y="257510"/>
                      <a:pt x="257256" y="257396"/>
                      <a:pt x="256800" y="257283"/>
                    </a:cubicBezTo>
                    <a:cubicBezTo>
                      <a:pt x="258054" y="258080"/>
                      <a:pt x="259307" y="258764"/>
                      <a:pt x="260674" y="259561"/>
                    </a:cubicBezTo>
                    <a:cubicBezTo>
                      <a:pt x="257712" y="256713"/>
                      <a:pt x="252357" y="256485"/>
                      <a:pt x="248483" y="255687"/>
                    </a:cubicBezTo>
                    <a:cubicBezTo>
                      <a:pt x="242102" y="254434"/>
                      <a:pt x="235835" y="253408"/>
                      <a:pt x="229454" y="252269"/>
                    </a:cubicBezTo>
                    <a:lnTo>
                      <a:pt x="170318" y="241900"/>
                    </a:lnTo>
                    <a:cubicBezTo>
                      <a:pt x="147074" y="237798"/>
                      <a:pt x="123715" y="233696"/>
                      <a:pt x="100471" y="229594"/>
                    </a:cubicBezTo>
                    <a:cubicBezTo>
                      <a:pt x="80531" y="226062"/>
                      <a:pt x="60591" y="222530"/>
                      <a:pt x="40651" y="219112"/>
                    </a:cubicBezTo>
                    <a:cubicBezTo>
                      <a:pt x="31080" y="217403"/>
                      <a:pt x="21281" y="215124"/>
                      <a:pt x="11596" y="213984"/>
                    </a:cubicBezTo>
                    <a:cubicBezTo>
                      <a:pt x="11482" y="213984"/>
                      <a:pt x="11368" y="213984"/>
                      <a:pt x="11140" y="213984"/>
                    </a:cubicBezTo>
                    <a:cubicBezTo>
                      <a:pt x="11824" y="219454"/>
                      <a:pt x="12507" y="224923"/>
                      <a:pt x="13305" y="230278"/>
                    </a:cubicBezTo>
                    <a:cubicBezTo>
                      <a:pt x="17293" y="228341"/>
                      <a:pt x="21281" y="226518"/>
                      <a:pt x="25383" y="224581"/>
                    </a:cubicBezTo>
                    <a:cubicBezTo>
                      <a:pt x="36321" y="219340"/>
                      <a:pt x="47260" y="214212"/>
                      <a:pt x="58198" y="208971"/>
                    </a:cubicBezTo>
                    <a:cubicBezTo>
                      <a:pt x="74378" y="201337"/>
                      <a:pt x="90558" y="193589"/>
                      <a:pt x="106624" y="185954"/>
                    </a:cubicBezTo>
                    <a:cubicBezTo>
                      <a:pt x="126336" y="176611"/>
                      <a:pt x="146048" y="167268"/>
                      <a:pt x="165760" y="157925"/>
                    </a:cubicBezTo>
                    <a:cubicBezTo>
                      <a:pt x="187295" y="147670"/>
                      <a:pt x="208945" y="137415"/>
                      <a:pt x="230480" y="127160"/>
                    </a:cubicBezTo>
                    <a:cubicBezTo>
                      <a:pt x="252243" y="116791"/>
                      <a:pt x="274006" y="106422"/>
                      <a:pt x="295883" y="96168"/>
                    </a:cubicBezTo>
                    <a:cubicBezTo>
                      <a:pt x="316165" y="86596"/>
                      <a:pt x="336332" y="76911"/>
                      <a:pt x="356614" y="67340"/>
                    </a:cubicBezTo>
                    <a:cubicBezTo>
                      <a:pt x="373820" y="59136"/>
                      <a:pt x="391139" y="50932"/>
                      <a:pt x="408344" y="42728"/>
                    </a:cubicBezTo>
                    <a:cubicBezTo>
                      <a:pt x="420650" y="36917"/>
                      <a:pt x="432956" y="30992"/>
                      <a:pt x="445262" y="25181"/>
                    </a:cubicBezTo>
                    <a:cubicBezTo>
                      <a:pt x="451073" y="22447"/>
                      <a:pt x="456998" y="19712"/>
                      <a:pt x="462809" y="16864"/>
                    </a:cubicBezTo>
                    <a:cubicBezTo>
                      <a:pt x="463037" y="16750"/>
                      <a:pt x="463264" y="16636"/>
                      <a:pt x="463606" y="16522"/>
                    </a:cubicBezTo>
                    <a:cubicBezTo>
                      <a:pt x="462125" y="16977"/>
                      <a:pt x="460644" y="17319"/>
                      <a:pt x="459162" y="17775"/>
                    </a:cubicBezTo>
                    <a:lnTo>
                      <a:pt x="460074" y="17775"/>
                    </a:lnTo>
                    <a:cubicBezTo>
                      <a:pt x="457225" y="14015"/>
                      <a:pt x="454377" y="10255"/>
                      <a:pt x="451528" y="6495"/>
                    </a:cubicBezTo>
                    <a:cubicBezTo>
                      <a:pt x="450617" y="10825"/>
                      <a:pt x="449591" y="15154"/>
                      <a:pt x="448680" y="19484"/>
                    </a:cubicBezTo>
                    <a:cubicBezTo>
                      <a:pt x="446059" y="31334"/>
                      <a:pt x="443552" y="43070"/>
                      <a:pt x="440932" y="54920"/>
                    </a:cubicBezTo>
                    <a:cubicBezTo>
                      <a:pt x="437172" y="72354"/>
                      <a:pt x="433298" y="89901"/>
                      <a:pt x="429537" y="107334"/>
                    </a:cubicBezTo>
                    <a:cubicBezTo>
                      <a:pt x="424866" y="128641"/>
                      <a:pt x="420308" y="149948"/>
                      <a:pt x="415636" y="171256"/>
                    </a:cubicBezTo>
                    <a:cubicBezTo>
                      <a:pt x="410509" y="194614"/>
                      <a:pt x="405496" y="217972"/>
                      <a:pt x="400368" y="241331"/>
                    </a:cubicBezTo>
                    <a:cubicBezTo>
                      <a:pt x="395241" y="264917"/>
                      <a:pt x="390113" y="288503"/>
                      <a:pt x="384986" y="312089"/>
                    </a:cubicBezTo>
                    <a:cubicBezTo>
                      <a:pt x="380200" y="333966"/>
                      <a:pt x="375415" y="355843"/>
                      <a:pt x="370743" y="377720"/>
                    </a:cubicBezTo>
                    <a:cubicBezTo>
                      <a:pt x="366641" y="396406"/>
                      <a:pt x="362653" y="414979"/>
                      <a:pt x="358551" y="433666"/>
                    </a:cubicBezTo>
                    <a:cubicBezTo>
                      <a:pt x="355703" y="446997"/>
                      <a:pt x="352740" y="460328"/>
                      <a:pt x="349892" y="473546"/>
                    </a:cubicBezTo>
                    <a:cubicBezTo>
                      <a:pt x="348524" y="479926"/>
                      <a:pt x="346929" y="486193"/>
                      <a:pt x="345790" y="492574"/>
                    </a:cubicBezTo>
                    <a:cubicBezTo>
                      <a:pt x="345790" y="492802"/>
                      <a:pt x="345676" y="493144"/>
                      <a:pt x="345562" y="493372"/>
                    </a:cubicBezTo>
                    <a:cubicBezTo>
                      <a:pt x="350917" y="492688"/>
                      <a:pt x="356386" y="492004"/>
                      <a:pt x="361742" y="491207"/>
                    </a:cubicBezTo>
                    <a:cubicBezTo>
                      <a:pt x="358437" y="483573"/>
                      <a:pt x="355247" y="475938"/>
                      <a:pt x="351943" y="468304"/>
                    </a:cubicBezTo>
                    <a:cubicBezTo>
                      <a:pt x="344081" y="449960"/>
                      <a:pt x="336332" y="431615"/>
                      <a:pt x="328470" y="413384"/>
                    </a:cubicBezTo>
                    <a:cubicBezTo>
                      <a:pt x="319013" y="391393"/>
                      <a:pt x="309556" y="369288"/>
                      <a:pt x="300099" y="347297"/>
                    </a:cubicBezTo>
                    <a:cubicBezTo>
                      <a:pt x="291895" y="328269"/>
                      <a:pt x="283691" y="309126"/>
                      <a:pt x="275601" y="290098"/>
                    </a:cubicBezTo>
                    <a:cubicBezTo>
                      <a:pt x="271613" y="280869"/>
                      <a:pt x="268081" y="271184"/>
                      <a:pt x="263637" y="262182"/>
                    </a:cubicBezTo>
                    <a:cubicBezTo>
                      <a:pt x="263637" y="262068"/>
                      <a:pt x="263523" y="261954"/>
                      <a:pt x="263409" y="261840"/>
                    </a:cubicBezTo>
                    <a:cubicBezTo>
                      <a:pt x="261586" y="257624"/>
                      <a:pt x="255433" y="256713"/>
                      <a:pt x="251901" y="258878"/>
                    </a:cubicBezTo>
                    <a:cubicBezTo>
                      <a:pt x="247571" y="261384"/>
                      <a:pt x="247115" y="266170"/>
                      <a:pt x="248824" y="2703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" name="Google Shape;494;p29">
              <a:extLst>
                <a:ext uri="{FF2B5EF4-FFF2-40B4-BE49-F238E27FC236}">
                  <a16:creationId xmlns:a16="http://schemas.microsoft.com/office/drawing/2014/main" id="{5B258028-A81A-B2C6-B4FC-0D317808DDED}"/>
                </a:ext>
              </a:extLst>
            </p:cNvPr>
            <p:cNvSpPr/>
            <p:nvPr/>
          </p:nvSpPr>
          <p:spPr>
            <a:xfrm>
              <a:off x="4986531" y="1916604"/>
              <a:ext cx="214327" cy="266096"/>
            </a:xfrm>
            <a:custGeom>
              <a:avLst/>
              <a:gdLst/>
              <a:ahLst/>
              <a:cxnLst/>
              <a:rect l="l" t="t" r="r" b="b"/>
              <a:pathLst>
                <a:path w="214327" h="266096" extrusionOk="0">
                  <a:moveTo>
                    <a:pt x="15177" y="263482"/>
                  </a:moveTo>
                  <a:cubicBezTo>
                    <a:pt x="41612" y="231464"/>
                    <a:pt x="67249" y="198876"/>
                    <a:pt x="92772" y="166175"/>
                  </a:cubicBezTo>
                  <a:cubicBezTo>
                    <a:pt x="118068" y="133587"/>
                    <a:pt x="143249" y="101000"/>
                    <a:pt x="168886" y="68640"/>
                  </a:cubicBezTo>
                  <a:cubicBezTo>
                    <a:pt x="176178" y="59411"/>
                    <a:pt x="183471" y="50295"/>
                    <a:pt x="190877" y="41180"/>
                  </a:cubicBezTo>
                  <a:cubicBezTo>
                    <a:pt x="194523" y="36622"/>
                    <a:pt x="198169" y="32178"/>
                    <a:pt x="201816" y="27621"/>
                  </a:cubicBezTo>
                  <a:cubicBezTo>
                    <a:pt x="205803" y="22721"/>
                    <a:pt x="210475" y="18049"/>
                    <a:pt x="213324" y="12352"/>
                  </a:cubicBezTo>
                  <a:cubicBezTo>
                    <a:pt x="214919" y="9048"/>
                    <a:pt x="214691" y="5060"/>
                    <a:pt x="212070" y="2439"/>
                  </a:cubicBezTo>
                  <a:cubicBezTo>
                    <a:pt x="209678" y="46"/>
                    <a:pt x="205006" y="-979"/>
                    <a:pt x="202157" y="1186"/>
                  </a:cubicBezTo>
                  <a:cubicBezTo>
                    <a:pt x="199651" y="3123"/>
                    <a:pt x="197600" y="4832"/>
                    <a:pt x="195663" y="7225"/>
                  </a:cubicBezTo>
                  <a:cubicBezTo>
                    <a:pt x="193953" y="9276"/>
                    <a:pt x="192358" y="11327"/>
                    <a:pt x="190649" y="13264"/>
                  </a:cubicBezTo>
                  <a:cubicBezTo>
                    <a:pt x="187345" y="17366"/>
                    <a:pt x="184041" y="21354"/>
                    <a:pt x="180736" y="25456"/>
                  </a:cubicBezTo>
                  <a:cubicBezTo>
                    <a:pt x="174127" y="33546"/>
                    <a:pt x="167633" y="41750"/>
                    <a:pt x="161138" y="49839"/>
                  </a:cubicBezTo>
                  <a:cubicBezTo>
                    <a:pt x="148376" y="65905"/>
                    <a:pt x="135615" y="82085"/>
                    <a:pt x="122967" y="98379"/>
                  </a:cubicBezTo>
                  <a:cubicBezTo>
                    <a:pt x="97672" y="130853"/>
                    <a:pt x="72491" y="163554"/>
                    <a:pt x="46853" y="195914"/>
                  </a:cubicBezTo>
                  <a:cubicBezTo>
                    <a:pt x="32269" y="214373"/>
                    <a:pt x="17456" y="232717"/>
                    <a:pt x="2530" y="250834"/>
                  </a:cubicBezTo>
                  <a:cubicBezTo>
                    <a:pt x="-433" y="254480"/>
                    <a:pt x="-1230" y="260064"/>
                    <a:pt x="2530" y="263482"/>
                  </a:cubicBezTo>
                  <a:cubicBezTo>
                    <a:pt x="5834" y="266558"/>
                    <a:pt x="11987" y="267356"/>
                    <a:pt x="15177" y="263482"/>
                  </a:cubicBezTo>
                  <a:lnTo>
                    <a:pt x="15177" y="26348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030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 animBg="1"/>
      <p:bldP spid="37" grpId="0"/>
      <p:bldP spid="38" grpId="0"/>
      <p:bldP spid="39" grpId="0" animBg="1"/>
      <p:bldP spid="40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925B5-5D97-7D5F-1413-995E2F5F3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10A312A7-9240-10C2-367E-05064C49E4B3}"/>
              </a:ext>
            </a:extLst>
          </p:cNvPr>
          <p:cNvSpPr/>
          <p:nvPr/>
        </p:nvSpPr>
        <p:spPr>
          <a:xfrm>
            <a:off x="-140677" y="-199961"/>
            <a:ext cx="12473354" cy="717753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9C5C2A61-4F4C-2A49-602E-7EDD2456036A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B8D28AD4-E268-734B-E53D-34396F6D4555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74AF1DDC-DCB8-EE1A-3D15-57DB7DA85F58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7E9FAB56-9F5E-2F22-E2CF-6478454E8E26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A7084C4A-E1CB-DDA1-2664-04E2E8769602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A98B77C1-E751-7184-1F69-43C098A69C5D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0150328E-ED17-17A1-3100-952A45341010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2FF7A973-995B-8332-F325-53DD687BEB3A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968C499D-FC58-33BB-C138-6F78D75188B5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D78B2E5D-91C5-06FE-DB41-53B911D372D7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D3AACA07-8A71-98FC-A16F-EC6CC097E144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5E94EF3-6E08-CFEE-9B67-211EBE8BE1F7}"/>
              </a:ext>
            </a:extLst>
          </p:cNvPr>
          <p:cNvSpPr txBox="1"/>
          <p:nvPr/>
        </p:nvSpPr>
        <p:spPr>
          <a:xfrm>
            <a:off x="815560" y="861280"/>
            <a:ext cx="4141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Vamos pensar...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6A51777-10E6-46D1-F0D6-95D3FDC7183F}"/>
              </a:ext>
            </a:extLst>
          </p:cNvPr>
          <p:cNvSpPr txBox="1"/>
          <p:nvPr/>
        </p:nvSpPr>
        <p:spPr>
          <a:xfrm>
            <a:off x="815560" y="1560740"/>
            <a:ext cx="625848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Esta figura é uma representação de um retângulo, cujas medidas dos lados, expressas em unidades de comprimento, são </a:t>
            </a:r>
            <a:r>
              <a:rPr lang="pt-BR" sz="2300" b="0" i="1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x </a:t>
            </a:r>
            <a:r>
              <a:rPr lang="pt-BR" sz="23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 </a:t>
            </a:r>
            <a:r>
              <a:rPr lang="pt-BR" sz="2300" b="0" i="1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y</a:t>
            </a:r>
            <a:r>
              <a:rPr lang="pt-BR" sz="23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lang="pt-BR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3EC4725D-C1EA-0BC7-3073-E545C0947F76}"/>
              </a:ext>
            </a:extLst>
          </p:cNvPr>
          <p:cNvSpPr txBox="1"/>
          <p:nvPr/>
        </p:nvSpPr>
        <p:spPr>
          <a:xfrm>
            <a:off x="815560" y="2783301"/>
            <a:ext cx="6258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A) Qual é a expressão algébrica que representa a área desse retângulo? </a:t>
            </a: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29A687F1-3471-2557-D45B-54C4E826C0F4}"/>
              </a:ext>
            </a:extLst>
          </p:cNvPr>
          <p:cNvCxnSpPr>
            <a:cxnSpLocks/>
          </p:cNvCxnSpPr>
          <p:nvPr/>
        </p:nvCxnSpPr>
        <p:spPr>
          <a:xfrm>
            <a:off x="3340443" y="3999386"/>
            <a:ext cx="766119" cy="0"/>
          </a:xfrm>
          <a:prstGeom prst="line">
            <a:avLst/>
          </a:prstGeom>
          <a:ln>
            <a:solidFill>
              <a:srgbClr val="6A97F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A80A8D55-6F22-261C-D551-3C51A0075069}"/>
              </a:ext>
            </a:extLst>
          </p:cNvPr>
          <p:cNvCxnSpPr>
            <a:cxnSpLocks/>
          </p:cNvCxnSpPr>
          <p:nvPr/>
        </p:nvCxnSpPr>
        <p:spPr>
          <a:xfrm>
            <a:off x="3340442" y="5747701"/>
            <a:ext cx="766119" cy="0"/>
          </a:xfrm>
          <a:prstGeom prst="line">
            <a:avLst/>
          </a:prstGeom>
          <a:ln>
            <a:solidFill>
              <a:srgbClr val="6A97F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DED9BC7E-C3A8-629D-BFE0-B75B9F483FC8}"/>
              </a:ext>
            </a:extLst>
          </p:cNvPr>
          <p:cNvCxnSpPr>
            <a:cxnSpLocks/>
          </p:cNvCxnSpPr>
          <p:nvPr/>
        </p:nvCxnSpPr>
        <p:spPr>
          <a:xfrm>
            <a:off x="890266" y="5553113"/>
            <a:ext cx="0" cy="489188"/>
          </a:xfrm>
          <a:prstGeom prst="line">
            <a:avLst/>
          </a:prstGeom>
          <a:ln>
            <a:solidFill>
              <a:srgbClr val="6A97F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id="{7D6C624A-CFCD-2302-7548-7D8B5C1F47E8}"/>
              </a:ext>
            </a:extLst>
          </p:cNvPr>
          <p:cNvCxnSpPr>
            <a:cxnSpLocks/>
          </p:cNvCxnSpPr>
          <p:nvPr/>
        </p:nvCxnSpPr>
        <p:spPr>
          <a:xfrm>
            <a:off x="3592942" y="5553113"/>
            <a:ext cx="0" cy="489188"/>
          </a:xfrm>
          <a:prstGeom prst="line">
            <a:avLst/>
          </a:prstGeom>
          <a:ln>
            <a:solidFill>
              <a:srgbClr val="6A97F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672FB4A4-5DDD-1070-C602-2CFE00DEBE1F}"/>
              </a:ext>
            </a:extLst>
          </p:cNvPr>
          <p:cNvSpPr/>
          <p:nvPr/>
        </p:nvSpPr>
        <p:spPr>
          <a:xfrm>
            <a:off x="890266" y="4000641"/>
            <a:ext cx="2702676" cy="1747144"/>
          </a:xfrm>
          <a:prstGeom prst="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0558CEA-A8E7-010D-BDB3-CF6145E67F30}"/>
              </a:ext>
            </a:extLst>
          </p:cNvPr>
          <p:cNvSpPr/>
          <p:nvPr/>
        </p:nvSpPr>
        <p:spPr>
          <a:xfrm>
            <a:off x="3381474" y="5553113"/>
            <a:ext cx="211468" cy="194672"/>
          </a:xfrm>
          <a:prstGeom prst="rect">
            <a:avLst/>
          </a:prstGeom>
          <a:solidFill>
            <a:srgbClr val="EC9C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4C86C60-0676-725C-2D82-5032D43F153B}"/>
              </a:ext>
            </a:extLst>
          </p:cNvPr>
          <p:cNvSpPr/>
          <p:nvPr/>
        </p:nvSpPr>
        <p:spPr>
          <a:xfrm>
            <a:off x="3381474" y="3999386"/>
            <a:ext cx="211468" cy="194672"/>
          </a:xfrm>
          <a:prstGeom prst="rect">
            <a:avLst/>
          </a:prstGeom>
          <a:solidFill>
            <a:srgbClr val="EC9C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ECC0430-7D28-EFED-A1DB-EBF739AB4346}"/>
              </a:ext>
            </a:extLst>
          </p:cNvPr>
          <p:cNvSpPr/>
          <p:nvPr/>
        </p:nvSpPr>
        <p:spPr>
          <a:xfrm>
            <a:off x="890266" y="3999862"/>
            <a:ext cx="211468" cy="194672"/>
          </a:xfrm>
          <a:prstGeom prst="rect">
            <a:avLst/>
          </a:prstGeom>
          <a:solidFill>
            <a:srgbClr val="EC9C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A1043C1-2D15-E9F7-40C3-1D23B4D4E9E2}"/>
              </a:ext>
            </a:extLst>
          </p:cNvPr>
          <p:cNvSpPr/>
          <p:nvPr/>
        </p:nvSpPr>
        <p:spPr>
          <a:xfrm>
            <a:off x="890266" y="5553113"/>
            <a:ext cx="211468" cy="194672"/>
          </a:xfrm>
          <a:prstGeom prst="rect">
            <a:avLst/>
          </a:prstGeom>
          <a:solidFill>
            <a:srgbClr val="EC9C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65465E4-70E9-855A-1921-87E0DCF4E488}"/>
              </a:ext>
            </a:extLst>
          </p:cNvPr>
          <p:cNvSpPr/>
          <p:nvPr/>
        </p:nvSpPr>
        <p:spPr>
          <a:xfrm>
            <a:off x="3448489" y="4054360"/>
            <a:ext cx="77437" cy="774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5C3314B9-FB95-6029-0957-6313049BDA53}"/>
              </a:ext>
            </a:extLst>
          </p:cNvPr>
          <p:cNvSpPr/>
          <p:nvPr/>
        </p:nvSpPr>
        <p:spPr>
          <a:xfrm>
            <a:off x="3448488" y="5611730"/>
            <a:ext cx="77437" cy="774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136162A8-4FF9-2ACE-5ADF-0DC5B02010DD}"/>
              </a:ext>
            </a:extLst>
          </p:cNvPr>
          <p:cNvSpPr/>
          <p:nvPr/>
        </p:nvSpPr>
        <p:spPr>
          <a:xfrm>
            <a:off x="957281" y="5611730"/>
            <a:ext cx="77437" cy="774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2B97CA14-7DA6-F75F-6DFB-C6FB0944DA86}"/>
              </a:ext>
            </a:extLst>
          </p:cNvPr>
          <p:cNvSpPr/>
          <p:nvPr/>
        </p:nvSpPr>
        <p:spPr>
          <a:xfrm>
            <a:off x="956502" y="4054360"/>
            <a:ext cx="77437" cy="774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0" name="Conector de Seta Reta 49">
            <a:extLst>
              <a:ext uri="{FF2B5EF4-FFF2-40B4-BE49-F238E27FC236}">
                <a16:creationId xmlns:a16="http://schemas.microsoft.com/office/drawing/2014/main" id="{9A28E943-DD8D-C380-7167-765F903BB9E4}"/>
              </a:ext>
            </a:extLst>
          </p:cNvPr>
          <p:cNvCxnSpPr/>
          <p:nvPr/>
        </p:nvCxnSpPr>
        <p:spPr>
          <a:xfrm>
            <a:off x="3863546" y="4054360"/>
            <a:ext cx="0" cy="1596088"/>
          </a:xfrm>
          <a:prstGeom prst="straightConnector1">
            <a:avLst/>
          </a:prstGeom>
          <a:ln>
            <a:solidFill>
              <a:srgbClr val="58DD7F"/>
            </a:solidFill>
            <a:headEnd type="stealth"/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ector de Seta Reta 50">
            <a:extLst>
              <a:ext uri="{FF2B5EF4-FFF2-40B4-BE49-F238E27FC236}">
                <a16:creationId xmlns:a16="http://schemas.microsoft.com/office/drawing/2014/main" id="{113DDA8F-99A0-8B7E-D382-9E0BEDF10636}"/>
              </a:ext>
            </a:extLst>
          </p:cNvPr>
          <p:cNvCxnSpPr>
            <a:cxnSpLocks/>
          </p:cNvCxnSpPr>
          <p:nvPr/>
        </p:nvCxnSpPr>
        <p:spPr>
          <a:xfrm>
            <a:off x="995220" y="5951838"/>
            <a:ext cx="2453268" cy="0"/>
          </a:xfrm>
          <a:prstGeom prst="straightConnector1">
            <a:avLst/>
          </a:prstGeom>
          <a:ln>
            <a:solidFill>
              <a:srgbClr val="58DD7F"/>
            </a:solidFill>
            <a:headEnd type="stealth"/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B0F15D92-AA1A-E804-BB14-D8BD6C643F14}"/>
                  </a:ext>
                </a:extLst>
              </p:cNvPr>
              <p:cNvSpPr txBox="1"/>
              <p:nvPr/>
            </p:nvSpPr>
            <p:spPr>
              <a:xfrm>
                <a:off x="1695828" y="5694183"/>
                <a:ext cx="1052052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B0F15D92-AA1A-E804-BB14-D8BD6C643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5828" y="5694183"/>
                <a:ext cx="1052052" cy="4770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CaixaDeTexto 55">
                <a:extLst>
                  <a:ext uri="{FF2B5EF4-FFF2-40B4-BE49-F238E27FC236}">
                    <a16:creationId xmlns:a16="http://schemas.microsoft.com/office/drawing/2014/main" id="{E247B720-59BC-2CAD-C18C-BBC23A739753}"/>
                  </a:ext>
                </a:extLst>
              </p:cNvPr>
              <p:cNvSpPr txBox="1"/>
              <p:nvPr/>
            </p:nvSpPr>
            <p:spPr>
              <a:xfrm>
                <a:off x="3340442" y="4596382"/>
                <a:ext cx="1052052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56" name="CaixaDeTexto 55">
                <a:extLst>
                  <a:ext uri="{FF2B5EF4-FFF2-40B4-BE49-F238E27FC236}">
                    <a16:creationId xmlns:a16="http://schemas.microsoft.com/office/drawing/2014/main" id="{E247B720-59BC-2CAD-C18C-BBC23A7397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0442" y="4596382"/>
                <a:ext cx="1052052" cy="477054"/>
              </a:xfrm>
              <a:prstGeom prst="rect">
                <a:avLst/>
              </a:prstGeom>
              <a:blipFill>
                <a:blip r:embed="rId3"/>
                <a:stretch>
                  <a:fillRect b="-897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8" name="Imagem 57" descr="Desenho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29BE2F39-9944-C81F-A249-7BDF7DE2CB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622" y="1129971"/>
            <a:ext cx="4667736" cy="466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894614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0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2" grpId="0" animBg="1"/>
      <p:bldP spid="3" grpId="0" animBg="1"/>
      <p:bldP spid="5" grpId="0" animBg="1"/>
      <p:bldP spid="6" grpId="0" animBg="1"/>
      <p:bldP spid="9" grpId="0" animBg="1"/>
      <p:bldP spid="12" grpId="0" animBg="1"/>
      <p:bldP spid="14" grpId="0" animBg="1"/>
      <p:bldP spid="17" grpId="0" animBg="1"/>
      <p:bldP spid="19" grpId="0" animBg="1"/>
      <p:bldP spid="55" grpId="0"/>
      <p:bldP spid="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D0D04-12F5-0AE9-3E8B-6108D36D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CC742EC1-69FD-1A17-5419-6C1CE65581A1}"/>
              </a:ext>
            </a:extLst>
          </p:cNvPr>
          <p:cNvSpPr/>
          <p:nvPr/>
        </p:nvSpPr>
        <p:spPr>
          <a:xfrm>
            <a:off x="-112542" y="-80386"/>
            <a:ext cx="12304542" cy="704389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2229FE7-89D9-A15C-1A5A-522497BDF42B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2F52416-04FD-2D0F-FA34-476583135447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DF46E400-067C-3507-2923-22367AEF92C4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501C2044-5330-783E-11EE-A620CF047DCD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324C9A4B-3FFD-A0CA-14B6-5F13A4737BE1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BFB50E2C-CB43-E4AC-FF73-295FF99E6CAC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779DC4B6-C80D-6AE1-F456-32FA882CBE67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C57C6907-980A-DF9C-ADC3-8237A6C00741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4463C911-FA1F-ADED-C366-5FC6AD11BA6B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13B0BB76-B779-7218-A1EF-C278D84E67D7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59781B3E-7A72-8B2D-4458-8AD64D271594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F9E93935-E4E0-2CB1-7019-F2A3C9773233}"/>
              </a:ext>
            </a:extLst>
          </p:cNvPr>
          <p:cNvSpPr txBox="1"/>
          <p:nvPr/>
        </p:nvSpPr>
        <p:spPr>
          <a:xfrm>
            <a:off x="815560" y="861280"/>
            <a:ext cx="4141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Vamos pensar...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350DCDDD-07BB-3E10-1BBA-7563EC58FD9C}"/>
              </a:ext>
            </a:extLst>
          </p:cNvPr>
          <p:cNvSpPr txBox="1"/>
          <p:nvPr/>
        </p:nvSpPr>
        <p:spPr>
          <a:xfrm>
            <a:off x="815560" y="1548854"/>
            <a:ext cx="6258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A) Qual é a expressão algébrica que representa a área desse retângulo? 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A1C9A3D2-1B3B-E115-E03F-ADE3722F0F26}"/>
              </a:ext>
            </a:extLst>
          </p:cNvPr>
          <p:cNvSpPr txBox="1"/>
          <p:nvPr/>
        </p:nvSpPr>
        <p:spPr>
          <a:xfrm>
            <a:off x="815560" y="2333924"/>
            <a:ext cx="530140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área é produto das duas dimensões do retângulo. Portanto, neste caso, a área será </a:t>
            </a:r>
            <a:r>
              <a:rPr lang="pt-BR" sz="2300" b="1" i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x.y</a:t>
            </a:r>
            <a:endParaRPr lang="pt-BR" sz="2300" b="1" i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181C78D5-5504-A3DB-6CD7-E62A1C999AF3}"/>
              </a:ext>
            </a:extLst>
          </p:cNvPr>
          <p:cNvSpPr txBox="1"/>
          <p:nvPr/>
        </p:nvSpPr>
        <p:spPr>
          <a:xfrm>
            <a:off x="820711" y="3577903"/>
            <a:ext cx="570023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Qual é a expressão algébrica que representa o perímetro do retângulo da figura? </a:t>
            </a:r>
            <a:endParaRPr lang="pt-BR" sz="2300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09B2072-5BCE-8285-6342-6355E7152BC0}"/>
              </a:ext>
            </a:extLst>
          </p:cNvPr>
          <p:cNvSpPr txBox="1"/>
          <p:nvPr/>
        </p:nvSpPr>
        <p:spPr>
          <a:xfrm>
            <a:off x="820711" y="4732065"/>
            <a:ext cx="570023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Perímetro é a soma de todas as medidas do contorno de um polígono.</a:t>
            </a:r>
            <a:r>
              <a:rPr lang="pt-BR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pt-BR" sz="23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Então, neste caso, o perímetro será dado por: 2x + 2y</a:t>
            </a:r>
          </a:p>
          <a:p>
            <a:endParaRPr lang="pt-BR" b="1" dirty="0"/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CD77B9E-A4E6-B414-47FD-6A1BACD8081A}"/>
              </a:ext>
            </a:extLst>
          </p:cNvPr>
          <p:cNvCxnSpPr>
            <a:cxnSpLocks/>
          </p:cNvCxnSpPr>
          <p:nvPr/>
        </p:nvCxnSpPr>
        <p:spPr>
          <a:xfrm>
            <a:off x="10110866" y="2593819"/>
            <a:ext cx="766119" cy="0"/>
          </a:xfrm>
          <a:prstGeom prst="line">
            <a:avLst/>
          </a:prstGeom>
          <a:ln>
            <a:solidFill>
              <a:srgbClr val="6A97F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A6A97C0E-BC0A-3F9B-D1B1-A05B5B2F9A68}"/>
              </a:ext>
            </a:extLst>
          </p:cNvPr>
          <p:cNvCxnSpPr>
            <a:cxnSpLocks/>
          </p:cNvCxnSpPr>
          <p:nvPr/>
        </p:nvCxnSpPr>
        <p:spPr>
          <a:xfrm>
            <a:off x="10110865" y="4342134"/>
            <a:ext cx="766119" cy="0"/>
          </a:xfrm>
          <a:prstGeom prst="line">
            <a:avLst/>
          </a:prstGeom>
          <a:ln>
            <a:solidFill>
              <a:srgbClr val="6A97F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45E4E247-67DF-9314-1810-1CF1214ECAA3}"/>
              </a:ext>
            </a:extLst>
          </p:cNvPr>
          <p:cNvCxnSpPr>
            <a:cxnSpLocks/>
          </p:cNvCxnSpPr>
          <p:nvPr/>
        </p:nvCxnSpPr>
        <p:spPr>
          <a:xfrm>
            <a:off x="7660689" y="4147546"/>
            <a:ext cx="0" cy="489188"/>
          </a:xfrm>
          <a:prstGeom prst="line">
            <a:avLst/>
          </a:prstGeom>
          <a:ln>
            <a:solidFill>
              <a:srgbClr val="6A97F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E561D178-AAC0-C3E0-F811-295356DC5527}"/>
              </a:ext>
            </a:extLst>
          </p:cNvPr>
          <p:cNvCxnSpPr>
            <a:cxnSpLocks/>
          </p:cNvCxnSpPr>
          <p:nvPr/>
        </p:nvCxnSpPr>
        <p:spPr>
          <a:xfrm>
            <a:off x="10363365" y="4147546"/>
            <a:ext cx="0" cy="489188"/>
          </a:xfrm>
          <a:prstGeom prst="line">
            <a:avLst/>
          </a:prstGeom>
          <a:ln>
            <a:solidFill>
              <a:srgbClr val="6A97F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0CC5E45F-3AE5-CE77-AAEE-C345F50D10D6}"/>
              </a:ext>
            </a:extLst>
          </p:cNvPr>
          <p:cNvSpPr/>
          <p:nvPr/>
        </p:nvSpPr>
        <p:spPr>
          <a:xfrm>
            <a:off x="7660689" y="2595074"/>
            <a:ext cx="2702676" cy="1747144"/>
          </a:xfrm>
          <a:prstGeom prst="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24F3A0B-B9C3-7F63-6B29-57946227B984}"/>
              </a:ext>
            </a:extLst>
          </p:cNvPr>
          <p:cNvSpPr/>
          <p:nvPr/>
        </p:nvSpPr>
        <p:spPr>
          <a:xfrm>
            <a:off x="10151897" y="4147546"/>
            <a:ext cx="211468" cy="194672"/>
          </a:xfrm>
          <a:prstGeom prst="rect">
            <a:avLst/>
          </a:prstGeom>
          <a:solidFill>
            <a:srgbClr val="EC9C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6CDB72D-BBDA-0C5B-ACBB-9949050508BF}"/>
              </a:ext>
            </a:extLst>
          </p:cNvPr>
          <p:cNvSpPr/>
          <p:nvPr/>
        </p:nvSpPr>
        <p:spPr>
          <a:xfrm>
            <a:off x="10151897" y="2593819"/>
            <a:ext cx="211468" cy="194672"/>
          </a:xfrm>
          <a:prstGeom prst="rect">
            <a:avLst/>
          </a:prstGeom>
          <a:solidFill>
            <a:srgbClr val="EC9C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C6DDA03B-20A6-1ABE-32F0-4875C03C4C30}"/>
              </a:ext>
            </a:extLst>
          </p:cNvPr>
          <p:cNvSpPr/>
          <p:nvPr/>
        </p:nvSpPr>
        <p:spPr>
          <a:xfrm>
            <a:off x="7660689" y="2594295"/>
            <a:ext cx="211468" cy="194672"/>
          </a:xfrm>
          <a:prstGeom prst="rect">
            <a:avLst/>
          </a:prstGeom>
          <a:solidFill>
            <a:srgbClr val="EC9C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A935FA62-85DC-EF33-C877-0F20DA1898F2}"/>
              </a:ext>
            </a:extLst>
          </p:cNvPr>
          <p:cNvSpPr/>
          <p:nvPr/>
        </p:nvSpPr>
        <p:spPr>
          <a:xfrm>
            <a:off x="7660689" y="4147546"/>
            <a:ext cx="211468" cy="194672"/>
          </a:xfrm>
          <a:prstGeom prst="rect">
            <a:avLst/>
          </a:prstGeom>
          <a:solidFill>
            <a:srgbClr val="EC9CD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902A40F0-3BEE-E2BE-F0FA-BAE0CF58E9B3}"/>
              </a:ext>
            </a:extLst>
          </p:cNvPr>
          <p:cNvSpPr/>
          <p:nvPr/>
        </p:nvSpPr>
        <p:spPr>
          <a:xfrm>
            <a:off x="10218912" y="2648793"/>
            <a:ext cx="77437" cy="774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9B55F720-704D-81F4-3C16-6BDF77A645FC}"/>
              </a:ext>
            </a:extLst>
          </p:cNvPr>
          <p:cNvSpPr/>
          <p:nvPr/>
        </p:nvSpPr>
        <p:spPr>
          <a:xfrm>
            <a:off x="10218911" y="4206163"/>
            <a:ext cx="77437" cy="774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442DFE55-F0B6-5374-F030-1062C9762027}"/>
              </a:ext>
            </a:extLst>
          </p:cNvPr>
          <p:cNvSpPr/>
          <p:nvPr/>
        </p:nvSpPr>
        <p:spPr>
          <a:xfrm>
            <a:off x="7727704" y="4206163"/>
            <a:ext cx="77437" cy="774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D410FB66-B71B-A0FF-81FE-4256FE207D70}"/>
              </a:ext>
            </a:extLst>
          </p:cNvPr>
          <p:cNvSpPr/>
          <p:nvPr/>
        </p:nvSpPr>
        <p:spPr>
          <a:xfrm>
            <a:off x="7726925" y="2648793"/>
            <a:ext cx="77437" cy="774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8" name="Conector de Seta Reta 47">
            <a:extLst>
              <a:ext uri="{FF2B5EF4-FFF2-40B4-BE49-F238E27FC236}">
                <a16:creationId xmlns:a16="http://schemas.microsoft.com/office/drawing/2014/main" id="{06393AF8-8505-2E3F-3CD3-F5DE53D8D0DB}"/>
              </a:ext>
            </a:extLst>
          </p:cNvPr>
          <p:cNvCxnSpPr/>
          <p:nvPr/>
        </p:nvCxnSpPr>
        <p:spPr>
          <a:xfrm>
            <a:off x="10633969" y="2648793"/>
            <a:ext cx="0" cy="1596088"/>
          </a:xfrm>
          <a:prstGeom prst="straightConnector1">
            <a:avLst/>
          </a:prstGeom>
          <a:ln>
            <a:solidFill>
              <a:srgbClr val="58DD7F"/>
            </a:solidFill>
            <a:headEnd type="stealth"/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ector de Seta Reta 49">
            <a:extLst>
              <a:ext uri="{FF2B5EF4-FFF2-40B4-BE49-F238E27FC236}">
                <a16:creationId xmlns:a16="http://schemas.microsoft.com/office/drawing/2014/main" id="{A84BB26B-7BB0-D04F-91A6-5936268FFF08}"/>
              </a:ext>
            </a:extLst>
          </p:cNvPr>
          <p:cNvCxnSpPr>
            <a:cxnSpLocks/>
          </p:cNvCxnSpPr>
          <p:nvPr/>
        </p:nvCxnSpPr>
        <p:spPr>
          <a:xfrm>
            <a:off x="7765643" y="4546271"/>
            <a:ext cx="2453268" cy="0"/>
          </a:xfrm>
          <a:prstGeom prst="straightConnector1">
            <a:avLst/>
          </a:prstGeom>
          <a:ln>
            <a:solidFill>
              <a:srgbClr val="58DD7F"/>
            </a:solidFill>
            <a:headEnd type="stealth"/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aixaDeTexto 50">
                <a:extLst>
                  <a:ext uri="{FF2B5EF4-FFF2-40B4-BE49-F238E27FC236}">
                    <a16:creationId xmlns:a16="http://schemas.microsoft.com/office/drawing/2014/main" id="{DEA1267F-6244-52A0-520D-63690C51202A}"/>
                  </a:ext>
                </a:extLst>
              </p:cNvPr>
              <p:cNvSpPr txBox="1"/>
              <p:nvPr/>
            </p:nvSpPr>
            <p:spPr>
              <a:xfrm>
                <a:off x="8466251" y="4288616"/>
                <a:ext cx="1052052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51" name="CaixaDeTexto 50">
                <a:extLst>
                  <a:ext uri="{FF2B5EF4-FFF2-40B4-BE49-F238E27FC236}">
                    <a16:creationId xmlns:a16="http://schemas.microsoft.com/office/drawing/2014/main" id="{DEA1267F-6244-52A0-520D-63690C5120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251" y="4288616"/>
                <a:ext cx="1052052" cy="4770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aixaDeTexto 51">
                <a:extLst>
                  <a:ext uri="{FF2B5EF4-FFF2-40B4-BE49-F238E27FC236}">
                    <a16:creationId xmlns:a16="http://schemas.microsoft.com/office/drawing/2014/main" id="{E6B5CFDD-1846-C405-4164-192B675DF619}"/>
                  </a:ext>
                </a:extLst>
              </p:cNvPr>
              <p:cNvSpPr txBox="1"/>
              <p:nvPr/>
            </p:nvSpPr>
            <p:spPr>
              <a:xfrm>
                <a:off x="10110865" y="3190815"/>
                <a:ext cx="1052052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52" name="CaixaDeTexto 51">
                <a:extLst>
                  <a:ext uri="{FF2B5EF4-FFF2-40B4-BE49-F238E27FC236}">
                    <a16:creationId xmlns:a16="http://schemas.microsoft.com/office/drawing/2014/main" id="{E6B5CFDD-1846-C405-4164-192B675DF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0865" y="3190815"/>
                <a:ext cx="1052052" cy="477054"/>
              </a:xfrm>
              <a:prstGeom prst="rect">
                <a:avLst/>
              </a:prstGeom>
              <a:blipFill>
                <a:blip r:embed="rId3"/>
                <a:stretch>
                  <a:fillRect b="-75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648506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500"/>
                            </p:stCondLst>
                            <p:childTnLst>
                              <p:par>
                                <p:cTn id="1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0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46" grpId="0"/>
      <p:bldP spid="49" grpId="0"/>
      <p:bldP spid="9" grpId="0" animBg="1"/>
      <p:bldP spid="12" grpId="0" animBg="1"/>
      <p:bldP spid="14" grpId="0" animBg="1"/>
      <p:bldP spid="17" grpId="0" animBg="1"/>
      <p:bldP spid="19" grpId="0" animBg="1"/>
      <p:bldP spid="22" grpId="0" animBg="1"/>
      <p:bldP spid="29" grpId="0" animBg="1"/>
      <p:bldP spid="30" grpId="0" animBg="1"/>
      <p:bldP spid="34" grpId="0" animBg="1"/>
      <p:bldP spid="51" grpId="0"/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22240-E72A-47EA-E357-7730455DF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BBF558D4-9856-E4AD-E402-C67B70F5CE90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CAE2497D-23ED-4C2B-FFCD-59507D39E0A8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9AD25171-E6BE-0120-C179-79B9FA2294AA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9BD81146-6CA5-3094-307B-F283DEBD2AD2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800636CA-7A27-3EC0-D8B7-8D036CC023CC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D588A318-4D5F-B203-78EE-C0816F9615E4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11031DD9-7985-A8A2-45E1-982D007D4AE4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2C115FE1-1120-FB19-0562-01044491EDFC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8D30454D-C6AD-FE6F-8D62-F6EEA9B0FDC1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41CF017D-055E-A708-C9AD-95DDD16A9E11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CC4C33B4-77F7-2964-3BAE-49EDBA522CFB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90A3E727-49EE-5690-EC05-DED4A7C3ECE9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0DF60F77-81DF-BEA9-835A-78E9DBCE08DF}"/>
              </a:ext>
            </a:extLst>
          </p:cNvPr>
          <p:cNvSpPr txBox="1"/>
          <p:nvPr/>
        </p:nvSpPr>
        <p:spPr>
          <a:xfrm>
            <a:off x="815560" y="861280"/>
            <a:ext cx="4141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Praticando...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291E0336-051B-D334-602B-A2C257C366EB}"/>
              </a:ext>
            </a:extLst>
          </p:cNvPr>
          <p:cNvSpPr txBox="1"/>
          <p:nvPr/>
        </p:nvSpPr>
        <p:spPr>
          <a:xfrm>
            <a:off x="815560" y="1548854"/>
            <a:ext cx="6258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Suponha um número real </a:t>
            </a:r>
            <a:r>
              <a:rPr lang="pt-BR" sz="2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Como você representaria:</a:t>
            </a:r>
            <a:endParaRPr lang="pt-BR" sz="18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4518BE4-5D60-0899-EE75-2A6CC8032103}"/>
              </a:ext>
            </a:extLst>
          </p:cNvPr>
          <p:cNvSpPr txBox="1"/>
          <p:nvPr/>
        </p:nvSpPr>
        <p:spPr>
          <a:xfrm>
            <a:off x="815560" y="2602523"/>
            <a:ext cx="429101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O dobro desse número? </a:t>
            </a:r>
            <a:endParaRPr lang="pt-BR" sz="23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B10EE6E-7937-A8E9-4019-C28FF2C175B5}"/>
              </a:ext>
            </a:extLst>
          </p:cNvPr>
          <p:cNvSpPr txBox="1"/>
          <p:nvPr/>
        </p:nvSpPr>
        <p:spPr>
          <a:xfrm>
            <a:off x="815560" y="3567971"/>
            <a:ext cx="5022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O quadrado do número acrescido do próprio número? </a:t>
            </a:r>
            <a:endParaRPr lang="pt-BR" sz="23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5D92503-1D4E-0EC1-FA20-800A45C6213E}"/>
              </a:ext>
            </a:extLst>
          </p:cNvPr>
          <p:cNvSpPr txBox="1"/>
          <p:nvPr/>
        </p:nvSpPr>
        <p:spPr>
          <a:xfrm>
            <a:off x="819439" y="4904184"/>
            <a:ext cx="5022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 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terça parte desse número?</a:t>
            </a:r>
            <a:endParaRPr lang="pt-BR" sz="2300" dirty="0"/>
          </a:p>
        </p:txBody>
      </p:sp>
      <p:sp>
        <p:nvSpPr>
          <p:cNvPr id="6" name="Google Shape;308;p11">
            <a:extLst>
              <a:ext uri="{FF2B5EF4-FFF2-40B4-BE49-F238E27FC236}">
                <a16:creationId xmlns:a16="http://schemas.microsoft.com/office/drawing/2014/main" id="{CA5C28EB-6B9A-C2BE-2F93-CD016C5B7FB5}"/>
              </a:ext>
            </a:extLst>
          </p:cNvPr>
          <p:cNvSpPr txBox="1"/>
          <p:nvPr/>
        </p:nvSpPr>
        <p:spPr>
          <a:xfrm>
            <a:off x="815560" y="2997529"/>
            <a:ext cx="717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 sz="32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09;p11">
            <a:extLst>
              <a:ext uri="{FF2B5EF4-FFF2-40B4-BE49-F238E27FC236}">
                <a16:creationId xmlns:a16="http://schemas.microsoft.com/office/drawing/2014/main" id="{6C8B1A05-D55E-EC9E-FB11-794A6473AD41}"/>
              </a:ext>
            </a:extLst>
          </p:cNvPr>
          <p:cNvSpPr txBox="1"/>
          <p:nvPr/>
        </p:nvSpPr>
        <p:spPr>
          <a:xfrm>
            <a:off x="817510" y="4345132"/>
            <a:ext cx="125732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x² + x</a:t>
            </a:r>
            <a:endParaRPr sz="32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10;p11">
            <a:extLst>
              <a:ext uri="{FF2B5EF4-FFF2-40B4-BE49-F238E27FC236}">
                <a16:creationId xmlns:a16="http://schemas.microsoft.com/office/drawing/2014/main" id="{6238C441-B2FC-B579-57CA-A622CDBE8790}"/>
              </a:ext>
            </a:extLst>
          </p:cNvPr>
          <p:cNvSpPr txBox="1"/>
          <p:nvPr/>
        </p:nvSpPr>
        <p:spPr>
          <a:xfrm>
            <a:off x="4748072" y="4918140"/>
            <a:ext cx="717000" cy="9396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8089749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2" grpId="0"/>
      <p:bldP spid="3" grpId="0"/>
      <p:bldP spid="5" grpId="0"/>
      <p:bldP spid="6" grpId="0"/>
      <p:bldP spid="9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FCFB4-8857-0BCB-CEC8-DD44AA548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48B0FBB5-FC49-FB5D-AB0D-186D474849B8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168635AF-D9B2-46EC-84E1-D8E2832161AF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3C7768DF-BFC0-F57B-4BDF-EC2837591B34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3B736E53-836A-9EEB-2C98-5C70D6BD217B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9CD37B0F-1778-664E-5D9A-1B26F9C4A642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57E7CE75-C7E4-D37D-866B-0D728AE6CC50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35C05ED3-138B-0137-D24C-843838C751A7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018DEA90-BC76-4FC5-635B-907426E85B07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8B4D2105-90B4-7B66-D6C4-175D315A9227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A8D7FAA8-1D82-53C3-3B86-8A6E68DFB2E7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59671AF2-72AE-9513-8350-5B59E2632281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0F478917-7CD3-D4D6-93A8-02920B939EE5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06CEC572-DFD4-2372-C3E6-B4DADFE7B98F}"/>
              </a:ext>
            </a:extLst>
          </p:cNvPr>
          <p:cNvSpPr txBox="1"/>
          <p:nvPr/>
        </p:nvSpPr>
        <p:spPr>
          <a:xfrm>
            <a:off x="815560" y="902523"/>
            <a:ext cx="625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Monômio ou Termo Algébrico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5F6FFD72-DCE4-6ED9-0EB3-EF48E93C05FD}"/>
              </a:ext>
            </a:extLst>
          </p:cNvPr>
          <p:cNvSpPr txBox="1"/>
          <p:nvPr/>
        </p:nvSpPr>
        <p:spPr>
          <a:xfrm>
            <a:off x="815560" y="1548854"/>
            <a:ext cx="6258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Suponha um número real </a:t>
            </a:r>
            <a:r>
              <a:rPr lang="pt-BR" sz="2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Como você representaria:</a:t>
            </a:r>
            <a:endParaRPr lang="pt-BR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579E815B-169F-808F-927C-66D520BC0F50}"/>
                  </a:ext>
                </a:extLst>
              </p:cNvPr>
              <p:cNvSpPr txBox="1"/>
              <p:nvPr/>
            </p:nvSpPr>
            <p:spPr>
              <a:xfrm>
                <a:off x="815560" y="2396577"/>
                <a:ext cx="6258480" cy="16636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/>
                <a:r>
                  <a:rPr lang="pt-BR" sz="2400" dirty="0">
                    <a:solidFill>
                      <a:schemeClr val="dk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Anteriormente, você escreveu as expressões algébricas: </a:t>
                </a:r>
                <a:r>
                  <a:rPr lang="pt-BR" sz="2400" b="1" dirty="0" err="1">
                    <a:solidFill>
                      <a:schemeClr val="dk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xy</a:t>
                </a:r>
                <a:r>
                  <a:rPr lang="pt-BR" sz="2400" b="1" dirty="0">
                    <a:solidFill>
                      <a:schemeClr val="dk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, 2x 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b="1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fPr>
                      <m:num>
                        <m:r>
                          <a:rPr lang="pt-BR" sz="2400" b="1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𝒙</m:t>
                        </m:r>
                      </m:num>
                      <m:den>
                        <m:r>
                          <a:rPr lang="pt-BR" sz="2400" b="1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𝟑</m:t>
                        </m:r>
                      </m:den>
                    </m:f>
                    <m:r>
                      <a:rPr lang="pt-BR" sz="2400" b="1" i="0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,</m:t>
                    </m:r>
                  </m:oMath>
                </a14:m>
                <a:r>
                  <a:rPr lang="pt-BR" sz="23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t-BR" sz="2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elas são representadas por uma multiplicação de números e variáveis ou por uma multiplicação de variáveis.</a:t>
                </a: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579E815B-169F-808F-927C-66D520BC0F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60" y="2396577"/>
                <a:ext cx="6258480" cy="1663661"/>
              </a:xfrm>
              <a:prstGeom prst="rect">
                <a:avLst/>
              </a:prstGeom>
              <a:blipFill>
                <a:blip r:embed="rId2"/>
                <a:stretch>
                  <a:fillRect l="-1559" t="-2930" r="-1559" b="-696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ixaDeTexto 16">
            <a:extLst>
              <a:ext uri="{FF2B5EF4-FFF2-40B4-BE49-F238E27FC236}">
                <a16:creationId xmlns:a16="http://schemas.microsoft.com/office/drawing/2014/main" id="{5FAA890F-9D45-EDFD-410B-D0627216B675}"/>
              </a:ext>
            </a:extLst>
          </p:cNvPr>
          <p:cNvSpPr txBox="1"/>
          <p:nvPr/>
        </p:nvSpPr>
        <p:spPr>
          <a:xfrm>
            <a:off x="890266" y="4407686"/>
            <a:ext cx="5704172" cy="646331"/>
          </a:xfrm>
          <a:prstGeom prst="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Expressões algébricas desse tipo são denominadas </a:t>
            </a:r>
            <a:r>
              <a:rPr lang="pt-B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monômios </a:t>
            </a:r>
            <a:r>
              <a:rPr lang="pt-B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 </a:t>
            </a:r>
            <a:r>
              <a:rPr lang="pt-B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termos algébricos</a:t>
            </a:r>
            <a:r>
              <a:rPr lang="pt-B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pt-BR" sz="1800" dirty="0"/>
          </a:p>
        </p:txBody>
      </p:sp>
      <p:grpSp>
        <p:nvGrpSpPr>
          <p:cNvPr id="22" name="Google Shape;850;p38">
            <a:extLst>
              <a:ext uri="{FF2B5EF4-FFF2-40B4-BE49-F238E27FC236}">
                <a16:creationId xmlns:a16="http://schemas.microsoft.com/office/drawing/2014/main" id="{5E995FCD-8A41-BBFC-513D-CD82304250F1}"/>
              </a:ext>
            </a:extLst>
          </p:cNvPr>
          <p:cNvGrpSpPr/>
          <p:nvPr/>
        </p:nvGrpSpPr>
        <p:grpSpPr>
          <a:xfrm>
            <a:off x="5929846" y="4057948"/>
            <a:ext cx="1034430" cy="828887"/>
            <a:chOff x="6081978" y="1465830"/>
            <a:chExt cx="473922" cy="379753"/>
          </a:xfrm>
        </p:grpSpPr>
        <p:grpSp>
          <p:nvGrpSpPr>
            <p:cNvPr id="23" name="Google Shape;851;p38">
              <a:extLst>
                <a:ext uri="{FF2B5EF4-FFF2-40B4-BE49-F238E27FC236}">
                  <a16:creationId xmlns:a16="http://schemas.microsoft.com/office/drawing/2014/main" id="{CFDBB248-7C13-BC3B-A068-1052C5CC68F4}"/>
                </a:ext>
              </a:extLst>
            </p:cNvPr>
            <p:cNvGrpSpPr/>
            <p:nvPr/>
          </p:nvGrpSpPr>
          <p:grpSpPr>
            <a:xfrm>
              <a:off x="6179828" y="1465830"/>
              <a:ext cx="376072" cy="369808"/>
              <a:chOff x="6179828" y="1465830"/>
              <a:chExt cx="376072" cy="369808"/>
            </a:xfrm>
          </p:grpSpPr>
          <p:sp>
            <p:nvSpPr>
              <p:cNvPr id="38" name="Google Shape;852;p38">
                <a:extLst>
                  <a:ext uri="{FF2B5EF4-FFF2-40B4-BE49-F238E27FC236}">
                    <a16:creationId xmlns:a16="http://schemas.microsoft.com/office/drawing/2014/main" id="{EAFFBBD3-5408-7D86-0218-2D0F3B9E8C0C}"/>
                  </a:ext>
                </a:extLst>
              </p:cNvPr>
              <p:cNvSpPr/>
              <p:nvPr/>
            </p:nvSpPr>
            <p:spPr>
              <a:xfrm>
                <a:off x="6186879" y="1471782"/>
                <a:ext cx="362578" cy="358048"/>
              </a:xfrm>
              <a:custGeom>
                <a:avLst/>
                <a:gdLst/>
                <a:ahLst/>
                <a:cxnLst/>
                <a:rect l="l" t="t" r="r" b="b"/>
                <a:pathLst>
                  <a:path w="362578" h="358048" extrusionOk="0">
                    <a:moveTo>
                      <a:pt x="333078" y="78030"/>
                    </a:moveTo>
                    <a:cubicBezTo>
                      <a:pt x="367654" y="129084"/>
                      <a:pt x="372035" y="198807"/>
                      <a:pt x="345174" y="254338"/>
                    </a:cubicBezTo>
                    <a:cubicBezTo>
                      <a:pt x="318314" y="309869"/>
                      <a:pt x="261450" y="348921"/>
                      <a:pt x="200204" y="356637"/>
                    </a:cubicBezTo>
                    <a:cubicBezTo>
                      <a:pt x="98858" y="369400"/>
                      <a:pt x="-10108" y="294819"/>
                      <a:pt x="750" y="166041"/>
                    </a:cubicBezTo>
                    <a:cubicBezTo>
                      <a:pt x="6751" y="94794"/>
                      <a:pt x="57900" y="4307"/>
                      <a:pt x="173343" y="116"/>
                    </a:cubicBezTo>
                    <a:cubicBezTo>
                      <a:pt x="232970" y="-2075"/>
                      <a:pt x="298407" y="26881"/>
                      <a:pt x="333078" y="7793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853;p38">
                <a:extLst>
                  <a:ext uri="{FF2B5EF4-FFF2-40B4-BE49-F238E27FC236}">
                    <a16:creationId xmlns:a16="http://schemas.microsoft.com/office/drawing/2014/main" id="{C26FE796-2728-533D-567D-1F789D3429EE}"/>
                  </a:ext>
                </a:extLst>
              </p:cNvPr>
              <p:cNvSpPr/>
              <p:nvPr/>
            </p:nvSpPr>
            <p:spPr>
              <a:xfrm>
                <a:off x="6179828" y="1465830"/>
                <a:ext cx="376072" cy="369808"/>
              </a:xfrm>
              <a:custGeom>
                <a:avLst/>
                <a:gdLst/>
                <a:ahLst/>
                <a:cxnLst/>
                <a:rect l="l" t="t" r="r" b="b"/>
                <a:pathLst>
                  <a:path w="376072" h="369808" extrusionOk="0">
                    <a:moveTo>
                      <a:pt x="334318" y="87316"/>
                    </a:moveTo>
                    <a:cubicBezTo>
                      <a:pt x="357274" y="121797"/>
                      <a:pt x="367942" y="165612"/>
                      <a:pt x="361750" y="206665"/>
                    </a:cubicBezTo>
                    <a:cubicBezTo>
                      <a:pt x="358702" y="227334"/>
                      <a:pt x="352130" y="247527"/>
                      <a:pt x="342319" y="265815"/>
                    </a:cubicBezTo>
                    <a:cubicBezTo>
                      <a:pt x="332985" y="283341"/>
                      <a:pt x="320698" y="298676"/>
                      <a:pt x="305839" y="311916"/>
                    </a:cubicBezTo>
                    <a:cubicBezTo>
                      <a:pt x="276692" y="337919"/>
                      <a:pt x="239354" y="354207"/>
                      <a:pt x="200492" y="357255"/>
                    </a:cubicBezTo>
                    <a:cubicBezTo>
                      <a:pt x="192396" y="357922"/>
                      <a:pt x="184204" y="358017"/>
                      <a:pt x="176108" y="357541"/>
                    </a:cubicBezTo>
                    <a:cubicBezTo>
                      <a:pt x="172012" y="357350"/>
                      <a:pt x="168012" y="356969"/>
                      <a:pt x="164011" y="356398"/>
                    </a:cubicBezTo>
                    <a:cubicBezTo>
                      <a:pt x="163630" y="356398"/>
                      <a:pt x="163249" y="356302"/>
                      <a:pt x="162773" y="356207"/>
                    </a:cubicBezTo>
                    <a:cubicBezTo>
                      <a:pt x="164202" y="356398"/>
                      <a:pt x="162202" y="356207"/>
                      <a:pt x="162011" y="356112"/>
                    </a:cubicBezTo>
                    <a:cubicBezTo>
                      <a:pt x="161154" y="356017"/>
                      <a:pt x="160201" y="355826"/>
                      <a:pt x="159344" y="355731"/>
                    </a:cubicBezTo>
                    <a:cubicBezTo>
                      <a:pt x="157249" y="355445"/>
                      <a:pt x="155153" y="355064"/>
                      <a:pt x="153058" y="354588"/>
                    </a:cubicBezTo>
                    <a:cubicBezTo>
                      <a:pt x="145152" y="353064"/>
                      <a:pt x="137246" y="350968"/>
                      <a:pt x="129531" y="348492"/>
                    </a:cubicBezTo>
                    <a:cubicBezTo>
                      <a:pt x="125721" y="347254"/>
                      <a:pt x="121911" y="345920"/>
                      <a:pt x="118101" y="344396"/>
                    </a:cubicBezTo>
                    <a:cubicBezTo>
                      <a:pt x="117244" y="344015"/>
                      <a:pt x="116386" y="343729"/>
                      <a:pt x="115529" y="343348"/>
                    </a:cubicBezTo>
                    <a:cubicBezTo>
                      <a:pt x="115243" y="343253"/>
                      <a:pt x="114005" y="342682"/>
                      <a:pt x="115148" y="343158"/>
                    </a:cubicBezTo>
                    <a:cubicBezTo>
                      <a:pt x="114767" y="342967"/>
                      <a:pt x="114386" y="342872"/>
                      <a:pt x="114005" y="342682"/>
                    </a:cubicBezTo>
                    <a:cubicBezTo>
                      <a:pt x="112005" y="341824"/>
                      <a:pt x="109909" y="340872"/>
                      <a:pt x="107909" y="339919"/>
                    </a:cubicBezTo>
                    <a:cubicBezTo>
                      <a:pt x="100670" y="336490"/>
                      <a:pt x="93717" y="332585"/>
                      <a:pt x="87049" y="328204"/>
                    </a:cubicBezTo>
                    <a:cubicBezTo>
                      <a:pt x="83620" y="326013"/>
                      <a:pt x="80382" y="323632"/>
                      <a:pt x="77143" y="321250"/>
                    </a:cubicBezTo>
                    <a:cubicBezTo>
                      <a:pt x="76762" y="320965"/>
                      <a:pt x="76381" y="320679"/>
                      <a:pt x="75905" y="320298"/>
                    </a:cubicBezTo>
                    <a:cubicBezTo>
                      <a:pt x="76858" y="320965"/>
                      <a:pt x="75905" y="320298"/>
                      <a:pt x="75905" y="320298"/>
                    </a:cubicBezTo>
                    <a:cubicBezTo>
                      <a:pt x="75143" y="319631"/>
                      <a:pt x="74286" y="319060"/>
                      <a:pt x="73524" y="318393"/>
                    </a:cubicBezTo>
                    <a:cubicBezTo>
                      <a:pt x="71905" y="317059"/>
                      <a:pt x="70285" y="315631"/>
                      <a:pt x="68666" y="314297"/>
                    </a:cubicBezTo>
                    <a:cubicBezTo>
                      <a:pt x="62570" y="308963"/>
                      <a:pt x="56950" y="303248"/>
                      <a:pt x="51712" y="297152"/>
                    </a:cubicBezTo>
                    <a:cubicBezTo>
                      <a:pt x="50378" y="295628"/>
                      <a:pt x="49045" y="294009"/>
                      <a:pt x="47806" y="292390"/>
                    </a:cubicBezTo>
                    <a:cubicBezTo>
                      <a:pt x="47521" y="292104"/>
                      <a:pt x="47330" y="291723"/>
                      <a:pt x="47044" y="291437"/>
                    </a:cubicBezTo>
                    <a:cubicBezTo>
                      <a:pt x="47902" y="292485"/>
                      <a:pt x="46663" y="290866"/>
                      <a:pt x="46568" y="290866"/>
                    </a:cubicBezTo>
                    <a:cubicBezTo>
                      <a:pt x="45997" y="290008"/>
                      <a:pt x="45330" y="289246"/>
                      <a:pt x="44758" y="288389"/>
                    </a:cubicBezTo>
                    <a:cubicBezTo>
                      <a:pt x="42377" y="285055"/>
                      <a:pt x="40091" y="281531"/>
                      <a:pt x="37900" y="278007"/>
                    </a:cubicBezTo>
                    <a:cubicBezTo>
                      <a:pt x="35710" y="274387"/>
                      <a:pt x="33709" y="270768"/>
                      <a:pt x="31804" y="267053"/>
                    </a:cubicBezTo>
                    <a:cubicBezTo>
                      <a:pt x="30852" y="265148"/>
                      <a:pt x="29899" y="263243"/>
                      <a:pt x="29042" y="261338"/>
                    </a:cubicBezTo>
                    <a:cubicBezTo>
                      <a:pt x="28661" y="260481"/>
                      <a:pt x="28280" y="259624"/>
                      <a:pt x="27899" y="258671"/>
                    </a:cubicBezTo>
                    <a:cubicBezTo>
                      <a:pt x="27709" y="258195"/>
                      <a:pt x="27518" y="257719"/>
                      <a:pt x="27232" y="257242"/>
                    </a:cubicBezTo>
                    <a:cubicBezTo>
                      <a:pt x="27804" y="258481"/>
                      <a:pt x="26947" y="256576"/>
                      <a:pt x="26947" y="256480"/>
                    </a:cubicBezTo>
                    <a:cubicBezTo>
                      <a:pt x="23613" y="248384"/>
                      <a:pt x="20946" y="240002"/>
                      <a:pt x="18946" y="231430"/>
                    </a:cubicBezTo>
                    <a:cubicBezTo>
                      <a:pt x="17898" y="227048"/>
                      <a:pt x="17041" y="222571"/>
                      <a:pt x="16279" y="218095"/>
                    </a:cubicBezTo>
                    <a:cubicBezTo>
                      <a:pt x="15707" y="214189"/>
                      <a:pt x="15231" y="210379"/>
                      <a:pt x="14850" y="205331"/>
                    </a:cubicBezTo>
                    <a:cubicBezTo>
                      <a:pt x="14088" y="195520"/>
                      <a:pt x="14088" y="185614"/>
                      <a:pt x="14755" y="175804"/>
                    </a:cubicBezTo>
                    <a:cubicBezTo>
                      <a:pt x="14945" y="171994"/>
                      <a:pt x="15326" y="168279"/>
                      <a:pt x="15802" y="164564"/>
                    </a:cubicBezTo>
                    <a:cubicBezTo>
                      <a:pt x="15802" y="164278"/>
                      <a:pt x="15802" y="163897"/>
                      <a:pt x="15898" y="163516"/>
                    </a:cubicBezTo>
                    <a:cubicBezTo>
                      <a:pt x="16088" y="161802"/>
                      <a:pt x="15707" y="164755"/>
                      <a:pt x="15898" y="163707"/>
                    </a:cubicBezTo>
                    <a:cubicBezTo>
                      <a:pt x="15993" y="162945"/>
                      <a:pt x="16088" y="162183"/>
                      <a:pt x="16183" y="161421"/>
                    </a:cubicBezTo>
                    <a:cubicBezTo>
                      <a:pt x="16469" y="159516"/>
                      <a:pt x="16755" y="157706"/>
                      <a:pt x="17136" y="155801"/>
                    </a:cubicBezTo>
                    <a:cubicBezTo>
                      <a:pt x="18374" y="148848"/>
                      <a:pt x="19993" y="141990"/>
                      <a:pt x="21994" y="135227"/>
                    </a:cubicBezTo>
                    <a:cubicBezTo>
                      <a:pt x="22946" y="131893"/>
                      <a:pt x="24089" y="128464"/>
                      <a:pt x="25232" y="125131"/>
                    </a:cubicBezTo>
                    <a:cubicBezTo>
                      <a:pt x="25804" y="123511"/>
                      <a:pt x="26375" y="121892"/>
                      <a:pt x="27042" y="120273"/>
                    </a:cubicBezTo>
                    <a:cubicBezTo>
                      <a:pt x="27328" y="119416"/>
                      <a:pt x="27709" y="118558"/>
                      <a:pt x="28090" y="117701"/>
                    </a:cubicBezTo>
                    <a:cubicBezTo>
                      <a:pt x="28185" y="117320"/>
                      <a:pt x="28375" y="117034"/>
                      <a:pt x="28471" y="116653"/>
                    </a:cubicBezTo>
                    <a:cubicBezTo>
                      <a:pt x="28471" y="116463"/>
                      <a:pt x="29328" y="114558"/>
                      <a:pt x="28947" y="115415"/>
                    </a:cubicBezTo>
                    <a:cubicBezTo>
                      <a:pt x="28280" y="117130"/>
                      <a:pt x="30566" y="111510"/>
                      <a:pt x="29709" y="113605"/>
                    </a:cubicBezTo>
                    <a:cubicBezTo>
                      <a:pt x="29137" y="114939"/>
                      <a:pt x="29518" y="113986"/>
                      <a:pt x="29709" y="113701"/>
                    </a:cubicBezTo>
                    <a:cubicBezTo>
                      <a:pt x="30090" y="112843"/>
                      <a:pt x="30471" y="111986"/>
                      <a:pt x="30852" y="111129"/>
                    </a:cubicBezTo>
                    <a:cubicBezTo>
                      <a:pt x="31614" y="109319"/>
                      <a:pt x="32471" y="107509"/>
                      <a:pt x="33328" y="105795"/>
                    </a:cubicBezTo>
                    <a:cubicBezTo>
                      <a:pt x="34948" y="102366"/>
                      <a:pt x="36662" y="99032"/>
                      <a:pt x="38567" y="95794"/>
                    </a:cubicBezTo>
                    <a:cubicBezTo>
                      <a:pt x="42187" y="89221"/>
                      <a:pt x="45901" y="82554"/>
                      <a:pt x="49902" y="76172"/>
                    </a:cubicBezTo>
                    <a:cubicBezTo>
                      <a:pt x="51616" y="73410"/>
                      <a:pt x="54283" y="70552"/>
                      <a:pt x="56760" y="67695"/>
                    </a:cubicBezTo>
                    <a:cubicBezTo>
                      <a:pt x="59332" y="64742"/>
                      <a:pt x="62094" y="61885"/>
                      <a:pt x="64856" y="59122"/>
                    </a:cubicBezTo>
                    <a:cubicBezTo>
                      <a:pt x="76477" y="47597"/>
                      <a:pt x="89050" y="38167"/>
                      <a:pt x="103718" y="30643"/>
                    </a:cubicBezTo>
                    <a:cubicBezTo>
                      <a:pt x="136484" y="13783"/>
                      <a:pt x="176489" y="8068"/>
                      <a:pt x="212684" y="13688"/>
                    </a:cubicBezTo>
                    <a:cubicBezTo>
                      <a:pt x="232210" y="16736"/>
                      <a:pt x="251260" y="22927"/>
                      <a:pt x="268501" y="31690"/>
                    </a:cubicBezTo>
                    <a:cubicBezTo>
                      <a:pt x="277359" y="36167"/>
                      <a:pt x="286026" y="41215"/>
                      <a:pt x="294123" y="46930"/>
                    </a:cubicBezTo>
                    <a:cubicBezTo>
                      <a:pt x="301933" y="52360"/>
                      <a:pt x="309267" y="58456"/>
                      <a:pt x="316411" y="65599"/>
                    </a:cubicBezTo>
                    <a:cubicBezTo>
                      <a:pt x="323269" y="72457"/>
                      <a:pt x="329461" y="79601"/>
                      <a:pt x="334509" y="87126"/>
                    </a:cubicBezTo>
                    <a:cubicBezTo>
                      <a:pt x="336509" y="90079"/>
                      <a:pt x="340414" y="91412"/>
                      <a:pt x="343653" y="89507"/>
                    </a:cubicBezTo>
                    <a:cubicBezTo>
                      <a:pt x="346606" y="87793"/>
                      <a:pt x="348130" y="83316"/>
                      <a:pt x="346034" y="80363"/>
                    </a:cubicBezTo>
                    <a:cubicBezTo>
                      <a:pt x="321936" y="44930"/>
                      <a:pt x="285360" y="20165"/>
                      <a:pt x="244402" y="8259"/>
                    </a:cubicBezTo>
                    <a:cubicBezTo>
                      <a:pt x="205159" y="-3171"/>
                      <a:pt x="162487" y="-2981"/>
                      <a:pt x="123721" y="10354"/>
                    </a:cubicBezTo>
                    <a:cubicBezTo>
                      <a:pt x="106861" y="16165"/>
                      <a:pt x="90955" y="24451"/>
                      <a:pt x="76572" y="35024"/>
                    </a:cubicBezTo>
                    <a:cubicBezTo>
                      <a:pt x="69714" y="40072"/>
                      <a:pt x="63237" y="45502"/>
                      <a:pt x="57236" y="51598"/>
                    </a:cubicBezTo>
                    <a:cubicBezTo>
                      <a:pt x="54283" y="54550"/>
                      <a:pt x="51521" y="57598"/>
                      <a:pt x="48854" y="60742"/>
                    </a:cubicBezTo>
                    <a:cubicBezTo>
                      <a:pt x="46187" y="63885"/>
                      <a:pt x="43806" y="67409"/>
                      <a:pt x="41044" y="70362"/>
                    </a:cubicBezTo>
                    <a:cubicBezTo>
                      <a:pt x="41615" y="69790"/>
                      <a:pt x="40282" y="70933"/>
                      <a:pt x="40282" y="70933"/>
                    </a:cubicBezTo>
                    <a:cubicBezTo>
                      <a:pt x="39996" y="71219"/>
                      <a:pt x="39805" y="71505"/>
                      <a:pt x="39520" y="71791"/>
                    </a:cubicBezTo>
                    <a:cubicBezTo>
                      <a:pt x="38853" y="72553"/>
                      <a:pt x="38281" y="73219"/>
                      <a:pt x="37615" y="73981"/>
                    </a:cubicBezTo>
                    <a:cubicBezTo>
                      <a:pt x="37043" y="74743"/>
                      <a:pt x="36376" y="75410"/>
                      <a:pt x="35805" y="76172"/>
                    </a:cubicBezTo>
                    <a:cubicBezTo>
                      <a:pt x="35519" y="76458"/>
                      <a:pt x="35329" y="76744"/>
                      <a:pt x="35043" y="77029"/>
                    </a:cubicBezTo>
                    <a:cubicBezTo>
                      <a:pt x="34567" y="77601"/>
                      <a:pt x="34090" y="78172"/>
                      <a:pt x="33709" y="78744"/>
                    </a:cubicBezTo>
                    <a:cubicBezTo>
                      <a:pt x="33233" y="79315"/>
                      <a:pt x="33233" y="79411"/>
                      <a:pt x="33709" y="78839"/>
                    </a:cubicBezTo>
                    <a:cubicBezTo>
                      <a:pt x="31423" y="82363"/>
                      <a:pt x="28947" y="85602"/>
                      <a:pt x="26851" y="89221"/>
                    </a:cubicBezTo>
                    <a:cubicBezTo>
                      <a:pt x="22946" y="95794"/>
                      <a:pt x="19422" y="102652"/>
                      <a:pt x="16469" y="109700"/>
                    </a:cubicBezTo>
                    <a:cubicBezTo>
                      <a:pt x="10468" y="123702"/>
                      <a:pt x="5896" y="138180"/>
                      <a:pt x="3229" y="153134"/>
                    </a:cubicBezTo>
                    <a:cubicBezTo>
                      <a:pt x="-3438" y="189996"/>
                      <a:pt x="86" y="228286"/>
                      <a:pt x="15040" y="262767"/>
                    </a:cubicBezTo>
                    <a:cubicBezTo>
                      <a:pt x="18469" y="270673"/>
                      <a:pt x="22565" y="278388"/>
                      <a:pt x="27137" y="285722"/>
                    </a:cubicBezTo>
                    <a:cubicBezTo>
                      <a:pt x="29328" y="289246"/>
                      <a:pt x="31709" y="292675"/>
                      <a:pt x="34186" y="295914"/>
                    </a:cubicBezTo>
                    <a:cubicBezTo>
                      <a:pt x="35043" y="297057"/>
                      <a:pt x="35900" y="298105"/>
                      <a:pt x="36757" y="299248"/>
                    </a:cubicBezTo>
                    <a:cubicBezTo>
                      <a:pt x="35805" y="297914"/>
                      <a:pt x="37615" y="300295"/>
                      <a:pt x="37900" y="300676"/>
                    </a:cubicBezTo>
                    <a:cubicBezTo>
                      <a:pt x="38186" y="300962"/>
                      <a:pt x="38377" y="301343"/>
                      <a:pt x="38662" y="301629"/>
                    </a:cubicBezTo>
                    <a:cubicBezTo>
                      <a:pt x="40091" y="303439"/>
                      <a:pt x="41520" y="305153"/>
                      <a:pt x="42949" y="306868"/>
                    </a:cubicBezTo>
                    <a:cubicBezTo>
                      <a:pt x="53998" y="319822"/>
                      <a:pt x="67142" y="330966"/>
                      <a:pt x="81430" y="340205"/>
                    </a:cubicBezTo>
                    <a:cubicBezTo>
                      <a:pt x="110100" y="358684"/>
                      <a:pt x="143533" y="368780"/>
                      <a:pt x="177537" y="369733"/>
                    </a:cubicBezTo>
                    <a:cubicBezTo>
                      <a:pt x="217161" y="370876"/>
                      <a:pt x="256594" y="358969"/>
                      <a:pt x="289837" y="337538"/>
                    </a:cubicBezTo>
                    <a:cubicBezTo>
                      <a:pt x="325270" y="314678"/>
                      <a:pt x="354607" y="279912"/>
                      <a:pt x="367465" y="239431"/>
                    </a:cubicBezTo>
                    <a:cubicBezTo>
                      <a:pt x="374133" y="218380"/>
                      <a:pt x="376705" y="195806"/>
                      <a:pt x="375942" y="173803"/>
                    </a:cubicBezTo>
                    <a:cubicBezTo>
                      <a:pt x="375181" y="151420"/>
                      <a:pt x="370323" y="128845"/>
                      <a:pt x="361465" y="108271"/>
                    </a:cubicBezTo>
                    <a:cubicBezTo>
                      <a:pt x="357274" y="98461"/>
                      <a:pt x="352035" y="89126"/>
                      <a:pt x="346034" y="80363"/>
                    </a:cubicBezTo>
                    <a:cubicBezTo>
                      <a:pt x="344034" y="77410"/>
                      <a:pt x="340129" y="76077"/>
                      <a:pt x="336890" y="77982"/>
                    </a:cubicBezTo>
                    <a:cubicBezTo>
                      <a:pt x="333937" y="79696"/>
                      <a:pt x="332509" y="84173"/>
                      <a:pt x="334509" y="871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" name="Google Shape;854;p38">
              <a:extLst>
                <a:ext uri="{FF2B5EF4-FFF2-40B4-BE49-F238E27FC236}">
                  <a16:creationId xmlns:a16="http://schemas.microsoft.com/office/drawing/2014/main" id="{09762362-7640-5588-2AE0-E316ADFFC240}"/>
                </a:ext>
              </a:extLst>
            </p:cNvPr>
            <p:cNvGrpSpPr/>
            <p:nvPr/>
          </p:nvGrpSpPr>
          <p:grpSpPr>
            <a:xfrm>
              <a:off x="6081978" y="1759340"/>
              <a:ext cx="196213" cy="86243"/>
              <a:chOff x="6081978" y="1759340"/>
              <a:chExt cx="196213" cy="86243"/>
            </a:xfrm>
          </p:grpSpPr>
          <p:sp>
            <p:nvSpPr>
              <p:cNvPr id="36" name="Google Shape;855;p38">
                <a:extLst>
                  <a:ext uri="{FF2B5EF4-FFF2-40B4-BE49-F238E27FC236}">
                    <a16:creationId xmlns:a16="http://schemas.microsoft.com/office/drawing/2014/main" id="{AE4E5FE6-29B1-F887-7529-9F9DE3A5DDE2}"/>
                  </a:ext>
                </a:extLst>
              </p:cNvPr>
              <p:cNvSpPr/>
              <p:nvPr/>
            </p:nvSpPr>
            <p:spPr>
              <a:xfrm>
                <a:off x="6088284" y="1765363"/>
                <a:ext cx="183356" cy="73533"/>
              </a:xfrm>
              <a:custGeom>
                <a:avLst/>
                <a:gdLst/>
                <a:ahLst/>
                <a:cxnLst/>
                <a:rect l="l" t="t" r="r" b="b"/>
                <a:pathLst>
                  <a:path w="183356" h="73533" extrusionOk="0">
                    <a:moveTo>
                      <a:pt x="146209" y="0"/>
                    </a:moveTo>
                    <a:cubicBezTo>
                      <a:pt x="102298" y="32861"/>
                      <a:pt x="52578" y="57912"/>
                      <a:pt x="0" y="73533"/>
                    </a:cubicBezTo>
                    <a:cubicBezTo>
                      <a:pt x="63341" y="70580"/>
                      <a:pt x="130016" y="66580"/>
                      <a:pt x="183356" y="32290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856;p38">
                <a:extLst>
                  <a:ext uri="{FF2B5EF4-FFF2-40B4-BE49-F238E27FC236}">
                    <a16:creationId xmlns:a16="http://schemas.microsoft.com/office/drawing/2014/main" id="{A1905ED2-130D-700D-66A4-873E7FC792D3}"/>
                  </a:ext>
                </a:extLst>
              </p:cNvPr>
              <p:cNvSpPr/>
              <p:nvPr/>
            </p:nvSpPr>
            <p:spPr>
              <a:xfrm>
                <a:off x="6081978" y="1759340"/>
                <a:ext cx="196213" cy="86243"/>
              </a:xfrm>
              <a:custGeom>
                <a:avLst/>
                <a:gdLst/>
                <a:ahLst/>
                <a:cxnLst/>
                <a:rect l="l" t="t" r="r" b="b"/>
                <a:pathLst>
                  <a:path w="196213" h="86243" extrusionOk="0">
                    <a:moveTo>
                      <a:pt x="149657" y="1165"/>
                    </a:moveTo>
                    <a:cubicBezTo>
                      <a:pt x="115844" y="26216"/>
                      <a:pt x="78315" y="46885"/>
                      <a:pt x="38977" y="61935"/>
                    </a:cubicBezTo>
                    <a:cubicBezTo>
                      <a:pt x="27833" y="66221"/>
                      <a:pt x="16307" y="70603"/>
                      <a:pt x="4687" y="73365"/>
                    </a:cubicBezTo>
                    <a:cubicBezTo>
                      <a:pt x="-2647" y="75079"/>
                      <a:pt x="-838" y="86128"/>
                      <a:pt x="6401" y="86224"/>
                    </a:cubicBezTo>
                    <a:cubicBezTo>
                      <a:pt x="18974" y="86414"/>
                      <a:pt x="31643" y="85176"/>
                      <a:pt x="44120" y="84319"/>
                    </a:cubicBezTo>
                    <a:cubicBezTo>
                      <a:pt x="56693" y="83461"/>
                      <a:pt x="69362" y="82318"/>
                      <a:pt x="81839" y="80699"/>
                    </a:cubicBezTo>
                    <a:cubicBezTo>
                      <a:pt x="106890" y="77461"/>
                      <a:pt x="131750" y="72412"/>
                      <a:pt x="155468" y="63554"/>
                    </a:cubicBezTo>
                    <a:cubicBezTo>
                      <a:pt x="162326" y="60982"/>
                      <a:pt x="169183" y="58125"/>
                      <a:pt x="175756" y="54886"/>
                    </a:cubicBezTo>
                    <a:cubicBezTo>
                      <a:pt x="178804" y="53362"/>
                      <a:pt x="181757" y="51838"/>
                      <a:pt x="184709" y="50219"/>
                    </a:cubicBezTo>
                    <a:cubicBezTo>
                      <a:pt x="188233" y="48314"/>
                      <a:pt x="191282" y="45742"/>
                      <a:pt x="194329" y="43075"/>
                    </a:cubicBezTo>
                    <a:cubicBezTo>
                      <a:pt x="196806" y="40980"/>
                      <a:pt x="196711" y="36789"/>
                      <a:pt x="194806" y="34408"/>
                    </a:cubicBezTo>
                    <a:cubicBezTo>
                      <a:pt x="192615" y="31645"/>
                      <a:pt x="189377" y="31264"/>
                      <a:pt x="186329" y="32693"/>
                    </a:cubicBezTo>
                    <a:cubicBezTo>
                      <a:pt x="183471" y="34027"/>
                      <a:pt x="180518" y="35170"/>
                      <a:pt x="177851" y="36694"/>
                    </a:cubicBezTo>
                    <a:cubicBezTo>
                      <a:pt x="175184" y="38313"/>
                      <a:pt x="172517" y="39742"/>
                      <a:pt x="169755" y="41170"/>
                    </a:cubicBezTo>
                    <a:cubicBezTo>
                      <a:pt x="164993" y="43742"/>
                      <a:pt x="159182" y="46409"/>
                      <a:pt x="154706" y="48314"/>
                    </a:cubicBezTo>
                    <a:cubicBezTo>
                      <a:pt x="143561" y="52981"/>
                      <a:pt x="132036" y="56696"/>
                      <a:pt x="120225" y="59649"/>
                    </a:cubicBezTo>
                    <a:cubicBezTo>
                      <a:pt x="96413" y="65554"/>
                      <a:pt x="72695" y="68507"/>
                      <a:pt x="48311" y="70317"/>
                    </a:cubicBezTo>
                    <a:cubicBezTo>
                      <a:pt x="41453" y="70888"/>
                      <a:pt x="34500" y="71269"/>
                      <a:pt x="27642" y="71650"/>
                    </a:cubicBezTo>
                    <a:cubicBezTo>
                      <a:pt x="20498" y="72031"/>
                      <a:pt x="13354" y="72127"/>
                      <a:pt x="6211" y="72889"/>
                    </a:cubicBezTo>
                    <a:cubicBezTo>
                      <a:pt x="6782" y="77175"/>
                      <a:pt x="7354" y="81461"/>
                      <a:pt x="7925" y="85747"/>
                    </a:cubicBezTo>
                    <a:cubicBezTo>
                      <a:pt x="18022" y="82033"/>
                      <a:pt x="28309" y="78985"/>
                      <a:pt x="38310" y="75175"/>
                    </a:cubicBezTo>
                    <a:cubicBezTo>
                      <a:pt x="48597" y="71269"/>
                      <a:pt x="58694" y="67078"/>
                      <a:pt x="68695" y="62506"/>
                    </a:cubicBezTo>
                    <a:cubicBezTo>
                      <a:pt x="88221" y="53648"/>
                      <a:pt x="107081" y="43361"/>
                      <a:pt x="125083" y="31645"/>
                    </a:cubicBezTo>
                    <a:cubicBezTo>
                      <a:pt x="135370" y="24978"/>
                      <a:pt x="145371" y="18120"/>
                      <a:pt x="155182" y="10690"/>
                    </a:cubicBezTo>
                    <a:cubicBezTo>
                      <a:pt x="157658" y="8881"/>
                      <a:pt x="158897" y="5737"/>
                      <a:pt x="157182" y="2880"/>
                    </a:cubicBezTo>
                    <a:cubicBezTo>
                      <a:pt x="155753" y="403"/>
                      <a:pt x="151848" y="-1025"/>
                      <a:pt x="149372" y="880"/>
                    </a:cubicBezTo>
                    <a:lnTo>
                      <a:pt x="149372" y="8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" name="Google Shape;857;p38">
              <a:extLst>
                <a:ext uri="{FF2B5EF4-FFF2-40B4-BE49-F238E27FC236}">
                  <a16:creationId xmlns:a16="http://schemas.microsoft.com/office/drawing/2014/main" id="{EB3824C7-C0B9-753B-4DA6-B8DF5AE3BD80}"/>
                </a:ext>
              </a:extLst>
            </p:cNvPr>
            <p:cNvGrpSpPr/>
            <p:nvPr/>
          </p:nvGrpSpPr>
          <p:grpSpPr>
            <a:xfrm>
              <a:off x="6321258" y="1538697"/>
              <a:ext cx="102115" cy="161885"/>
              <a:chOff x="6321258" y="1538697"/>
              <a:chExt cx="102115" cy="161885"/>
            </a:xfrm>
          </p:grpSpPr>
          <p:sp>
            <p:nvSpPr>
              <p:cNvPr id="31" name="Google Shape;858;p38">
                <a:extLst>
                  <a:ext uri="{FF2B5EF4-FFF2-40B4-BE49-F238E27FC236}">
                    <a16:creationId xmlns:a16="http://schemas.microsoft.com/office/drawing/2014/main" id="{7B8BDE55-CC94-5CE8-00F8-F03F9118C256}"/>
                  </a:ext>
                </a:extLst>
              </p:cNvPr>
              <p:cNvSpPr/>
              <p:nvPr/>
            </p:nvSpPr>
            <p:spPr>
              <a:xfrm>
                <a:off x="6328733" y="1545606"/>
                <a:ext cx="86987" cy="147575"/>
              </a:xfrm>
              <a:custGeom>
                <a:avLst/>
                <a:gdLst/>
                <a:ahLst/>
                <a:cxnLst/>
                <a:rect l="l" t="t" r="r" b="b"/>
                <a:pathLst>
                  <a:path w="86987" h="147575" extrusionOk="0">
                    <a:moveTo>
                      <a:pt x="33871" y="301"/>
                    </a:moveTo>
                    <a:cubicBezTo>
                      <a:pt x="22727" y="-747"/>
                      <a:pt x="9677" y="587"/>
                      <a:pt x="3486" y="10017"/>
                    </a:cubicBezTo>
                    <a:cubicBezTo>
                      <a:pt x="-705" y="16494"/>
                      <a:pt x="-228" y="24875"/>
                      <a:pt x="438" y="32591"/>
                    </a:cubicBezTo>
                    <a:lnTo>
                      <a:pt x="3105" y="63737"/>
                    </a:lnTo>
                    <a:cubicBezTo>
                      <a:pt x="4724" y="83169"/>
                      <a:pt x="6439" y="102695"/>
                      <a:pt x="8249" y="122126"/>
                    </a:cubicBezTo>
                    <a:cubicBezTo>
                      <a:pt x="8725" y="126888"/>
                      <a:pt x="9201" y="131937"/>
                      <a:pt x="11773" y="136032"/>
                    </a:cubicBezTo>
                    <a:cubicBezTo>
                      <a:pt x="16440" y="143462"/>
                      <a:pt x="26156" y="145462"/>
                      <a:pt x="34823" y="146796"/>
                    </a:cubicBezTo>
                    <a:cubicBezTo>
                      <a:pt x="40348" y="147653"/>
                      <a:pt x="46444" y="148415"/>
                      <a:pt x="51302" y="145557"/>
                    </a:cubicBezTo>
                    <a:cubicBezTo>
                      <a:pt x="55778" y="142890"/>
                      <a:pt x="57969" y="137747"/>
                      <a:pt x="59874" y="132889"/>
                    </a:cubicBezTo>
                    <a:cubicBezTo>
                      <a:pt x="73876" y="96408"/>
                      <a:pt x="90449" y="33543"/>
                      <a:pt x="86354" y="19256"/>
                    </a:cubicBezTo>
                    <a:cubicBezTo>
                      <a:pt x="82544" y="5825"/>
                      <a:pt x="51873" y="2111"/>
                      <a:pt x="33871" y="492"/>
                    </a:cubicBezTo>
                    <a:close/>
                  </a:path>
                </a:pathLst>
              </a:custGeom>
              <a:solidFill>
                <a:srgbClr val="EC9C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859;p38">
                <a:extLst>
                  <a:ext uri="{FF2B5EF4-FFF2-40B4-BE49-F238E27FC236}">
                    <a16:creationId xmlns:a16="http://schemas.microsoft.com/office/drawing/2014/main" id="{3AE99290-C671-D247-D6FD-94A78C9AA1DF}"/>
                  </a:ext>
                </a:extLst>
              </p:cNvPr>
              <p:cNvSpPr/>
              <p:nvPr/>
            </p:nvSpPr>
            <p:spPr>
              <a:xfrm>
                <a:off x="6321258" y="1538697"/>
                <a:ext cx="102115" cy="161885"/>
              </a:xfrm>
              <a:custGeom>
                <a:avLst/>
                <a:gdLst/>
                <a:ahLst/>
                <a:cxnLst/>
                <a:rect l="l" t="t" r="r" b="b"/>
                <a:pathLst>
                  <a:path w="102115" h="161885" extrusionOk="0">
                    <a:moveTo>
                      <a:pt x="41346" y="352"/>
                    </a:moveTo>
                    <a:cubicBezTo>
                      <a:pt x="26678" y="-1172"/>
                      <a:pt x="9152" y="1876"/>
                      <a:pt x="2675" y="16926"/>
                    </a:cubicBezTo>
                    <a:cubicBezTo>
                      <a:pt x="-754" y="24927"/>
                      <a:pt x="-183" y="33499"/>
                      <a:pt x="579" y="41976"/>
                    </a:cubicBezTo>
                    <a:cubicBezTo>
                      <a:pt x="1341" y="51406"/>
                      <a:pt x="2103" y="60741"/>
                      <a:pt x="3151" y="70170"/>
                    </a:cubicBezTo>
                    <a:cubicBezTo>
                      <a:pt x="5246" y="89125"/>
                      <a:pt x="6770" y="108080"/>
                      <a:pt x="8485" y="127035"/>
                    </a:cubicBezTo>
                    <a:cubicBezTo>
                      <a:pt x="9247" y="135798"/>
                      <a:pt x="10199" y="144846"/>
                      <a:pt x="16867" y="151228"/>
                    </a:cubicBezTo>
                    <a:cubicBezTo>
                      <a:pt x="22296" y="156372"/>
                      <a:pt x="29630" y="158848"/>
                      <a:pt x="36869" y="160182"/>
                    </a:cubicBezTo>
                    <a:cubicBezTo>
                      <a:pt x="45347" y="161801"/>
                      <a:pt x="55157" y="163611"/>
                      <a:pt x="62968" y="158658"/>
                    </a:cubicBezTo>
                    <a:cubicBezTo>
                      <a:pt x="70016" y="154276"/>
                      <a:pt x="72969" y="146561"/>
                      <a:pt x="75731" y="139131"/>
                    </a:cubicBezTo>
                    <a:cubicBezTo>
                      <a:pt x="80399" y="126749"/>
                      <a:pt x="84018" y="114176"/>
                      <a:pt x="87638" y="101508"/>
                    </a:cubicBezTo>
                    <a:cubicBezTo>
                      <a:pt x="91352" y="88744"/>
                      <a:pt x="94781" y="75885"/>
                      <a:pt x="97639" y="62931"/>
                    </a:cubicBezTo>
                    <a:cubicBezTo>
                      <a:pt x="99830" y="52930"/>
                      <a:pt x="102116" y="42453"/>
                      <a:pt x="102116" y="32166"/>
                    </a:cubicBezTo>
                    <a:cubicBezTo>
                      <a:pt x="102116" y="27975"/>
                      <a:pt x="101544" y="23784"/>
                      <a:pt x="99544" y="20069"/>
                    </a:cubicBezTo>
                    <a:cubicBezTo>
                      <a:pt x="96972" y="15211"/>
                      <a:pt x="92114" y="11687"/>
                      <a:pt x="87352" y="9401"/>
                    </a:cubicBezTo>
                    <a:cubicBezTo>
                      <a:pt x="81542" y="6639"/>
                      <a:pt x="75446" y="4734"/>
                      <a:pt x="69159" y="3591"/>
                    </a:cubicBezTo>
                    <a:cubicBezTo>
                      <a:pt x="65635" y="2924"/>
                      <a:pt x="62111" y="2352"/>
                      <a:pt x="58586" y="1971"/>
                    </a:cubicBezTo>
                    <a:cubicBezTo>
                      <a:pt x="58491" y="1971"/>
                      <a:pt x="57348" y="1781"/>
                      <a:pt x="58205" y="1971"/>
                    </a:cubicBezTo>
                    <a:cubicBezTo>
                      <a:pt x="59444" y="2162"/>
                      <a:pt x="56491" y="1781"/>
                      <a:pt x="56872" y="1781"/>
                    </a:cubicBezTo>
                    <a:cubicBezTo>
                      <a:pt x="56015" y="1686"/>
                      <a:pt x="55157" y="1590"/>
                      <a:pt x="54300" y="1400"/>
                    </a:cubicBezTo>
                    <a:cubicBezTo>
                      <a:pt x="52681" y="1209"/>
                      <a:pt x="51157" y="1019"/>
                      <a:pt x="49538" y="828"/>
                    </a:cubicBezTo>
                    <a:cubicBezTo>
                      <a:pt x="46775" y="638"/>
                      <a:pt x="44108" y="543"/>
                      <a:pt x="41346" y="352"/>
                    </a:cubicBezTo>
                    <a:cubicBezTo>
                      <a:pt x="37631" y="66"/>
                      <a:pt x="34488" y="3781"/>
                      <a:pt x="34488" y="7210"/>
                    </a:cubicBezTo>
                    <a:cubicBezTo>
                      <a:pt x="34488" y="11211"/>
                      <a:pt x="37631" y="13687"/>
                      <a:pt x="41346" y="14068"/>
                    </a:cubicBezTo>
                    <a:cubicBezTo>
                      <a:pt x="42489" y="14163"/>
                      <a:pt x="43632" y="14259"/>
                      <a:pt x="44680" y="14449"/>
                    </a:cubicBezTo>
                    <a:cubicBezTo>
                      <a:pt x="43251" y="14259"/>
                      <a:pt x="44966" y="14544"/>
                      <a:pt x="45442" y="14640"/>
                    </a:cubicBezTo>
                    <a:cubicBezTo>
                      <a:pt x="46109" y="14735"/>
                      <a:pt x="46871" y="14925"/>
                      <a:pt x="47537" y="15021"/>
                    </a:cubicBezTo>
                    <a:cubicBezTo>
                      <a:pt x="48585" y="15211"/>
                      <a:pt x="49633" y="15306"/>
                      <a:pt x="50681" y="15402"/>
                    </a:cubicBezTo>
                    <a:cubicBezTo>
                      <a:pt x="51157" y="15402"/>
                      <a:pt x="52586" y="15687"/>
                      <a:pt x="51252" y="15402"/>
                    </a:cubicBezTo>
                    <a:cubicBezTo>
                      <a:pt x="52776" y="15592"/>
                      <a:pt x="54300" y="15783"/>
                      <a:pt x="55824" y="16068"/>
                    </a:cubicBezTo>
                    <a:cubicBezTo>
                      <a:pt x="61349" y="17021"/>
                      <a:pt x="66873" y="18354"/>
                      <a:pt x="72207" y="19878"/>
                    </a:cubicBezTo>
                    <a:cubicBezTo>
                      <a:pt x="73541" y="20259"/>
                      <a:pt x="74779" y="20640"/>
                      <a:pt x="76112" y="21117"/>
                    </a:cubicBezTo>
                    <a:cubicBezTo>
                      <a:pt x="76684" y="21307"/>
                      <a:pt x="77255" y="21498"/>
                      <a:pt x="77827" y="21783"/>
                    </a:cubicBezTo>
                    <a:cubicBezTo>
                      <a:pt x="78113" y="21879"/>
                      <a:pt x="78398" y="21974"/>
                      <a:pt x="78684" y="22069"/>
                    </a:cubicBezTo>
                    <a:cubicBezTo>
                      <a:pt x="79732" y="22450"/>
                      <a:pt x="77541" y="21498"/>
                      <a:pt x="78494" y="22069"/>
                    </a:cubicBezTo>
                    <a:cubicBezTo>
                      <a:pt x="79446" y="22545"/>
                      <a:pt x="80494" y="23022"/>
                      <a:pt x="81446" y="23498"/>
                    </a:cubicBezTo>
                    <a:cubicBezTo>
                      <a:pt x="82018" y="23784"/>
                      <a:pt x="82494" y="24069"/>
                      <a:pt x="83066" y="24450"/>
                    </a:cubicBezTo>
                    <a:cubicBezTo>
                      <a:pt x="83351" y="24641"/>
                      <a:pt x="84875" y="25689"/>
                      <a:pt x="83923" y="25022"/>
                    </a:cubicBezTo>
                    <a:cubicBezTo>
                      <a:pt x="82970" y="24355"/>
                      <a:pt x="84209" y="25308"/>
                      <a:pt x="84399" y="25498"/>
                    </a:cubicBezTo>
                    <a:cubicBezTo>
                      <a:pt x="84780" y="25784"/>
                      <a:pt x="85066" y="26165"/>
                      <a:pt x="85351" y="26451"/>
                    </a:cubicBezTo>
                    <a:cubicBezTo>
                      <a:pt x="85542" y="26736"/>
                      <a:pt x="86495" y="27879"/>
                      <a:pt x="85733" y="26832"/>
                    </a:cubicBezTo>
                    <a:cubicBezTo>
                      <a:pt x="84971" y="25784"/>
                      <a:pt x="86018" y="27403"/>
                      <a:pt x="86209" y="27689"/>
                    </a:cubicBezTo>
                    <a:cubicBezTo>
                      <a:pt x="86971" y="28832"/>
                      <a:pt x="86114" y="27022"/>
                      <a:pt x="86209" y="27403"/>
                    </a:cubicBezTo>
                    <a:cubicBezTo>
                      <a:pt x="86209" y="27689"/>
                      <a:pt x="86399" y="28070"/>
                      <a:pt x="86495" y="28356"/>
                    </a:cubicBezTo>
                    <a:cubicBezTo>
                      <a:pt x="86495" y="28641"/>
                      <a:pt x="86590" y="28832"/>
                      <a:pt x="86685" y="29118"/>
                    </a:cubicBezTo>
                    <a:cubicBezTo>
                      <a:pt x="86971" y="30356"/>
                      <a:pt x="86590" y="28927"/>
                      <a:pt x="86685" y="28356"/>
                    </a:cubicBezTo>
                    <a:cubicBezTo>
                      <a:pt x="86590" y="29784"/>
                      <a:pt x="86875" y="31308"/>
                      <a:pt x="86875" y="32737"/>
                    </a:cubicBezTo>
                    <a:cubicBezTo>
                      <a:pt x="86875" y="34547"/>
                      <a:pt x="86780" y="36357"/>
                      <a:pt x="86590" y="38166"/>
                    </a:cubicBezTo>
                    <a:cubicBezTo>
                      <a:pt x="86399" y="40262"/>
                      <a:pt x="86114" y="42453"/>
                      <a:pt x="85828" y="44548"/>
                    </a:cubicBezTo>
                    <a:cubicBezTo>
                      <a:pt x="85637" y="45977"/>
                      <a:pt x="86018" y="43215"/>
                      <a:pt x="85828" y="44643"/>
                    </a:cubicBezTo>
                    <a:cubicBezTo>
                      <a:pt x="85828" y="45215"/>
                      <a:pt x="85637" y="45786"/>
                      <a:pt x="85542" y="46263"/>
                    </a:cubicBezTo>
                    <a:cubicBezTo>
                      <a:pt x="85351" y="47596"/>
                      <a:pt x="85161" y="48930"/>
                      <a:pt x="84875" y="50263"/>
                    </a:cubicBezTo>
                    <a:cubicBezTo>
                      <a:pt x="82970" y="61788"/>
                      <a:pt x="80399" y="73218"/>
                      <a:pt x="77446" y="84363"/>
                    </a:cubicBezTo>
                    <a:cubicBezTo>
                      <a:pt x="74207" y="96459"/>
                      <a:pt x="70112" y="108270"/>
                      <a:pt x="66206" y="120177"/>
                    </a:cubicBezTo>
                    <a:cubicBezTo>
                      <a:pt x="64397" y="125606"/>
                      <a:pt x="62492" y="130940"/>
                      <a:pt x="60491" y="136369"/>
                    </a:cubicBezTo>
                    <a:cubicBezTo>
                      <a:pt x="60301" y="136941"/>
                      <a:pt x="60015" y="137607"/>
                      <a:pt x="59825" y="138179"/>
                    </a:cubicBezTo>
                    <a:cubicBezTo>
                      <a:pt x="59729" y="138465"/>
                      <a:pt x="59063" y="140179"/>
                      <a:pt x="59444" y="139131"/>
                    </a:cubicBezTo>
                    <a:cubicBezTo>
                      <a:pt x="58777" y="140751"/>
                      <a:pt x="57920" y="142275"/>
                      <a:pt x="56967" y="143799"/>
                    </a:cubicBezTo>
                    <a:cubicBezTo>
                      <a:pt x="56300" y="144846"/>
                      <a:pt x="57253" y="143799"/>
                      <a:pt x="56300" y="144561"/>
                    </a:cubicBezTo>
                    <a:cubicBezTo>
                      <a:pt x="56015" y="144751"/>
                      <a:pt x="54776" y="145894"/>
                      <a:pt x="55634" y="145323"/>
                    </a:cubicBezTo>
                    <a:cubicBezTo>
                      <a:pt x="54491" y="146085"/>
                      <a:pt x="53538" y="146561"/>
                      <a:pt x="52395" y="146751"/>
                    </a:cubicBezTo>
                    <a:cubicBezTo>
                      <a:pt x="49823" y="147228"/>
                      <a:pt x="45728" y="146561"/>
                      <a:pt x="43251" y="146275"/>
                    </a:cubicBezTo>
                    <a:cubicBezTo>
                      <a:pt x="40108" y="145799"/>
                      <a:pt x="37060" y="145227"/>
                      <a:pt x="34012" y="144370"/>
                    </a:cubicBezTo>
                    <a:cubicBezTo>
                      <a:pt x="33345" y="144180"/>
                      <a:pt x="32678" y="143989"/>
                      <a:pt x="31916" y="143703"/>
                    </a:cubicBezTo>
                    <a:cubicBezTo>
                      <a:pt x="31535" y="143608"/>
                      <a:pt x="31250" y="143418"/>
                      <a:pt x="30869" y="143322"/>
                    </a:cubicBezTo>
                    <a:cubicBezTo>
                      <a:pt x="30964" y="143322"/>
                      <a:pt x="31726" y="143703"/>
                      <a:pt x="30964" y="143322"/>
                    </a:cubicBezTo>
                    <a:cubicBezTo>
                      <a:pt x="30202" y="142941"/>
                      <a:pt x="29535" y="142560"/>
                      <a:pt x="28773" y="142179"/>
                    </a:cubicBezTo>
                    <a:cubicBezTo>
                      <a:pt x="28487" y="141989"/>
                      <a:pt x="28202" y="141798"/>
                      <a:pt x="27916" y="141608"/>
                    </a:cubicBezTo>
                    <a:cubicBezTo>
                      <a:pt x="27821" y="141608"/>
                      <a:pt x="26773" y="140751"/>
                      <a:pt x="27249" y="141132"/>
                    </a:cubicBezTo>
                    <a:cubicBezTo>
                      <a:pt x="27630" y="141417"/>
                      <a:pt x="26392" y="140370"/>
                      <a:pt x="26201" y="140084"/>
                    </a:cubicBezTo>
                    <a:cubicBezTo>
                      <a:pt x="26011" y="139798"/>
                      <a:pt x="25725" y="139608"/>
                      <a:pt x="25535" y="139322"/>
                    </a:cubicBezTo>
                    <a:cubicBezTo>
                      <a:pt x="25630" y="139417"/>
                      <a:pt x="26106" y="140084"/>
                      <a:pt x="25535" y="139322"/>
                    </a:cubicBezTo>
                    <a:cubicBezTo>
                      <a:pt x="24487" y="137703"/>
                      <a:pt x="24106" y="136941"/>
                      <a:pt x="23630" y="134940"/>
                    </a:cubicBezTo>
                    <a:cubicBezTo>
                      <a:pt x="22772" y="131702"/>
                      <a:pt x="22677" y="128463"/>
                      <a:pt x="22296" y="124749"/>
                    </a:cubicBezTo>
                    <a:cubicBezTo>
                      <a:pt x="21915" y="120367"/>
                      <a:pt x="21439" y="115986"/>
                      <a:pt x="21058" y="111699"/>
                    </a:cubicBezTo>
                    <a:cubicBezTo>
                      <a:pt x="20296" y="102936"/>
                      <a:pt x="19439" y="94269"/>
                      <a:pt x="18772" y="85506"/>
                    </a:cubicBezTo>
                    <a:cubicBezTo>
                      <a:pt x="18105" y="76933"/>
                      <a:pt x="17915" y="68361"/>
                      <a:pt x="17153" y="59883"/>
                    </a:cubicBezTo>
                    <a:cubicBezTo>
                      <a:pt x="16391" y="51501"/>
                      <a:pt x="15438" y="43119"/>
                      <a:pt x="15057" y="34642"/>
                    </a:cubicBezTo>
                    <a:cubicBezTo>
                      <a:pt x="15057" y="32928"/>
                      <a:pt x="14962" y="31308"/>
                      <a:pt x="15057" y="29594"/>
                    </a:cubicBezTo>
                    <a:cubicBezTo>
                      <a:pt x="15057" y="28641"/>
                      <a:pt x="15057" y="27689"/>
                      <a:pt x="15248" y="26641"/>
                    </a:cubicBezTo>
                    <a:cubicBezTo>
                      <a:pt x="15248" y="26641"/>
                      <a:pt x="15438" y="25308"/>
                      <a:pt x="15248" y="25974"/>
                    </a:cubicBezTo>
                    <a:cubicBezTo>
                      <a:pt x="15248" y="26451"/>
                      <a:pt x="15438" y="25117"/>
                      <a:pt x="15438" y="24927"/>
                    </a:cubicBezTo>
                    <a:cubicBezTo>
                      <a:pt x="15629" y="24165"/>
                      <a:pt x="15819" y="23403"/>
                      <a:pt x="16105" y="22545"/>
                    </a:cubicBezTo>
                    <a:cubicBezTo>
                      <a:pt x="16391" y="21783"/>
                      <a:pt x="16105" y="22260"/>
                      <a:pt x="16105" y="22450"/>
                    </a:cubicBezTo>
                    <a:cubicBezTo>
                      <a:pt x="16295" y="22069"/>
                      <a:pt x="16486" y="21688"/>
                      <a:pt x="16676" y="21402"/>
                    </a:cubicBezTo>
                    <a:cubicBezTo>
                      <a:pt x="16867" y="21021"/>
                      <a:pt x="17057" y="20736"/>
                      <a:pt x="17248" y="20355"/>
                    </a:cubicBezTo>
                    <a:cubicBezTo>
                      <a:pt x="17248" y="20355"/>
                      <a:pt x="17915" y="19307"/>
                      <a:pt x="17438" y="19974"/>
                    </a:cubicBezTo>
                    <a:cubicBezTo>
                      <a:pt x="16962" y="20545"/>
                      <a:pt x="17629" y="19688"/>
                      <a:pt x="17724" y="19688"/>
                    </a:cubicBezTo>
                    <a:cubicBezTo>
                      <a:pt x="18105" y="19307"/>
                      <a:pt x="18486" y="18831"/>
                      <a:pt x="18867" y="18450"/>
                    </a:cubicBezTo>
                    <a:cubicBezTo>
                      <a:pt x="19058" y="18259"/>
                      <a:pt x="20391" y="17211"/>
                      <a:pt x="19915" y="17497"/>
                    </a:cubicBezTo>
                    <a:cubicBezTo>
                      <a:pt x="19439" y="17878"/>
                      <a:pt x="20867" y="16926"/>
                      <a:pt x="21153" y="16735"/>
                    </a:cubicBezTo>
                    <a:cubicBezTo>
                      <a:pt x="21725" y="16354"/>
                      <a:pt x="22296" y="16068"/>
                      <a:pt x="22963" y="15783"/>
                    </a:cubicBezTo>
                    <a:cubicBezTo>
                      <a:pt x="23725" y="15402"/>
                      <a:pt x="22963" y="15783"/>
                      <a:pt x="22772" y="15783"/>
                    </a:cubicBezTo>
                    <a:cubicBezTo>
                      <a:pt x="23153" y="15592"/>
                      <a:pt x="23630" y="15497"/>
                      <a:pt x="24106" y="15306"/>
                    </a:cubicBezTo>
                    <a:cubicBezTo>
                      <a:pt x="25535" y="14830"/>
                      <a:pt x="27059" y="14449"/>
                      <a:pt x="28487" y="14163"/>
                    </a:cubicBezTo>
                    <a:cubicBezTo>
                      <a:pt x="28868" y="14163"/>
                      <a:pt x="30392" y="13782"/>
                      <a:pt x="30011" y="13878"/>
                    </a:cubicBezTo>
                    <a:cubicBezTo>
                      <a:pt x="29249" y="13973"/>
                      <a:pt x="30488" y="13878"/>
                      <a:pt x="30488" y="13878"/>
                    </a:cubicBezTo>
                    <a:cubicBezTo>
                      <a:pt x="30964" y="13878"/>
                      <a:pt x="31440" y="13878"/>
                      <a:pt x="31916" y="13782"/>
                    </a:cubicBezTo>
                    <a:cubicBezTo>
                      <a:pt x="35060" y="13592"/>
                      <a:pt x="38108" y="13592"/>
                      <a:pt x="41251" y="13782"/>
                    </a:cubicBezTo>
                    <a:cubicBezTo>
                      <a:pt x="44966" y="14068"/>
                      <a:pt x="48109" y="10449"/>
                      <a:pt x="48109" y="6924"/>
                    </a:cubicBezTo>
                    <a:cubicBezTo>
                      <a:pt x="48109" y="2924"/>
                      <a:pt x="44966" y="447"/>
                      <a:pt x="41251" y="6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" name="Google Shape;860;p38">
              <a:extLst>
                <a:ext uri="{FF2B5EF4-FFF2-40B4-BE49-F238E27FC236}">
                  <a16:creationId xmlns:a16="http://schemas.microsoft.com/office/drawing/2014/main" id="{F18845B1-89EC-AA89-D5A4-AE0A82A4885F}"/>
                </a:ext>
              </a:extLst>
            </p:cNvPr>
            <p:cNvGrpSpPr/>
            <p:nvPr/>
          </p:nvGrpSpPr>
          <p:grpSpPr>
            <a:xfrm>
              <a:off x="6318297" y="1704403"/>
              <a:ext cx="74544" cy="74811"/>
              <a:chOff x="6318297" y="1704403"/>
              <a:chExt cx="74544" cy="74811"/>
            </a:xfrm>
          </p:grpSpPr>
          <p:sp>
            <p:nvSpPr>
              <p:cNvPr id="29" name="Google Shape;861;p38">
                <a:extLst>
                  <a:ext uri="{FF2B5EF4-FFF2-40B4-BE49-F238E27FC236}">
                    <a16:creationId xmlns:a16="http://schemas.microsoft.com/office/drawing/2014/main" id="{9BE563EC-7957-1DF7-9BBB-0973C7E8ED8D}"/>
                  </a:ext>
                </a:extLst>
              </p:cNvPr>
              <p:cNvSpPr/>
              <p:nvPr/>
            </p:nvSpPr>
            <p:spPr>
              <a:xfrm>
                <a:off x="6324692" y="1711261"/>
                <a:ext cx="62295" cy="62141"/>
              </a:xfrm>
              <a:custGeom>
                <a:avLst/>
                <a:gdLst/>
                <a:ahLst/>
                <a:cxnLst/>
                <a:rect l="l" t="t" r="r" b="b"/>
                <a:pathLst>
                  <a:path w="62295" h="62141" extrusionOk="0">
                    <a:moveTo>
                      <a:pt x="28768" y="0"/>
                    </a:moveTo>
                    <a:cubicBezTo>
                      <a:pt x="13337" y="0"/>
                      <a:pt x="97" y="15240"/>
                      <a:pt x="2" y="30671"/>
                    </a:cubicBezTo>
                    <a:cubicBezTo>
                      <a:pt x="-188" y="46101"/>
                      <a:pt x="12766" y="60484"/>
                      <a:pt x="28101" y="62008"/>
                    </a:cubicBezTo>
                    <a:cubicBezTo>
                      <a:pt x="43436" y="63532"/>
                      <a:pt x="58962" y="51816"/>
                      <a:pt x="61724" y="36672"/>
                    </a:cubicBezTo>
                    <a:cubicBezTo>
                      <a:pt x="64486" y="21527"/>
                      <a:pt x="57819" y="-95"/>
                      <a:pt x="28768" y="0"/>
                    </a:cubicBezTo>
                    <a:close/>
                  </a:path>
                </a:pathLst>
              </a:custGeom>
              <a:solidFill>
                <a:srgbClr val="EC9C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862;p38">
                <a:extLst>
                  <a:ext uri="{FF2B5EF4-FFF2-40B4-BE49-F238E27FC236}">
                    <a16:creationId xmlns:a16="http://schemas.microsoft.com/office/drawing/2014/main" id="{FCEE3567-8EC5-5ED5-2078-57E05E40E23E}"/>
                  </a:ext>
                </a:extLst>
              </p:cNvPr>
              <p:cNvSpPr/>
              <p:nvPr/>
            </p:nvSpPr>
            <p:spPr>
              <a:xfrm>
                <a:off x="6318297" y="1704403"/>
                <a:ext cx="74544" cy="74811"/>
              </a:xfrm>
              <a:custGeom>
                <a:avLst/>
                <a:gdLst/>
                <a:ahLst/>
                <a:cxnLst/>
                <a:rect l="l" t="t" r="r" b="b"/>
                <a:pathLst>
                  <a:path w="74544" h="74811" extrusionOk="0">
                    <a:moveTo>
                      <a:pt x="35163" y="0"/>
                    </a:moveTo>
                    <a:cubicBezTo>
                      <a:pt x="17922" y="381"/>
                      <a:pt x="2968" y="14764"/>
                      <a:pt x="396" y="31623"/>
                    </a:cubicBezTo>
                    <a:cubicBezTo>
                      <a:pt x="-2080" y="48101"/>
                      <a:pt x="7254" y="65056"/>
                      <a:pt x="22590" y="71819"/>
                    </a:cubicBezTo>
                    <a:cubicBezTo>
                      <a:pt x="38592" y="78962"/>
                      <a:pt x="56784" y="72771"/>
                      <a:pt x="67071" y="59055"/>
                    </a:cubicBezTo>
                    <a:cubicBezTo>
                      <a:pt x="74596" y="49054"/>
                      <a:pt x="76501" y="35528"/>
                      <a:pt x="72501" y="23622"/>
                    </a:cubicBezTo>
                    <a:cubicBezTo>
                      <a:pt x="70310" y="17240"/>
                      <a:pt x="66500" y="11621"/>
                      <a:pt x="61261" y="7525"/>
                    </a:cubicBezTo>
                    <a:cubicBezTo>
                      <a:pt x="57737" y="4763"/>
                      <a:pt x="53165" y="1619"/>
                      <a:pt x="48498" y="1619"/>
                    </a:cubicBezTo>
                    <a:cubicBezTo>
                      <a:pt x="47545" y="1619"/>
                      <a:pt x="45926" y="1810"/>
                      <a:pt x="44973" y="2191"/>
                    </a:cubicBezTo>
                    <a:cubicBezTo>
                      <a:pt x="43354" y="2762"/>
                      <a:pt x="45545" y="2191"/>
                      <a:pt x="45545" y="2381"/>
                    </a:cubicBezTo>
                    <a:cubicBezTo>
                      <a:pt x="45545" y="2381"/>
                      <a:pt x="44116" y="1905"/>
                      <a:pt x="43926" y="1905"/>
                    </a:cubicBezTo>
                    <a:cubicBezTo>
                      <a:pt x="41640" y="1238"/>
                      <a:pt x="39354" y="762"/>
                      <a:pt x="37068" y="381"/>
                    </a:cubicBezTo>
                    <a:cubicBezTo>
                      <a:pt x="32686" y="-286"/>
                      <a:pt x="28305" y="2191"/>
                      <a:pt x="28305" y="7049"/>
                    </a:cubicBezTo>
                    <a:cubicBezTo>
                      <a:pt x="28305" y="11906"/>
                      <a:pt x="32686" y="14383"/>
                      <a:pt x="37068" y="13716"/>
                    </a:cubicBezTo>
                    <a:cubicBezTo>
                      <a:pt x="38877" y="13430"/>
                      <a:pt x="42211" y="13240"/>
                      <a:pt x="44783" y="13335"/>
                    </a:cubicBezTo>
                    <a:cubicBezTo>
                      <a:pt x="43830" y="13049"/>
                      <a:pt x="42973" y="12859"/>
                      <a:pt x="42021" y="12573"/>
                    </a:cubicBezTo>
                    <a:cubicBezTo>
                      <a:pt x="41449" y="12287"/>
                      <a:pt x="42497" y="12954"/>
                      <a:pt x="42687" y="13145"/>
                    </a:cubicBezTo>
                    <a:cubicBezTo>
                      <a:pt x="43449" y="13811"/>
                      <a:pt x="44307" y="14669"/>
                      <a:pt x="45259" y="15145"/>
                    </a:cubicBezTo>
                    <a:cubicBezTo>
                      <a:pt x="46212" y="15621"/>
                      <a:pt x="47164" y="15907"/>
                      <a:pt x="48117" y="16288"/>
                    </a:cubicBezTo>
                    <a:cubicBezTo>
                      <a:pt x="48593" y="16478"/>
                      <a:pt x="50212" y="17050"/>
                      <a:pt x="48879" y="16574"/>
                    </a:cubicBezTo>
                    <a:cubicBezTo>
                      <a:pt x="49260" y="16764"/>
                      <a:pt x="52022" y="17907"/>
                      <a:pt x="50498" y="17240"/>
                    </a:cubicBezTo>
                    <a:cubicBezTo>
                      <a:pt x="51069" y="17526"/>
                      <a:pt x="51641" y="17812"/>
                      <a:pt x="52212" y="18098"/>
                    </a:cubicBezTo>
                    <a:cubicBezTo>
                      <a:pt x="53260" y="18669"/>
                      <a:pt x="54213" y="19241"/>
                      <a:pt x="55165" y="19907"/>
                    </a:cubicBezTo>
                    <a:cubicBezTo>
                      <a:pt x="54117" y="19241"/>
                      <a:pt x="55165" y="19907"/>
                      <a:pt x="55641" y="20288"/>
                    </a:cubicBezTo>
                    <a:cubicBezTo>
                      <a:pt x="56022" y="20669"/>
                      <a:pt x="56403" y="20955"/>
                      <a:pt x="56784" y="21336"/>
                    </a:cubicBezTo>
                    <a:cubicBezTo>
                      <a:pt x="57165" y="21717"/>
                      <a:pt x="57451" y="22098"/>
                      <a:pt x="57832" y="22384"/>
                    </a:cubicBezTo>
                    <a:cubicBezTo>
                      <a:pt x="58213" y="22765"/>
                      <a:pt x="58975" y="23813"/>
                      <a:pt x="58213" y="22765"/>
                    </a:cubicBezTo>
                    <a:cubicBezTo>
                      <a:pt x="58785" y="23622"/>
                      <a:pt x="59451" y="24479"/>
                      <a:pt x="59928" y="25432"/>
                    </a:cubicBezTo>
                    <a:cubicBezTo>
                      <a:pt x="60213" y="25813"/>
                      <a:pt x="60404" y="26289"/>
                      <a:pt x="60594" y="26670"/>
                    </a:cubicBezTo>
                    <a:cubicBezTo>
                      <a:pt x="60785" y="26956"/>
                      <a:pt x="61452" y="28575"/>
                      <a:pt x="61166" y="27908"/>
                    </a:cubicBezTo>
                    <a:cubicBezTo>
                      <a:pt x="60880" y="27146"/>
                      <a:pt x="61356" y="28480"/>
                      <a:pt x="61452" y="28766"/>
                    </a:cubicBezTo>
                    <a:cubicBezTo>
                      <a:pt x="61642" y="29242"/>
                      <a:pt x="61737" y="29623"/>
                      <a:pt x="61928" y="30099"/>
                    </a:cubicBezTo>
                    <a:cubicBezTo>
                      <a:pt x="62214" y="31147"/>
                      <a:pt x="62499" y="32195"/>
                      <a:pt x="62690" y="33338"/>
                    </a:cubicBezTo>
                    <a:cubicBezTo>
                      <a:pt x="62690" y="33528"/>
                      <a:pt x="62880" y="34957"/>
                      <a:pt x="62785" y="34195"/>
                    </a:cubicBezTo>
                    <a:cubicBezTo>
                      <a:pt x="62785" y="33433"/>
                      <a:pt x="62785" y="34766"/>
                      <a:pt x="62785" y="35052"/>
                    </a:cubicBezTo>
                    <a:cubicBezTo>
                      <a:pt x="62785" y="36100"/>
                      <a:pt x="62880" y="37148"/>
                      <a:pt x="62880" y="38291"/>
                    </a:cubicBezTo>
                    <a:cubicBezTo>
                      <a:pt x="62880" y="39148"/>
                      <a:pt x="62880" y="40100"/>
                      <a:pt x="62785" y="40958"/>
                    </a:cubicBezTo>
                    <a:cubicBezTo>
                      <a:pt x="62785" y="41434"/>
                      <a:pt x="62690" y="42005"/>
                      <a:pt x="62595" y="42482"/>
                    </a:cubicBezTo>
                    <a:cubicBezTo>
                      <a:pt x="62785" y="41053"/>
                      <a:pt x="62595" y="42767"/>
                      <a:pt x="62404" y="43244"/>
                    </a:cubicBezTo>
                    <a:cubicBezTo>
                      <a:pt x="61833" y="46101"/>
                      <a:pt x="60880" y="48578"/>
                      <a:pt x="59356" y="51054"/>
                    </a:cubicBezTo>
                    <a:cubicBezTo>
                      <a:pt x="56594" y="55721"/>
                      <a:pt x="51736" y="59531"/>
                      <a:pt x="46783" y="61532"/>
                    </a:cubicBezTo>
                    <a:cubicBezTo>
                      <a:pt x="41354" y="63722"/>
                      <a:pt x="36020" y="63818"/>
                      <a:pt x="30591" y="62103"/>
                    </a:cubicBezTo>
                    <a:cubicBezTo>
                      <a:pt x="25828" y="60579"/>
                      <a:pt x="20875" y="56959"/>
                      <a:pt x="18018" y="53054"/>
                    </a:cubicBezTo>
                    <a:cubicBezTo>
                      <a:pt x="14493" y="48292"/>
                      <a:pt x="12779" y="43244"/>
                      <a:pt x="12874" y="37814"/>
                    </a:cubicBezTo>
                    <a:cubicBezTo>
                      <a:pt x="13065" y="32195"/>
                      <a:pt x="15922" y="26003"/>
                      <a:pt x="19637" y="21812"/>
                    </a:cubicBezTo>
                    <a:cubicBezTo>
                      <a:pt x="22209" y="18955"/>
                      <a:pt x="23733" y="17717"/>
                      <a:pt x="27162" y="15907"/>
                    </a:cubicBezTo>
                    <a:cubicBezTo>
                      <a:pt x="27447" y="15716"/>
                      <a:pt x="27828" y="15621"/>
                      <a:pt x="28114" y="15431"/>
                    </a:cubicBezTo>
                    <a:cubicBezTo>
                      <a:pt x="29162" y="14954"/>
                      <a:pt x="27352" y="15716"/>
                      <a:pt x="28400" y="15335"/>
                    </a:cubicBezTo>
                    <a:cubicBezTo>
                      <a:pt x="29162" y="15050"/>
                      <a:pt x="29924" y="14764"/>
                      <a:pt x="30686" y="14573"/>
                    </a:cubicBezTo>
                    <a:cubicBezTo>
                      <a:pt x="31543" y="14288"/>
                      <a:pt x="32496" y="14097"/>
                      <a:pt x="33448" y="14002"/>
                    </a:cubicBezTo>
                    <a:cubicBezTo>
                      <a:pt x="32400" y="14097"/>
                      <a:pt x="34877" y="14002"/>
                      <a:pt x="35163" y="14002"/>
                    </a:cubicBezTo>
                    <a:cubicBezTo>
                      <a:pt x="38877" y="14002"/>
                      <a:pt x="42021" y="10859"/>
                      <a:pt x="42021" y="7144"/>
                    </a:cubicBezTo>
                    <a:cubicBezTo>
                      <a:pt x="42021" y="3429"/>
                      <a:pt x="38877" y="191"/>
                      <a:pt x="35163" y="2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739689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14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A5BA3-8F37-FF37-8B6F-A5B499FE3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6E0BA1E4-71EE-BE94-6B75-C958074533D5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6521716A-A530-C89D-0F9E-F3825C148168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0343568D-0D0D-51DB-8792-31BC75801844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F496F42A-6AFC-D46A-47C0-093CEA4D88B8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8BABAD47-9206-A505-095E-632535EFF4A5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26F2641-CEBC-FD4E-716E-5A47A389427C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D563D1E5-5D59-274F-20F9-68E5F2671DFF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7D339506-96A3-5E16-B33D-0CFF3EFC1033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00BDC3E1-3EDC-E768-48A9-73CC4C5A8A3E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BDF10E68-0908-4B4B-0C91-0C9F013411B0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999B45DF-F979-6B44-6AF9-826F8F0F0127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994ADDDB-684D-ED77-A342-20A2AE3D525F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C60C6A6-2E67-CA38-C4BF-3CBB2A914916}"/>
              </a:ext>
            </a:extLst>
          </p:cNvPr>
          <p:cNvSpPr txBox="1"/>
          <p:nvPr/>
        </p:nvSpPr>
        <p:spPr>
          <a:xfrm>
            <a:off x="815560" y="902523"/>
            <a:ext cx="625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Monômio ou Termo Algébrico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F51DBE1-5CF0-6F01-C825-6F1480C85828}"/>
              </a:ext>
            </a:extLst>
          </p:cNvPr>
          <p:cNvSpPr txBox="1"/>
          <p:nvPr/>
        </p:nvSpPr>
        <p:spPr>
          <a:xfrm>
            <a:off x="815560" y="1548854"/>
            <a:ext cx="796387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Denomina-se </a:t>
            </a:r>
            <a:r>
              <a:rPr lang="pt-BR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monômio </a:t>
            </a: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 </a:t>
            </a:r>
            <a:r>
              <a:rPr lang="pt-BR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termo algébrico </a:t>
            </a: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 expressão algébrica representada apenas por um número, ou apenas por uma variável, ou por uma multiplicação de números e variáveis, em que a variável não esteja nem no denominador nem no radical.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9A837DB-F50C-C107-1EB4-BE4FF22160A3}"/>
              </a:ext>
            </a:extLst>
          </p:cNvPr>
          <p:cNvSpPr txBox="1"/>
          <p:nvPr/>
        </p:nvSpPr>
        <p:spPr>
          <a:xfrm>
            <a:off x="890266" y="3482280"/>
            <a:ext cx="651099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Assim, são exemplos de monômios:</a:t>
            </a:r>
            <a:endParaRPr lang="pt-BR" sz="23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E92A73B-A588-5C2E-C1BF-95E501FF53EB}"/>
                  </a:ext>
                </a:extLst>
              </p:cNvPr>
              <p:cNvSpPr txBox="1"/>
              <p:nvPr/>
            </p:nvSpPr>
            <p:spPr>
              <a:xfrm rot="21379833">
                <a:off x="964972" y="4369528"/>
                <a:ext cx="830453" cy="477054"/>
              </a:xfrm>
              <a:prstGeom prst="rect">
                <a:avLst/>
              </a:prstGeom>
              <a:solidFill>
                <a:srgbClr val="EC9CD8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E92A73B-A588-5C2E-C1BF-95E501FF5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79833">
                <a:off x="964972" y="4369528"/>
                <a:ext cx="830453" cy="4770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BCA6348-ABD8-D9A4-8C21-B66B7EA8962B}"/>
                  </a:ext>
                </a:extLst>
              </p:cNvPr>
              <p:cNvSpPr txBox="1"/>
              <p:nvPr/>
            </p:nvSpPr>
            <p:spPr>
              <a:xfrm rot="250826">
                <a:off x="2255889" y="4397537"/>
                <a:ext cx="830453" cy="477054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BCA6348-ABD8-D9A4-8C21-B66B7EA896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50826">
                <a:off x="2255889" y="4397537"/>
                <a:ext cx="830453" cy="477054"/>
              </a:xfrm>
              <a:prstGeom prst="rect">
                <a:avLst/>
              </a:prstGeom>
              <a:blipFill>
                <a:blip r:embed="rId3"/>
                <a:stretch>
                  <a:fillRect b="-1123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4F2D919A-596C-55EE-3639-098C2AB2C2F8}"/>
                  </a:ext>
                </a:extLst>
              </p:cNvPr>
              <p:cNvSpPr txBox="1"/>
              <p:nvPr/>
            </p:nvSpPr>
            <p:spPr>
              <a:xfrm>
                <a:off x="3631636" y="4397538"/>
                <a:ext cx="830453" cy="477054"/>
              </a:xfrm>
              <a:prstGeom prst="rect">
                <a:avLst/>
              </a:prstGeom>
              <a:solidFill>
                <a:srgbClr val="6A97FA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4F2D919A-596C-55EE-3639-098C2AB2C2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1636" y="4397538"/>
                <a:ext cx="830453" cy="4770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74AF8F7-C4C4-2273-99F7-4646134D6068}"/>
                  </a:ext>
                </a:extLst>
              </p:cNvPr>
              <p:cNvSpPr txBox="1"/>
              <p:nvPr/>
            </p:nvSpPr>
            <p:spPr>
              <a:xfrm rot="272666">
                <a:off x="4852651" y="4397538"/>
                <a:ext cx="830453" cy="477054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𝑎𝑏𝑐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74AF8F7-C4C4-2273-99F7-4646134D60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72666">
                <a:off x="4852651" y="4397538"/>
                <a:ext cx="830453" cy="4770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AE0AED5C-16ED-C29A-7CD9-2B3383388F24}"/>
                  </a:ext>
                </a:extLst>
              </p:cNvPr>
              <p:cNvSpPr txBox="1"/>
              <p:nvPr/>
            </p:nvSpPr>
            <p:spPr>
              <a:xfrm rot="21418644">
                <a:off x="6064356" y="4262622"/>
                <a:ext cx="830453" cy="811184"/>
              </a:xfrm>
              <a:prstGeom prst="rect">
                <a:avLst/>
              </a:prstGeom>
              <a:solidFill>
                <a:srgbClr val="EC9CD8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AE0AED5C-16ED-C29A-7CD9-2B3383388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418644">
                <a:off x="6064356" y="4262622"/>
                <a:ext cx="830453" cy="8111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7876307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" grpId="0"/>
      <p:bldP spid="3" grpId="0"/>
      <p:bldP spid="4" grpId="0" animBg="1"/>
      <p:bldP spid="5" grpId="0" animBg="1"/>
      <p:bldP spid="6" grpId="0" animBg="1"/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938F7-6FEC-B26F-7775-0892BE872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A1B52C9A-90C7-2E45-18DF-C06B62F3722C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7D92DCCF-442D-D70D-BC33-56AA54A78A78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099283F6-80CF-C678-CC90-0720B0F9AB92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7178E85A-8BCF-8078-0F8A-D4D15E3C1AA0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977B7C28-ADDF-6087-68D5-443F254895BB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46CA6313-30D7-A21E-CEDA-48107428D17A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41783496-39DF-E850-4C54-51A69435C1D3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A39B02FE-A672-0E18-864F-81F0860F3850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4DC798FE-D10F-E031-4BBB-1A5FBC3F98F6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5D76C400-87D3-F484-C63D-28838D4D9C4F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27AC8879-C74E-4148-51C7-4393121A000E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237FA61A-BC1B-2F04-3D1F-7CD41CE3A767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88CAE7DB-0136-1C06-F0C3-38809B36BB57}"/>
              </a:ext>
            </a:extLst>
          </p:cNvPr>
          <p:cNvSpPr txBox="1"/>
          <p:nvPr/>
        </p:nvSpPr>
        <p:spPr>
          <a:xfrm>
            <a:off x="815560" y="902523"/>
            <a:ext cx="625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Monômio ou Termo Algébrico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5D0530D-6BB9-A54D-3303-0394B22C0465}"/>
              </a:ext>
            </a:extLst>
          </p:cNvPr>
          <p:cNvSpPr txBox="1"/>
          <p:nvPr/>
        </p:nvSpPr>
        <p:spPr>
          <a:xfrm>
            <a:off x="886824" y="1534478"/>
            <a:ext cx="651099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Exemplos de monômios:</a:t>
            </a:r>
            <a:endParaRPr lang="pt-BR" sz="23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210EA15-F804-E04A-8828-047CC5011F3C}"/>
                  </a:ext>
                </a:extLst>
              </p:cNvPr>
              <p:cNvSpPr txBox="1"/>
              <p:nvPr/>
            </p:nvSpPr>
            <p:spPr>
              <a:xfrm rot="21379833">
                <a:off x="1297709" y="2037014"/>
                <a:ext cx="830453" cy="477054"/>
              </a:xfrm>
              <a:prstGeom prst="rect">
                <a:avLst/>
              </a:prstGeom>
              <a:solidFill>
                <a:srgbClr val="EC9CD8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210EA15-F804-E04A-8828-047CC5011F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79833">
                <a:off x="1297709" y="2037014"/>
                <a:ext cx="830453" cy="4770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>
            <a:extLst>
              <a:ext uri="{FF2B5EF4-FFF2-40B4-BE49-F238E27FC236}">
                <a16:creationId xmlns:a16="http://schemas.microsoft.com/office/drawing/2014/main" id="{B516257E-8904-A213-1B05-38D82F35A892}"/>
              </a:ext>
            </a:extLst>
          </p:cNvPr>
          <p:cNvSpPr txBox="1"/>
          <p:nvPr/>
        </p:nvSpPr>
        <p:spPr>
          <a:xfrm>
            <a:off x="903869" y="2093622"/>
            <a:ext cx="5229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</a:t>
            </a:r>
            <a:endParaRPr lang="pt-BR" sz="23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4BA166D7-55A7-A0E7-D399-C86863279A15}"/>
                  </a:ext>
                </a:extLst>
              </p:cNvPr>
              <p:cNvSpPr txBox="1"/>
              <p:nvPr/>
            </p:nvSpPr>
            <p:spPr>
              <a:xfrm>
                <a:off x="886824" y="2651368"/>
                <a:ext cx="3727265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2: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𝑐𝑜𝑒𝑓𝑖𝑐𝑖𝑒𝑛𝑡𝑒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𝑛𝑢𝑚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𝑟𝑖𝑐𝑜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4BA166D7-55A7-A0E7-D399-C86863279A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824" y="2651368"/>
                <a:ext cx="3727265" cy="477054"/>
              </a:xfrm>
              <a:prstGeom prst="rect">
                <a:avLst/>
              </a:prstGeom>
              <a:blipFill>
                <a:blip r:embed="rId3"/>
                <a:stretch>
                  <a:fillRect l="-490" b="-153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0CD5C7FF-C84E-79F3-D98E-152A18CCBD45}"/>
                  </a:ext>
                </a:extLst>
              </p:cNvPr>
              <p:cNvSpPr txBox="1"/>
              <p:nvPr/>
            </p:nvSpPr>
            <p:spPr>
              <a:xfrm>
                <a:off x="886825" y="3092886"/>
                <a:ext cx="234047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𝑝𝑎𝑟𝑡𝑒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𝑙𝑖𝑡𝑒𝑟𝑎𝑙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0CD5C7FF-C84E-79F3-D98E-152A18CCBD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825" y="3092886"/>
                <a:ext cx="2340470" cy="477054"/>
              </a:xfrm>
              <a:prstGeom prst="rect">
                <a:avLst/>
              </a:prstGeom>
              <a:blipFill>
                <a:blip r:embed="rId4"/>
                <a:stretch>
                  <a:fillRect b="-1139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80CEA26D-9A7E-EFC2-45A2-3707C0AAB186}"/>
                  </a:ext>
                </a:extLst>
              </p:cNvPr>
              <p:cNvSpPr txBox="1"/>
              <p:nvPr/>
            </p:nvSpPr>
            <p:spPr>
              <a:xfrm rot="21379833">
                <a:off x="1280665" y="3997512"/>
                <a:ext cx="830453" cy="477054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𝑥𝑦𝑧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80CEA26D-9A7E-EFC2-45A2-3707C0AAB1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79833">
                <a:off x="1280665" y="3997512"/>
                <a:ext cx="830453" cy="477054"/>
              </a:xfrm>
              <a:prstGeom prst="rect">
                <a:avLst/>
              </a:prstGeom>
              <a:blipFill>
                <a:blip r:embed="rId5"/>
                <a:stretch>
                  <a:fillRect l="-4930" r="-9859" b="-1363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aixaDeTexto 21">
            <a:extLst>
              <a:ext uri="{FF2B5EF4-FFF2-40B4-BE49-F238E27FC236}">
                <a16:creationId xmlns:a16="http://schemas.microsoft.com/office/drawing/2014/main" id="{C8CB4723-D807-27EF-1EEC-B5F03E6C0EE1}"/>
              </a:ext>
            </a:extLst>
          </p:cNvPr>
          <p:cNvSpPr txBox="1"/>
          <p:nvPr/>
        </p:nvSpPr>
        <p:spPr>
          <a:xfrm>
            <a:off x="886825" y="4054120"/>
            <a:ext cx="5229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</a:t>
            </a:r>
            <a:endParaRPr lang="pt-BR" sz="23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38BF8DBB-22F6-83CE-1FFC-9040F278B78F}"/>
                  </a:ext>
                </a:extLst>
              </p:cNvPr>
              <p:cNvSpPr txBox="1"/>
              <p:nvPr/>
            </p:nvSpPr>
            <p:spPr>
              <a:xfrm>
                <a:off x="886824" y="4631348"/>
                <a:ext cx="3727265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4: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𝑐𝑜𝑒𝑓𝑖𝑐𝑖𝑒𝑛𝑡𝑒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𝑛𝑢𝑚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𝑟𝑖𝑐𝑜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38BF8DBB-22F6-83CE-1FFC-9040F278B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824" y="4631348"/>
                <a:ext cx="3727265" cy="477054"/>
              </a:xfrm>
              <a:prstGeom prst="rect">
                <a:avLst/>
              </a:prstGeom>
              <a:blipFill>
                <a:blip r:embed="rId6"/>
                <a:stretch>
                  <a:fillRect l="-490" b="-153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418222BE-5E4D-E786-C3CA-65D2BA59F804}"/>
                  </a:ext>
                </a:extLst>
              </p:cNvPr>
              <p:cNvSpPr txBox="1"/>
              <p:nvPr/>
            </p:nvSpPr>
            <p:spPr>
              <a:xfrm>
                <a:off x="886825" y="5072866"/>
                <a:ext cx="234047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𝑥𝑦𝑧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𝑝𝑎𝑟𝑡𝑒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𝑙𝑖𝑡𝑒𝑟𝑎𝑙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418222BE-5E4D-E786-C3CA-65D2BA59F8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825" y="5072866"/>
                <a:ext cx="2340470" cy="477054"/>
              </a:xfrm>
              <a:prstGeom prst="rect">
                <a:avLst/>
              </a:prstGeom>
              <a:blipFill>
                <a:blip r:embed="rId7"/>
                <a:stretch>
                  <a:fillRect l="-781" r="-11979" b="-1282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77258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/>
      <p:bldP spid="4" grpId="0" animBg="1"/>
      <p:bldP spid="14" grpId="0"/>
      <p:bldP spid="17" grpId="0"/>
      <p:bldP spid="19" grpId="0"/>
      <p:bldP spid="20" grpId="0" animBg="1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CC09C-B6F5-F3DA-1160-C034C9DE3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9A392AC0-E0F6-B9D9-B758-D1C44E60FEAD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497456A8-3E66-2BAD-2D0D-64877A60461B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02DB4EE-EE52-58DA-E011-A4666D446874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31D44630-7EDD-6C30-649B-B1850892DC63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073CF56E-D211-A61E-6E5F-3A0A53C0D2C1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9809C2A8-F351-9ACD-B0B6-B53322E89A60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23973C99-4EC5-96A4-24EA-7460F0F760C7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CEC2DEF3-633A-D718-38E1-003BF672FBC8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7AF51C18-90A0-EF67-DC9F-DB60FAF47CC7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4F601ABA-5361-60C7-55DA-80EEFC180897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C2A1EC2E-B516-F534-793B-D62D8EB1D64E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52BB887B-D814-8050-F439-3D863B001AF0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0F8EA5E-27A3-5C0F-E544-CEA469678051}"/>
              </a:ext>
            </a:extLst>
          </p:cNvPr>
          <p:cNvSpPr txBox="1"/>
          <p:nvPr/>
        </p:nvSpPr>
        <p:spPr>
          <a:xfrm>
            <a:off x="815560" y="902523"/>
            <a:ext cx="4455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Grau de um monômio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9C0897D-D1BA-7D06-8259-24FC1C43B06D}"/>
              </a:ext>
            </a:extLst>
          </p:cNvPr>
          <p:cNvSpPr txBox="1"/>
          <p:nvPr/>
        </p:nvSpPr>
        <p:spPr>
          <a:xfrm>
            <a:off x="829452" y="1463715"/>
            <a:ext cx="65109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grau de um monômio com coeficiente não nulo é dado pela soma dos expoentes das variáveis.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FB2DF88-2EA7-EEE6-52FC-4275EED72CA9}"/>
              </a:ext>
            </a:extLst>
          </p:cNvPr>
          <p:cNvSpPr txBox="1"/>
          <p:nvPr/>
        </p:nvSpPr>
        <p:spPr>
          <a:xfrm>
            <a:off x="815560" y="2251009"/>
            <a:ext cx="301191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Observe os exemplos:</a:t>
            </a:r>
            <a:endParaRPr lang="pt-BR" sz="23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2D6381D7-1B71-9531-6EFC-59A9B548F010}"/>
                  </a:ext>
                </a:extLst>
              </p:cNvPr>
              <p:cNvSpPr txBox="1"/>
              <p:nvPr/>
            </p:nvSpPr>
            <p:spPr>
              <a:xfrm>
                <a:off x="829452" y="2712394"/>
                <a:ext cx="4065277" cy="465833"/>
              </a:xfrm>
              <a:prstGeom prst="rect">
                <a:avLst/>
              </a:prstGeom>
              <a:solidFill>
                <a:srgbClr val="EC9CD8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BR" sz="23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O monômio </a:t>
                </a:r>
                <a14:m>
                  <m:oMath xmlns:m="http://schemas.openxmlformats.org/officeDocument/2006/math">
                    <m:r>
                      <a:rPr lang="pt-BR" sz="2400" b="0" i="1" smtClean="0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pt-BR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pt-BR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pt-BR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BR" sz="23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é do </a:t>
                </a:r>
                <a:r>
                  <a:rPr lang="pt-BR" sz="2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7</a:t>
                </a:r>
                <a:r>
                  <a:rPr lang="pt-BR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º</a:t>
                </a:r>
                <a:r>
                  <a:rPr lang="pt-BR" sz="23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grau</a:t>
                </a:r>
                <a:endParaRPr lang="pt-BR" sz="2300" dirty="0"/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2D6381D7-1B71-9531-6EFC-59A9B548F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52" y="2712394"/>
                <a:ext cx="4065277" cy="465833"/>
              </a:xfrm>
              <a:prstGeom prst="rect">
                <a:avLst/>
              </a:prstGeom>
              <a:blipFill>
                <a:blip r:embed="rId2"/>
                <a:stretch>
                  <a:fillRect l="-2099" t="-9211" r="-750" b="-302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A7ED95D-243B-C925-A06A-1303685F9CA0}"/>
                  </a:ext>
                </a:extLst>
              </p:cNvPr>
              <p:cNvSpPr txBox="1"/>
              <p:nvPr/>
            </p:nvSpPr>
            <p:spPr>
              <a:xfrm>
                <a:off x="829453" y="3233498"/>
                <a:ext cx="2021324" cy="446276"/>
              </a:xfrm>
              <a:prstGeom prst="rect">
                <a:avLst/>
              </a:prstGeom>
              <a:solidFill>
                <a:srgbClr val="EC9CD8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smtClean="0"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ctrlPr>
                            <a:rPr lang="pt-BR" sz="23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300" b="0" i="1" smtClean="0">
                              <a:latin typeface="Cambria Math" panose="02040503050406030204" pitchFamily="18" charset="0"/>
                            </a:rPr>
                            <m:t>2+5</m:t>
                          </m:r>
                        </m:e>
                      </m:d>
                      <m:r>
                        <a:rPr lang="pt-BR" sz="23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pt-BR" sz="2300" dirty="0"/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A7ED95D-243B-C925-A06A-1303685F9C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53" y="3233498"/>
                <a:ext cx="2021324" cy="446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481C0F6A-4421-49BD-D44F-A361CA6C8EA8}"/>
                  </a:ext>
                </a:extLst>
              </p:cNvPr>
              <p:cNvSpPr txBox="1"/>
              <p:nvPr/>
            </p:nvSpPr>
            <p:spPr>
              <a:xfrm>
                <a:off x="815560" y="3888625"/>
                <a:ext cx="4065277" cy="613886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BR" sz="23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O monômio </a:t>
                </a:r>
                <a14:m>
                  <m:oMath xmlns:m="http://schemas.openxmlformats.org/officeDocument/2006/math">
                    <m:r>
                      <a:rPr lang="pt-BR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pt-BR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pt-BR" sz="2400" b="0" i="1" smtClean="0">
                        <a:latin typeface="Cambria Math" panose="02040503050406030204" pitchFamily="18" charset="0"/>
                      </a:rPr>
                      <m:t>𝑎𝑏</m:t>
                    </m:r>
                  </m:oMath>
                </a14:m>
                <a:r>
                  <a:rPr lang="pt-BR" sz="23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é do </a:t>
                </a:r>
                <a:r>
                  <a:rPr lang="pt-BR" sz="2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2</a:t>
                </a:r>
                <a:r>
                  <a:rPr lang="pt-BR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º</a:t>
                </a:r>
                <a:r>
                  <a:rPr lang="pt-BR" sz="23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grau</a:t>
                </a:r>
                <a:endParaRPr lang="pt-BR" sz="2300" dirty="0"/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481C0F6A-4421-49BD-D44F-A361CA6C8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60" y="3888625"/>
                <a:ext cx="4065277" cy="613886"/>
              </a:xfrm>
              <a:prstGeom prst="rect">
                <a:avLst/>
              </a:prstGeom>
              <a:blipFill>
                <a:blip r:embed="rId4"/>
                <a:stretch>
                  <a:fillRect l="-2249" r="-150" b="-990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E2FCDFE-40F9-0D61-E700-C8587FF45C5A}"/>
                  </a:ext>
                </a:extLst>
              </p:cNvPr>
              <p:cNvSpPr txBox="1"/>
              <p:nvPr/>
            </p:nvSpPr>
            <p:spPr>
              <a:xfrm>
                <a:off x="815560" y="4568864"/>
                <a:ext cx="3702652" cy="446276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smtClean="0"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ctrlPr>
                            <a:rPr lang="pt-BR" sz="23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300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  <m:r>
                            <a:rPr lang="pt-BR" sz="23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pt-BR" sz="23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3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BR" sz="23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sz="23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3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pt-BR" sz="23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BR" sz="2300" b="0" i="1" smtClean="0">
                              <a:latin typeface="Cambria Math" panose="02040503050406030204" pitchFamily="18" charset="0"/>
                            </a:rPr>
                            <m:t>→1+1=2</m:t>
                          </m:r>
                        </m:e>
                      </m:d>
                    </m:oMath>
                  </m:oMathPara>
                </a14:m>
                <a:endParaRPr lang="pt-BR" sz="2300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E2FCDFE-40F9-0D61-E700-C8587FF45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60" y="4568864"/>
                <a:ext cx="3702652" cy="4462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42CD1E72-BB78-6FC3-28C3-EBF3567981BA}"/>
                  </a:ext>
                </a:extLst>
              </p:cNvPr>
              <p:cNvSpPr txBox="1"/>
              <p:nvPr/>
            </p:nvSpPr>
            <p:spPr>
              <a:xfrm>
                <a:off x="815560" y="5232186"/>
                <a:ext cx="4065277" cy="461665"/>
              </a:xfrm>
              <a:prstGeom prst="rect">
                <a:avLst/>
              </a:prstGeom>
              <a:solidFill>
                <a:srgbClr val="6A97FA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BR" sz="23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O monômio </a:t>
                </a:r>
                <a14:m>
                  <m:oMath xmlns:m="http://schemas.openxmlformats.org/officeDocument/2006/math">
                    <m:r>
                      <a:rPr lang="pt-BR" sz="2400" b="0" i="1" smtClean="0">
                        <a:latin typeface="Cambria Math" panose="02040503050406030204" pitchFamily="18" charset="0"/>
                      </a:rPr>
                      <m:t>4,3</m:t>
                    </m:r>
                    <m:sSup>
                      <m:sSupPr>
                        <m:ctrlPr>
                          <a:rPr lang="pt-BR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pt-BR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pt-BR" sz="23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é do </a:t>
                </a:r>
                <a:r>
                  <a:rPr lang="pt-BR" sz="2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6</a:t>
                </a:r>
                <a:r>
                  <a:rPr lang="pt-BR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º</a:t>
                </a:r>
                <a:r>
                  <a:rPr lang="pt-BR" sz="23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grau</a:t>
                </a:r>
                <a:endParaRPr lang="pt-BR" sz="2300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42CD1E72-BB78-6FC3-28C3-EBF356798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60" y="5232186"/>
                <a:ext cx="4065277" cy="461665"/>
              </a:xfrm>
              <a:prstGeom prst="rect">
                <a:avLst/>
              </a:prstGeom>
              <a:blipFill>
                <a:blip r:embed="rId6"/>
                <a:stretch>
                  <a:fillRect l="-2249" t="-10526" b="-289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3383724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/>
      <p:bldP spid="14" grpId="0"/>
      <p:bldP spid="2" grpId="0" animBg="1"/>
      <p:bldP spid="5" grpId="0" animBg="1"/>
      <p:bldP spid="6" grpId="0" animBg="1"/>
      <p:bldP spid="9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F75A7-68D3-9F2D-59A0-13EB8EDEA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AD90CEDE-FE06-2C6A-33C5-4E47FB84C256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17273BF4-2D97-A2DC-AAB2-5FEC110DAA62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533A98BA-E7CA-49C3-CCE7-761D5C1F96C2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91E37B05-17D0-1161-75FD-CDDC772E7B6C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6B9C0BEC-864F-8E64-D074-A56814391957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AC6B5F86-13B6-81D5-C9F1-37B3BD1C57F3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0961E209-39FB-3A4F-D85C-7B039585D5EA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D5BD56D2-8174-7DAA-EF8D-0696B9E03D71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8698BD9E-7A7D-9F39-6EA7-18DF3A396373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F178BDA9-F87B-749D-4935-7C25F5E1E71C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A605E1EA-568A-2042-DE5F-923EDD021A55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67ABDFB8-22AF-87E8-CF7C-A75A9DBCAF89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F27DE7AC-01BF-A3FE-3265-8557F48AE4F8}"/>
              </a:ext>
            </a:extLst>
          </p:cNvPr>
          <p:cNvSpPr txBox="1"/>
          <p:nvPr/>
        </p:nvSpPr>
        <p:spPr>
          <a:xfrm>
            <a:off x="815560" y="902523"/>
            <a:ext cx="4455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Praticando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7C82A5D-3942-3620-07DF-296B4E21A764}"/>
              </a:ext>
            </a:extLst>
          </p:cNvPr>
          <p:cNvSpPr txBox="1"/>
          <p:nvPr/>
        </p:nvSpPr>
        <p:spPr>
          <a:xfrm>
            <a:off x="829452" y="1463715"/>
            <a:ext cx="4974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Entre os monômios a seguir, quais são os que apresentam grau 4?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5417D31-7F6B-5535-125A-1402A3921FA5}"/>
                  </a:ext>
                </a:extLst>
              </p:cNvPr>
              <p:cNvSpPr txBox="1"/>
              <p:nvPr/>
            </p:nvSpPr>
            <p:spPr>
              <a:xfrm>
                <a:off x="872017" y="2474147"/>
                <a:ext cx="939132" cy="492443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pt-BR" sz="2600" dirty="0"/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5417D31-7F6B-5535-125A-1402A3921F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17" y="2474147"/>
                <a:ext cx="939132" cy="4924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37B6A97E-1334-7154-0E6E-81CB85B6D212}"/>
                  </a:ext>
                </a:extLst>
              </p:cNvPr>
              <p:cNvSpPr txBox="1"/>
              <p:nvPr/>
            </p:nvSpPr>
            <p:spPr>
              <a:xfrm>
                <a:off x="872017" y="3309145"/>
                <a:ext cx="1462393" cy="492443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−1,6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BR" sz="2600" dirty="0"/>
              </a:p>
            </p:txBody>
          </p:sp>
        </mc:Choice>
        <mc:Fallback xmlns="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37B6A97E-1334-7154-0E6E-81CB85B6D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17" y="3309145"/>
                <a:ext cx="1462393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5A1C7331-D26D-D336-0B11-8A566EE5B118}"/>
                  </a:ext>
                </a:extLst>
              </p:cNvPr>
              <p:cNvSpPr txBox="1"/>
              <p:nvPr/>
            </p:nvSpPr>
            <p:spPr>
              <a:xfrm>
                <a:off x="872018" y="4147102"/>
                <a:ext cx="1225724" cy="492443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0,5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600" dirty="0"/>
              </a:p>
            </p:txBody>
          </p:sp>
        </mc:Choice>
        <mc:Fallback xmlns="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5A1C7331-D26D-D336-0B11-8A566EE5B1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18" y="4147102"/>
                <a:ext cx="1225724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3B97D8C6-86C7-C201-9BCF-71E2586C2FFD}"/>
                  </a:ext>
                </a:extLst>
              </p:cNvPr>
              <p:cNvSpPr txBox="1"/>
              <p:nvPr/>
            </p:nvSpPr>
            <p:spPr>
              <a:xfrm>
                <a:off x="872017" y="5051602"/>
                <a:ext cx="1569970" cy="844077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600" dirty="0"/>
              </a:p>
            </p:txBody>
          </p:sp>
        </mc:Choice>
        <mc:Fallback xmlns="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3B97D8C6-86C7-C201-9BCF-71E2586C2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17" y="5051602"/>
                <a:ext cx="1569970" cy="8440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D710522D-D06D-BD5D-6B50-FD3CD0C7FEA4}"/>
                  </a:ext>
                </a:extLst>
              </p:cNvPr>
              <p:cNvSpPr txBox="1"/>
              <p:nvPr/>
            </p:nvSpPr>
            <p:spPr>
              <a:xfrm>
                <a:off x="2097742" y="2445159"/>
                <a:ext cx="344387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80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 + 1 = 4</m:t>
                      </m:r>
                      <m:r>
                        <a:rPr lang="pt-BR" sz="2800" i="1" spc="-15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 4º </m:t>
                      </m:r>
                      <m:r>
                        <a:rPr lang="pt-BR" sz="2800" i="1" spc="-15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𝑔𝑟𝑎𝑢</m:t>
                      </m:r>
                    </m:oMath>
                  </m:oMathPara>
                </a14:m>
                <a:endParaRPr lang="pt-BR" sz="2800" spc="-15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D710522D-D06D-BD5D-6B50-FD3CD0C7FE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7742" y="2445159"/>
                <a:ext cx="344387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94EDC916-B07A-3198-788D-8F15153DA151}"/>
                  </a:ext>
                </a:extLst>
              </p:cNvPr>
              <p:cNvSpPr txBox="1"/>
              <p:nvPr/>
            </p:nvSpPr>
            <p:spPr>
              <a:xfrm>
                <a:off x="2441987" y="3283116"/>
                <a:ext cx="344387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800" b="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t-BR" sz="280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+</m:t>
                      </m:r>
                      <m:r>
                        <a:rPr lang="pt-BR" sz="2800" b="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pt-BR" sz="280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4</m:t>
                      </m:r>
                      <m:r>
                        <a:rPr lang="pt-BR" sz="2800" i="1" spc="-15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 </m:t>
                      </m:r>
                      <m:r>
                        <a:rPr lang="pt-BR" sz="2800" b="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5</m:t>
                      </m:r>
                      <m:r>
                        <a:rPr lang="pt-BR" sz="2800" i="1" spc="-15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º </m:t>
                      </m:r>
                      <m:r>
                        <a:rPr lang="pt-BR" sz="2800" i="1" spc="-15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𝑔𝑟𝑎𝑢</m:t>
                      </m:r>
                    </m:oMath>
                  </m:oMathPara>
                </a14:m>
                <a:endParaRPr lang="pt-BR" sz="2800" spc="-15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94EDC916-B07A-3198-788D-8F15153DA1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1987" y="3283116"/>
                <a:ext cx="344387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B0C81102-35E4-A6AC-CFE1-5FB563D99341}"/>
                  </a:ext>
                </a:extLst>
              </p:cNvPr>
              <p:cNvSpPr txBox="1"/>
              <p:nvPr/>
            </p:nvSpPr>
            <p:spPr>
              <a:xfrm>
                <a:off x="2291381" y="4142354"/>
                <a:ext cx="344387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800" b="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t-BR" sz="280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+</m:t>
                      </m:r>
                      <m:r>
                        <a:rPr lang="pt-BR" sz="2800" b="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280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pt-BR" sz="2800" b="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pt-BR" sz="2800" i="1" spc="-15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 </m:t>
                      </m:r>
                      <m:r>
                        <a:rPr lang="pt-BR" sz="2800" b="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3</m:t>
                      </m:r>
                      <m:r>
                        <a:rPr lang="pt-BR" sz="2800" i="1" spc="-15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º </m:t>
                      </m:r>
                      <m:r>
                        <a:rPr lang="pt-BR" sz="2800" i="1" spc="-15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𝑔𝑟𝑎𝑢</m:t>
                      </m:r>
                    </m:oMath>
                  </m:oMathPara>
                </a14:m>
                <a:endParaRPr lang="pt-BR" sz="2800" spc="-15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B0C81102-35E4-A6AC-CFE1-5FB563D99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1381" y="4142354"/>
                <a:ext cx="3443876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C0993D5E-D7DD-8A39-1597-7A79688B1758}"/>
                  </a:ext>
                </a:extLst>
              </p:cNvPr>
              <p:cNvSpPr txBox="1"/>
              <p:nvPr/>
            </p:nvSpPr>
            <p:spPr>
              <a:xfrm>
                <a:off x="2652124" y="5215182"/>
                <a:ext cx="344387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800" b="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280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+</m:t>
                      </m:r>
                      <m:r>
                        <a:rPr lang="pt-BR" sz="2800" b="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280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pt-BR" sz="2800" b="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pt-BR" sz="2800" i="1" spc="-15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 </m:t>
                      </m:r>
                      <m:r>
                        <a:rPr lang="pt-BR" sz="2800" b="0" i="1" spc="-15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4</m:t>
                      </m:r>
                      <m:r>
                        <a:rPr lang="pt-BR" sz="2800" i="1" spc="-15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º </m:t>
                      </m:r>
                      <m:r>
                        <a:rPr lang="pt-BR" sz="2800" i="1" spc="-15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𝑔𝑟𝑎𝑢</m:t>
                      </m:r>
                    </m:oMath>
                  </m:oMathPara>
                </a14:m>
                <a:endParaRPr lang="pt-BR" sz="2800" spc="-15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C0993D5E-D7DD-8A39-1597-7A79688B1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2124" y="5215182"/>
                <a:ext cx="3443876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340417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/>
      <p:bldP spid="4" grpId="0" animBg="1"/>
      <p:bldP spid="17" grpId="0" animBg="1"/>
      <p:bldP spid="19" grpId="0" animBg="1"/>
      <p:bldP spid="20" grpId="0" animBg="1"/>
      <p:bldP spid="22" grpId="0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A2C16-F243-B947-D65D-AF2FF105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52724518-7E75-4A99-BC7B-B9D2D8CDFD6B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A7431CD-33C8-6358-8220-41D77C08ABB9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275F5A44-1E0E-8A28-D9E7-4C879AF4E567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0D97B84E-58EF-A2F8-8FC0-D1896DE352D2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40B2BFD2-0A8A-FED2-8529-28019FD1ED3D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B3711F02-1170-CEB3-0753-134D5ACA4B04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273A0F06-3989-2C9B-C8EB-D15BB92C68CF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A6C10C8A-CF59-B9C8-6826-338D56B3870F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2C5C81E2-7652-BDB2-6540-8470EBA1ADC8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ACB8DC04-330F-66A9-581F-5491AE4E7159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4DBF3186-D820-B066-A057-3ACA374A4F6F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58D64D92-DCEB-60F8-28FA-D4C08819F525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1EB2E02E-DBFE-1544-D167-F73D0C3D22BB}"/>
              </a:ext>
            </a:extLst>
          </p:cNvPr>
          <p:cNvSpPr txBox="1"/>
          <p:nvPr/>
        </p:nvSpPr>
        <p:spPr>
          <a:xfrm>
            <a:off x="3066712" y="870961"/>
            <a:ext cx="6058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Semelhança dos Monômios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FF260B8-9925-4948-6CF3-B875C5AFDB39}"/>
              </a:ext>
            </a:extLst>
          </p:cNvPr>
          <p:cNvSpPr txBox="1"/>
          <p:nvPr/>
        </p:nvSpPr>
        <p:spPr>
          <a:xfrm>
            <a:off x="4371902" y="1495222"/>
            <a:ext cx="3448196" cy="461665"/>
          </a:xfrm>
          <a:prstGeom prst="rect">
            <a:avLst/>
          </a:prstGeom>
          <a:solidFill>
            <a:srgbClr val="6A97FA"/>
          </a:solidFill>
        </p:spPr>
        <p:txBody>
          <a:bodyPr wrap="square" rtlCol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dicionário temos que:</a:t>
            </a:r>
            <a:endParaRPr lang="pt-BR" sz="2400" b="1" i="1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E65CF91-68A6-D8A2-9DBC-403E47A175E7}"/>
              </a:ext>
            </a:extLst>
          </p:cNvPr>
          <p:cNvSpPr/>
          <p:nvPr/>
        </p:nvSpPr>
        <p:spPr>
          <a:xfrm>
            <a:off x="4336229" y="2917142"/>
            <a:ext cx="3519543" cy="847165"/>
          </a:xfrm>
          <a:prstGeom prst="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0A1989E-76BA-B995-5B42-D9A3CCA8D615}"/>
              </a:ext>
            </a:extLst>
          </p:cNvPr>
          <p:cNvSpPr txBox="1"/>
          <p:nvPr/>
        </p:nvSpPr>
        <p:spPr>
          <a:xfrm>
            <a:off x="3066712" y="2909837"/>
            <a:ext cx="60585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Semelhança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DE331A4-C031-EEFC-C321-838016AFEF23}"/>
              </a:ext>
            </a:extLst>
          </p:cNvPr>
          <p:cNvSpPr txBox="1"/>
          <p:nvPr/>
        </p:nvSpPr>
        <p:spPr>
          <a:xfrm>
            <a:off x="1755290" y="4022833"/>
            <a:ext cx="868142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 que se constata a existência de ligação ou afinidade entre seres, objetos, perspectivas ou outras coisas; </a:t>
            </a:r>
            <a:r>
              <a:rPr lang="pt-BR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aquilo que apresenta algo em comum</a:t>
            </a: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analogia ou correspondência.</a:t>
            </a:r>
            <a:endParaRPr lang="pt-BR" sz="2300" dirty="0"/>
          </a:p>
        </p:txBody>
      </p:sp>
      <p:pic>
        <p:nvPicPr>
          <p:cNvPr id="12" name="Imagem 11" descr="Calendário&#10;&#10;O conteúdo gerado por IA pode estar incorreto.">
            <a:extLst>
              <a:ext uri="{FF2B5EF4-FFF2-40B4-BE49-F238E27FC236}">
                <a16:creationId xmlns:a16="http://schemas.microsoft.com/office/drawing/2014/main" id="{171895AC-82D9-C4D0-6DF9-A97E99749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6052">
            <a:off x="-2868160" y="4596909"/>
            <a:ext cx="6529560" cy="3672878"/>
          </a:xfrm>
          <a:prstGeom prst="rect">
            <a:avLst/>
          </a:prstGeom>
        </p:spPr>
      </p:pic>
      <p:pic>
        <p:nvPicPr>
          <p:cNvPr id="14" name="Imagem 13" descr="Calendário&#10;&#10;O conteúdo gerado por IA pode estar incorreto.">
            <a:extLst>
              <a:ext uri="{FF2B5EF4-FFF2-40B4-BE49-F238E27FC236}">
                <a16:creationId xmlns:a16="http://schemas.microsoft.com/office/drawing/2014/main" id="{9CC1C207-106A-4018-655F-DEBAA3446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0603">
            <a:off x="9025694" y="4843015"/>
            <a:ext cx="6529560" cy="367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38894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 animBg="1"/>
      <p:bldP spid="2" grpId="0" animBg="1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BD7A3-7B0E-141C-E8E7-4151203D3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3FCC93F6-CD89-0670-9143-4DBBFC7EEE94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8734B353-97DE-037E-BF85-3141C6D35603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078BAB66-17FC-FF6F-C0A5-B2C7928B73D5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4C89E04A-7530-DCA4-8998-B77555000865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A33FA299-2EAF-7069-9F8A-5B3220E69560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862F775D-F860-6413-CD4D-30A29092836C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27A30509-F5EE-7622-B98E-716FC49FACE6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AFDE3B45-C78C-CE8B-3CFD-D385A59EAA1D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DBB31C60-F727-CDA6-2D17-61CD7ECA2773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0774DA30-137F-DF6D-5266-7FCDAA81B0E8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1878893F-B4F1-1C65-9EE9-8354B1E709E1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D051E328-167E-38D4-F13F-CDAEDA1A1AD5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E1AC7AD-0854-6F6E-A0BA-8251D63C0983}"/>
              </a:ext>
            </a:extLst>
          </p:cNvPr>
          <p:cNvSpPr txBox="1"/>
          <p:nvPr/>
        </p:nvSpPr>
        <p:spPr>
          <a:xfrm>
            <a:off x="815560" y="902523"/>
            <a:ext cx="625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analisar...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0952ECD-CDA2-43DB-1538-4D6E5BFA8A2F}"/>
              </a:ext>
            </a:extLst>
          </p:cNvPr>
          <p:cNvSpPr txBox="1"/>
          <p:nvPr/>
        </p:nvSpPr>
        <p:spPr>
          <a:xfrm>
            <a:off x="815560" y="1534478"/>
            <a:ext cx="651099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Observe os monômios abaixo e identifique se eles apresentam algo em comum: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16BD3D1-6744-9CAF-D14E-F90B8F2BBF5E}"/>
                  </a:ext>
                </a:extLst>
              </p:cNvPr>
              <p:cNvSpPr txBox="1"/>
              <p:nvPr/>
            </p:nvSpPr>
            <p:spPr>
              <a:xfrm>
                <a:off x="890266" y="2872649"/>
                <a:ext cx="2579481" cy="812595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pt-BR" sz="2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 −</m:t>
                      </m:r>
                      <m:f>
                        <m:fPr>
                          <m:ctrlPr>
                            <a:rPr lang="pt-BR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pt-BR" sz="2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16BD3D1-6744-9CAF-D14E-F90B8F2BB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66" y="2872649"/>
                <a:ext cx="2579481" cy="8125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EE347FF2-AD16-E522-37CF-931A334E3C92}"/>
                  </a:ext>
                </a:extLst>
              </p:cNvPr>
              <p:cNvSpPr txBox="1"/>
              <p:nvPr/>
            </p:nvSpPr>
            <p:spPr>
              <a:xfrm>
                <a:off x="890265" y="4299578"/>
                <a:ext cx="2978350" cy="812595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2,5</m:t>
                      </m:r>
                      <m:sSup>
                        <m:sSupPr>
                          <m:ctrlPr>
                            <a:rPr lang="pt-BR" sz="2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; </m:t>
                      </m:r>
                      <m:f>
                        <m:fPr>
                          <m:ctrlPr>
                            <a:rPr lang="pt-BR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pt-BR" sz="2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pt-BR" sz="2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EE347FF2-AD16-E522-37CF-931A334E3C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65" y="4299578"/>
                <a:ext cx="2978350" cy="8125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 descr="Desenho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03988EC1-10EE-CA79-B123-E52D9135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973" y="1569341"/>
            <a:ext cx="4609228" cy="460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75213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/>
      <p:bldP spid="4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3FE86-0CCD-36B3-F6A2-C19FB6AAE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82BE4BE4-7EEE-00E1-CF14-EC902D3D640D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F078231D-0E40-0FF9-DE0F-069099CB0628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F8D1E548-EE4B-7580-67A5-68CA97870D51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6ED4676B-5BCF-9E5B-9802-3AF2206AB4BB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547601AE-0280-2A57-F74B-2EC7E4BFA42C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8D4A883C-AF25-E908-6044-D634943C6A35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3C81AD5A-F3DC-6320-8B67-191FF7003507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8A40B449-5E0C-8513-45DF-9E954A977FF8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EA9ACC0A-57EA-55F7-69D6-266FA5AE5960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18435087-D583-D639-BE1C-5F101F7E3D06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002DAE5D-170B-8DD8-F812-DF1C5DAD7AAC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0F28DBB4-3121-7992-17AB-F8B57A6A2152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2408CF1-A680-6BF2-3C94-F69480BB5518}"/>
              </a:ext>
            </a:extLst>
          </p:cNvPr>
          <p:cNvSpPr txBox="1"/>
          <p:nvPr/>
        </p:nvSpPr>
        <p:spPr>
          <a:xfrm>
            <a:off x="815560" y="902523"/>
            <a:ext cx="625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Analisando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5B6D5CE-A2CD-B549-F72B-D4712955A7C0}"/>
              </a:ext>
            </a:extLst>
          </p:cNvPr>
          <p:cNvSpPr txBox="1"/>
          <p:nvPr/>
        </p:nvSpPr>
        <p:spPr>
          <a:xfrm>
            <a:off x="815560" y="1534478"/>
            <a:ext cx="651099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Observe os monômios abaixo e identifique se eles apresentam algo em comum: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55C09D6-C312-65DD-2D16-3AB0776ABD55}"/>
                  </a:ext>
                </a:extLst>
              </p:cNvPr>
              <p:cNvSpPr txBox="1"/>
              <p:nvPr/>
            </p:nvSpPr>
            <p:spPr>
              <a:xfrm>
                <a:off x="890266" y="2526181"/>
                <a:ext cx="2579481" cy="812595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pt-BR" sz="2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5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pt-BR" sz="25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 −</m:t>
                      </m:r>
                      <m:f>
                        <m:fPr>
                          <m:ctrlPr>
                            <a:rPr lang="pt-BR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pt-BR" sz="2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5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pt-BR" sz="2500" b="1" dirty="0"/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55C09D6-C312-65DD-2D16-3AB0776AB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66" y="2526181"/>
                <a:ext cx="2579481" cy="8125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7C2A78FA-71E8-A5EF-1348-FA5BFBB394FD}"/>
                  </a:ext>
                </a:extLst>
              </p:cNvPr>
              <p:cNvSpPr txBox="1"/>
              <p:nvPr/>
            </p:nvSpPr>
            <p:spPr>
              <a:xfrm>
                <a:off x="890265" y="4267158"/>
                <a:ext cx="2978350" cy="812595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2,5</m:t>
                      </m:r>
                      <m:sSup>
                        <m:sSupPr>
                          <m:ctrlPr>
                            <a:rPr lang="pt-BR" sz="2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; </m:t>
                      </m:r>
                      <m:f>
                        <m:fPr>
                          <m:ctrlPr>
                            <a:rPr lang="pt-BR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pt-BR" sz="2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pt-BR" sz="2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pt-BR" sz="2500" b="1" dirty="0"/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7C2A78FA-71E8-A5EF-1348-FA5BFBB39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65" y="4267158"/>
                <a:ext cx="2978350" cy="8125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 descr="Uma imagem contendo Ícone&#10;&#10;O conteúdo gerado por IA pode estar incorreto.">
            <a:extLst>
              <a:ext uri="{FF2B5EF4-FFF2-40B4-BE49-F238E27FC236}">
                <a16:creationId xmlns:a16="http://schemas.microsoft.com/office/drawing/2014/main" id="{E853AB3E-6E10-269F-90B8-7B87EC1276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570" y="645660"/>
            <a:ext cx="7053898" cy="60791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F5EC2347-591A-EAF6-E44B-989644EDD7B5}"/>
                  </a:ext>
                </a:extLst>
              </p:cNvPr>
              <p:cNvSpPr txBox="1"/>
              <p:nvPr/>
            </p:nvSpPr>
            <p:spPr>
              <a:xfrm>
                <a:off x="815560" y="3384985"/>
                <a:ext cx="6510995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3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Possuem a mesma parte literal: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300" i="1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pPr>
                      <m:e>
                        <m:r>
                          <a:rPr lang="pt-BR" sz="2300" i="1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𝑥</m:t>
                        </m:r>
                      </m:e>
                      <m:sup>
                        <m:r>
                          <a:rPr lang="pt-BR" sz="2300" i="1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2</m:t>
                        </m:r>
                      </m:sup>
                    </m:sSup>
                    <m:r>
                      <a:rPr lang="pt-BR" sz="2300" b="0" i="1" dirty="0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𝑦</m:t>
                    </m:r>
                  </m:oMath>
                </a14:m>
                <a:endParaRPr lang="pt-BR" sz="23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F5EC2347-591A-EAF6-E44B-989644EDD7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60" y="3384985"/>
                <a:ext cx="6510995" cy="446276"/>
              </a:xfrm>
              <a:prstGeom prst="rect">
                <a:avLst/>
              </a:prstGeom>
              <a:blipFill>
                <a:blip r:embed="rId5"/>
                <a:stretch>
                  <a:fillRect l="-1404" t="-9589" b="-301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23ECD233-D3AF-2BAE-9CF7-AD11BAE0F14C}"/>
                  </a:ext>
                </a:extLst>
              </p:cNvPr>
              <p:cNvSpPr txBox="1"/>
              <p:nvPr/>
            </p:nvSpPr>
            <p:spPr>
              <a:xfrm>
                <a:off x="815560" y="5135185"/>
                <a:ext cx="6510995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3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Possuem a mesma parte literal: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300" i="1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pPr>
                      <m:e>
                        <m:r>
                          <a:rPr lang="pt-BR" sz="2300" i="1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𝑥</m:t>
                        </m:r>
                      </m:e>
                      <m:sup>
                        <m:r>
                          <a:rPr lang="pt-BR" sz="2300" b="0" i="1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3</m:t>
                        </m:r>
                      </m:sup>
                    </m:sSup>
                  </m:oMath>
                </a14:m>
                <a:endParaRPr lang="pt-BR" sz="23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23ECD233-D3AF-2BAE-9CF7-AD11BAE0F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60" y="5135185"/>
                <a:ext cx="6510995" cy="446276"/>
              </a:xfrm>
              <a:prstGeom prst="rect">
                <a:avLst/>
              </a:prstGeom>
              <a:blipFill>
                <a:blip r:embed="rId6"/>
                <a:stretch>
                  <a:fillRect l="-1404" t="-9459" b="-283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010691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/>
      <p:bldP spid="4" grpId="0" animBg="1"/>
      <p:bldP spid="2" grpId="0" animBg="1"/>
      <p:bldP spid="12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A3FF0-6C64-5F70-6F6C-68B5BB330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6715017B-59BC-47E1-93FB-7E5DA1526DE0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65F5E7AB-18C0-D61F-8C6A-8E9FA4EC9895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AC007BC-5DEE-EB02-6013-69E3136DB31E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408E8585-FFAC-DE15-257F-070BF2A4EA39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429C3303-9434-12D1-194C-FD105A66138D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6B828078-222A-91D9-A099-E17F4DAB7FFF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99200217-C665-0E37-DCA0-E75583B17631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49529643-8FD3-077D-686B-EC9F11258CB2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37A78346-EE91-DFB5-1452-0B689DE95FA1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C4E4EB51-0BCB-DF78-0999-19E18EF3B01C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6EA69845-EBCD-88DD-8296-7C9D250F7307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FF16E80A-F824-99C4-865F-C03E54B88D4F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AEEC4BD8-18F7-83BF-908B-73693022F5AF}"/>
              </a:ext>
            </a:extLst>
          </p:cNvPr>
          <p:cNvSpPr txBox="1"/>
          <p:nvPr/>
        </p:nvSpPr>
        <p:spPr>
          <a:xfrm>
            <a:off x="815560" y="902523"/>
            <a:ext cx="625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Monômios Semelhantes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5DFFE22-BF13-691A-E050-9FAFC5BC50A2}"/>
              </a:ext>
            </a:extLst>
          </p:cNvPr>
          <p:cNvSpPr txBox="1"/>
          <p:nvPr/>
        </p:nvSpPr>
        <p:spPr>
          <a:xfrm>
            <a:off x="815560" y="1534478"/>
            <a:ext cx="71493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dois ou mais monômios apresentam a </a:t>
            </a: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mesma parte literal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eles são denominados </a:t>
            </a: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monômios semelhantes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ou </a:t>
            </a: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termos semelhantes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E80D1B45-5CCD-D283-9F35-B4D1D22C5F0D}"/>
                  </a:ext>
                </a:extLst>
              </p:cNvPr>
              <p:cNvSpPr txBox="1"/>
              <p:nvPr/>
            </p:nvSpPr>
            <p:spPr>
              <a:xfrm>
                <a:off x="1297709" y="3507613"/>
                <a:ext cx="2299733" cy="492443"/>
              </a:xfrm>
              <a:prstGeom prst="rect">
                <a:avLst/>
              </a:prstGeom>
              <a:solidFill>
                <a:srgbClr val="EC9CD8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 7</m:t>
                      </m:r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600" dirty="0"/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E80D1B45-5CCD-D283-9F35-B4D1D22C5F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709" y="3507613"/>
                <a:ext cx="2299733" cy="4924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55C40018-0E2B-C37C-3993-E0259BE4AAAC}"/>
              </a:ext>
            </a:extLst>
          </p:cNvPr>
          <p:cNvSpPr txBox="1"/>
          <p:nvPr/>
        </p:nvSpPr>
        <p:spPr>
          <a:xfrm>
            <a:off x="903869" y="3511694"/>
            <a:ext cx="5229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</a:t>
            </a:r>
            <a:endParaRPr lang="pt-BR" sz="23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79079A4-06F8-28BB-B144-46247AD5A4EC}"/>
              </a:ext>
            </a:extLst>
          </p:cNvPr>
          <p:cNvSpPr txBox="1"/>
          <p:nvPr/>
        </p:nvSpPr>
        <p:spPr>
          <a:xfrm>
            <a:off x="815560" y="2788338"/>
            <a:ext cx="531645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São exemplos de monômios semelhantes: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53D74D30-9567-12BB-F358-974155B9921B}"/>
                  </a:ext>
                </a:extLst>
              </p:cNvPr>
              <p:cNvSpPr txBox="1"/>
              <p:nvPr/>
            </p:nvSpPr>
            <p:spPr>
              <a:xfrm>
                <a:off x="1283295" y="4494039"/>
                <a:ext cx="1676474" cy="841449"/>
              </a:xfrm>
              <a:prstGeom prst="rect">
                <a:avLst/>
              </a:prstGeom>
              <a:solidFill>
                <a:srgbClr val="EC9CD8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pt-BR" sz="2600" dirty="0"/>
              </a:p>
            </p:txBody>
          </p:sp>
        </mc:Choice>
        <mc:Fallback xmlns="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53D74D30-9567-12BB-F358-974155B99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295" y="4494039"/>
                <a:ext cx="1676474" cy="8414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>
            <a:extLst>
              <a:ext uri="{FF2B5EF4-FFF2-40B4-BE49-F238E27FC236}">
                <a16:creationId xmlns:a16="http://schemas.microsoft.com/office/drawing/2014/main" id="{D78F4788-4112-683D-21E0-B1BC696DD0F3}"/>
              </a:ext>
            </a:extLst>
          </p:cNvPr>
          <p:cNvSpPr txBox="1"/>
          <p:nvPr/>
        </p:nvSpPr>
        <p:spPr>
          <a:xfrm>
            <a:off x="889454" y="4767089"/>
            <a:ext cx="5229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</a:t>
            </a:r>
            <a:endParaRPr lang="pt-BR" sz="2300" dirty="0"/>
          </a:p>
        </p:txBody>
      </p:sp>
    </p:spTree>
    <p:extLst>
      <p:ext uri="{BB962C8B-B14F-4D97-AF65-F5344CB8AC3E}">
        <p14:creationId xmlns:p14="http://schemas.microsoft.com/office/powerpoint/2010/main" val="428288779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/>
      <p:bldP spid="5" grpId="0" animBg="1"/>
      <p:bldP spid="6" grpId="0"/>
      <p:bldP spid="17" grpId="0"/>
      <p:bldP spid="19" grpId="0" animBg="1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D4134-21E5-DC40-E2E9-17A8BFF3F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8A52B8DE-209E-F240-14FF-6EE6FC6B2563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24BA2294-F644-908F-3324-4EA58E8B743C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855631C7-C8D8-8D25-878E-CE350DA445BD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7DF49364-FCDF-3064-C7CF-EB08209C7C3E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8D238A0F-BE47-1C9C-3A2D-FB48EAE3B454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BFDB005-F648-25DE-500E-2500529E4D0B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AA3D9175-85D9-B2E8-B657-8FE81AA03732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AE1FCF02-FCD8-ED48-CB1F-B15ECA574002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ABB11827-AB99-0C59-F7FD-186A00F08638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0CAB5D2E-DCC1-30BE-DD44-5CE50848E280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46A5377E-6FE3-E0D2-4A2F-1AA81E4B2535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2E27A1D8-B009-4922-9CC5-433DF4864096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9335F275-B1BD-9A3C-EC82-08245F53FAC3}"/>
              </a:ext>
            </a:extLst>
          </p:cNvPr>
          <p:cNvSpPr txBox="1"/>
          <p:nvPr/>
        </p:nvSpPr>
        <p:spPr>
          <a:xfrm>
            <a:off x="815560" y="1718902"/>
            <a:ext cx="625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Monômios Semelhantes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E561CD7-9883-E9AA-E4F6-BCB837424341}"/>
                  </a:ext>
                </a:extLst>
              </p:cNvPr>
              <p:cNvSpPr txBox="1"/>
              <p:nvPr/>
            </p:nvSpPr>
            <p:spPr>
              <a:xfrm>
                <a:off x="1297709" y="2936557"/>
                <a:ext cx="1842533" cy="492443"/>
              </a:xfrm>
              <a:prstGeom prst="rect">
                <a:avLst/>
              </a:prstGeom>
              <a:solidFill>
                <a:srgbClr val="EC9CD8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 7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pt-BR" sz="2600" dirty="0"/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E561CD7-9883-E9AA-E4F6-BCB837424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709" y="2936557"/>
                <a:ext cx="1842533" cy="4924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12DED5EA-3D43-EF84-3598-C59CF7BD2F4C}"/>
              </a:ext>
            </a:extLst>
          </p:cNvPr>
          <p:cNvSpPr txBox="1"/>
          <p:nvPr/>
        </p:nvSpPr>
        <p:spPr>
          <a:xfrm>
            <a:off x="903869" y="2940638"/>
            <a:ext cx="5229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</a:t>
            </a:r>
            <a:endParaRPr lang="pt-BR" sz="23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1BAF5AD-5094-276B-3F23-4D7CCFC146A2}"/>
              </a:ext>
            </a:extLst>
          </p:cNvPr>
          <p:cNvSpPr txBox="1"/>
          <p:nvPr/>
        </p:nvSpPr>
        <p:spPr>
          <a:xfrm>
            <a:off x="815560" y="2290226"/>
            <a:ext cx="625848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Não são semelhantes, por exemplo, os monômios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9A447E8E-7FA8-17A1-DCA7-7F756AA1281F}"/>
                  </a:ext>
                </a:extLst>
              </p:cNvPr>
              <p:cNvSpPr txBox="1"/>
              <p:nvPr/>
            </p:nvSpPr>
            <p:spPr>
              <a:xfrm>
                <a:off x="1283294" y="3723516"/>
                <a:ext cx="2951822" cy="841449"/>
              </a:xfrm>
              <a:prstGeom prst="rect">
                <a:avLst/>
              </a:prstGeom>
              <a:solidFill>
                <a:srgbClr val="EC9CD8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; 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t-BR" sz="2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𝑒</m:t>
                      </m:r>
                      <m:f>
                        <m:f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pt-BR" sz="2600" i="1" dirty="0"/>
              </a:p>
            </p:txBody>
          </p:sp>
        </mc:Choice>
        <mc:Fallback xmlns="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9A447E8E-7FA8-17A1-DCA7-7F756AA12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294" y="3723516"/>
                <a:ext cx="2951822" cy="8414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>
            <a:extLst>
              <a:ext uri="{FF2B5EF4-FFF2-40B4-BE49-F238E27FC236}">
                <a16:creationId xmlns:a16="http://schemas.microsoft.com/office/drawing/2014/main" id="{430C4C10-BE58-F648-365B-FA072E5090A7}"/>
              </a:ext>
            </a:extLst>
          </p:cNvPr>
          <p:cNvSpPr txBox="1"/>
          <p:nvPr/>
        </p:nvSpPr>
        <p:spPr>
          <a:xfrm>
            <a:off x="889454" y="3996566"/>
            <a:ext cx="5229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</a:t>
            </a:r>
            <a:endParaRPr lang="pt-BR" sz="2300" dirty="0"/>
          </a:p>
        </p:txBody>
      </p:sp>
    </p:spTree>
    <p:extLst>
      <p:ext uri="{BB962C8B-B14F-4D97-AF65-F5344CB8AC3E}">
        <p14:creationId xmlns:p14="http://schemas.microsoft.com/office/powerpoint/2010/main" val="48632488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5" grpId="0" animBg="1"/>
      <p:bldP spid="6" grpId="0"/>
      <p:bldP spid="17" grpId="0"/>
      <p:bldP spid="19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10235-989D-3083-E299-AA52F0822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C2372143-1960-94C7-67CF-5CA27EC764C8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03A90665-3D2F-A14B-9D52-6E03A20829AD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7981DFFA-5DC0-13CB-40D4-A51EAE87C34F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BA211833-6C84-3361-7589-C5024AECBF35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0C638D4B-1AA0-C035-0A41-6098E03DD8BD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02792A98-0832-FE3F-BB1B-52756F0A5F03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B5D2627D-EA6A-8F48-BF6B-B18136927B5E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A4A99B7B-AD1D-58A5-FDF9-78C75F917E53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8917649E-072C-43FF-C9CD-D892CD486391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9093385E-E500-474D-E805-2BF32786BE13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64E09B88-7B1B-2380-FCDC-0D4F3F0C95FD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3268F45F-D488-FDB5-ABC7-EADCEBE98D89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1247282-0DAD-9ADE-9458-4A111D5B4DB2}"/>
              </a:ext>
            </a:extLst>
          </p:cNvPr>
          <p:cNvSpPr txBox="1"/>
          <p:nvPr/>
        </p:nvSpPr>
        <p:spPr>
          <a:xfrm>
            <a:off x="815560" y="902523"/>
            <a:ext cx="625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Praticando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B58BEE2-68ED-0DE6-C5D3-42C406BCA4F3}"/>
              </a:ext>
            </a:extLst>
          </p:cNvPr>
          <p:cNvSpPr txBox="1"/>
          <p:nvPr/>
        </p:nvSpPr>
        <p:spPr>
          <a:xfrm>
            <a:off x="815561" y="1534478"/>
            <a:ext cx="528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Entre os monômios apresentados, quais são semelhantes 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E39E38C-7AAF-FBC2-1B62-01323FA1EBE0}"/>
                  </a:ext>
                </a:extLst>
              </p:cNvPr>
              <p:cNvSpPr txBox="1"/>
              <p:nvPr/>
            </p:nvSpPr>
            <p:spPr>
              <a:xfrm>
                <a:off x="1297710" y="2433046"/>
                <a:ext cx="952196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600" dirty="0"/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E39E38C-7AAF-FBC2-1B62-01323FA1EB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710" y="2433046"/>
                <a:ext cx="952196" cy="4924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4FB03599-13C7-BD7E-1120-B9FB37841A7C}"/>
              </a:ext>
            </a:extLst>
          </p:cNvPr>
          <p:cNvSpPr txBox="1"/>
          <p:nvPr/>
        </p:nvSpPr>
        <p:spPr>
          <a:xfrm>
            <a:off x="903869" y="2437127"/>
            <a:ext cx="5229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</a:t>
            </a:r>
            <a:endParaRPr lang="pt-BR" sz="23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808604E2-85A5-BBE5-EACD-8C9ADCA39687}"/>
                  </a:ext>
                </a:extLst>
              </p:cNvPr>
              <p:cNvSpPr txBox="1"/>
              <p:nvPr/>
            </p:nvSpPr>
            <p:spPr>
              <a:xfrm>
                <a:off x="1283295" y="3334445"/>
                <a:ext cx="167647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−1,2 </m:t>
                      </m:r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600" dirty="0"/>
              </a:p>
            </p:txBody>
          </p:sp>
        </mc:Choice>
        <mc:Fallback xmlns="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808604E2-85A5-BBE5-EACD-8C9ADCA39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295" y="3334445"/>
                <a:ext cx="1676474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>
            <a:extLst>
              <a:ext uri="{FF2B5EF4-FFF2-40B4-BE49-F238E27FC236}">
                <a16:creationId xmlns:a16="http://schemas.microsoft.com/office/drawing/2014/main" id="{4BB839E8-A6DB-65A5-2FA9-E84C2D7ABC2D}"/>
              </a:ext>
            </a:extLst>
          </p:cNvPr>
          <p:cNvSpPr txBox="1"/>
          <p:nvPr/>
        </p:nvSpPr>
        <p:spPr>
          <a:xfrm>
            <a:off x="889454" y="3355469"/>
            <a:ext cx="5229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</a:t>
            </a:r>
            <a:endParaRPr lang="pt-BR" sz="23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00B8CCA-4228-0110-ACB8-5D85397CC8C7}"/>
              </a:ext>
            </a:extLst>
          </p:cNvPr>
          <p:cNvSpPr txBox="1"/>
          <p:nvPr/>
        </p:nvSpPr>
        <p:spPr>
          <a:xfrm>
            <a:off x="903869" y="4292150"/>
            <a:ext cx="5229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</a:t>
            </a:r>
            <a:endParaRPr lang="pt-BR" sz="23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EDF77798-9B1D-C678-CEA4-D6FD5CDC9B27}"/>
                  </a:ext>
                </a:extLst>
              </p:cNvPr>
              <p:cNvSpPr txBox="1"/>
              <p:nvPr/>
            </p:nvSpPr>
            <p:spPr>
              <a:xfrm>
                <a:off x="1283294" y="4114711"/>
                <a:ext cx="1351622" cy="8414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pt-BR" sz="2600" i="1" dirty="0"/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EDF77798-9B1D-C678-CEA4-D6FD5CDC9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294" y="4114711"/>
                <a:ext cx="1351622" cy="84144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aixaDeTexto 21">
            <a:extLst>
              <a:ext uri="{FF2B5EF4-FFF2-40B4-BE49-F238E27FC236}">
                <a16:creationId xmlns:a16="http://schemas.microsoft.com/office/drawing/2014/main" id="{BB1EE630-C6FE-D9E1-A583-64C3B67D1AC2}"/>
              </a:ext>
            </a:extLst>
          </p:cNvPr>
          <p:cNvSpPr txBox="1"/>
          <p:nvPr/>
        </p:nvSpPr>
        <p:spPr>
          <a:xfrm>
            <a:off x="964972" y="5449910"/>
            <a:ext cx="5229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D)</a:t>
            </a:r>
            <a:endParaRPr lang="pt-BR" sz="23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BCA0E3E0-C4E8-30B6-E4A0-6104487EDA59}"/>
                  </a:ext>
                </a:extLst>
              </p:cNvPr>
              <p:cNvSpPr txBox="1"/>
              <p:nvPr/>
            </p:nvSpPr>
            <p:spPr>
              <a:xfrm>
                <a:off x="1344397" y="5421422"/>
                <a:ext cx="135162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−0,9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𝑎𝑥</m:t>
                      </m:r>
                    </m:oMath>
                  </m:oMathPara>
                </a14:m>
                <a:endParaRPr lang="pt-BR" sz="2600" i="1" dirty="0"/>
              </a:p>
            </p:txBody>
          </p:sp>
        </mc:Choice>
        <mc:Fallback xmlns="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BCA0E3E0-C4E8-30B6-E4A0-6104487EDA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397" y="5421422"/>
                <a:ext cx="1351622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Google Shape;153;p10">
            <a:extLst>
              <a:ext uri="{FF2B5EF4-FFF2-40B4-BE49-F238E27FC236}">
                <a16:creationId xmlns:a16="http://schemas.microsoft.com/office/drawing/2014/main" id="{85338088-9CFB-3EC8-A073-D73C2EF5421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68585" t="21736" r="-2506" b="16425"/>
          <a:stretch/>
        </p:blipFill>
        <p:spPr>
          <a:xfrm>
            <a:off x="7590509" y="3915926"/>
            <a:ext cx="1293724" cy="578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54;p10">
            <a:extLst>
              <a:ext uri="{FF2B5EF4-FFF2-40B4-BE49-F238E27FC236}">
                <a16:creationId xmlns:a16="http://schemas.microsoft.com/office/drawing/2014/main" id="{C76B4147-39A8-10C1-AC73-7DA9CFE7F38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68922" t="-5456" r="-3937" b="226"/>
          <a:stretch/>
        </p:blipFill>
        <p:spPr>
          <a:xfrm>
            <a:off x="5712654" y="3921326"/>
            <a:ext cx="1366416" cy="60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53;p10">
            <a:extLst>
              <a:ext uri="{FF2B5EF4-FFF2-40B4-BE49-F238E27FC236}">
                <a16:creationId xmlns:a16="http://schemas.microsoft.com/office/drawing/2014/main" id="{93560FED-4379-C10C-7017-5D6818D9152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23165" r="75229" b="18635"/>
          <a:stretch/>
        </p:blipFill>
        <p:spPr>
          <a:xfrm>
            <a:off x="6509976" y="2884274"/>
            <a:ext cx="1039235" cy="54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54;p10">
            <a:extLst>
              <a:ext uri="{FF2B5EF4-FFF2-40B4-BE49-F238E27FC236}">
                <a16:creationId xmlns:a16="http://schemas.microsoft.com/office/drawing/2014/main" id="{FEC54132-76BA-7D14-8289-D835FD13B9B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29880" t="-2676" r="40194" b="-2743"/>
          <a:stretch/>
        </p:blipFill>
        <p:spPr>
          <a:xfrm>
            <a:off x="6551979" y="4888209"/>
            <a:ext cx="1167818" cy="604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53;p10">
            <a:extLst>
              <a:ext uri="{FF2B5EF4-FFF2-40B4-BE49-F238E27FC236}">
                <a16:creationId xmlns:a16="http://schemas.microsoft.com/office/drawing/2014/main" id="{45A84A36-80D8-6D24-D1ED-86DE2B6499E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9980" t="4628" r="37439" b="796"/>
          <a:stretch/>
        </p:blipFill>
        <p:spPr>
          <a:xfrm>
            <a:off x="4796131" y="2684356"/>
            <a:ext cx="1242657" cy="885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54;p10">
            <a:extLst>
              <a:ext uri="{FF2B5EF4-FFF2-40B4-BE49-F238E27FC236}">
                <a16:creationId xmlns:a16="http://schemas.microsoft.com/office/drawing/2014/main" id="{3735ACC9-ADF6-14EA-8526-7632ADA62D7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1" r="75600" b="-11651"/>
          <a:stretch/>
        </p:blipFill>
        <p:spPr>
          <a:xfrm>
            <a:off x="8272869" y="2869463"/>
            <a:ext cx="952197" cy="640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207365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44444E-6 L -0.43307 -0.22523 " pathEditMode="relative" rAng="0" ptsTypes="AA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54" y="-1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L -0.22552 -0.09699 " pathEditMode="relative" rAng="0" ptsTypes="AA">
                                      <p:cBhvr>
                                        <p:cTn id="10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76" y="-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-0.31784 -0.08819 " pathEditMode="relative" rAng="0" ptsTypes="AA">
                                      <p:cBhvr>
                                        <p:cTn id="1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8" y="-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19909 0.20972 " pathEditMode="relative" rAng="0" ptsTypes="AA">
                                      <p:cBhvr>
                                        <p:cTn id="11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61" y="1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48148E-6 L -0.17656 0.3669 " pathEditMode="relative" rAng="0" ptsTypes="AA">
                                      <p:cBhvr>
                                        <p:cTn id="12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28" y="1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6 L -0.31823 0.35601 " pathEditMode="relative" rAng="0" ptsTypes="AA">
                                      <p:cBhvr>
                                        <p:cTn id="12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11" y="17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/>
      <p:bldP spid="5" grpId="0"/>
      <p:bldP spid="6" grpId="0"/>
      <p:bldP spid="19" grpId="0"/>
      <p:bldP spid="20" grpId="0"/>
      <p:bldP spid="12" grpId="0"/>
      <p:bldP spid="14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4F856-472C-C42C-8D86-4DB8E2855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E731A838-520F-E0D7-FD8E-0969F0944B3B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0E69FEBE-E665-A7B3-1FD9-780E798DC1E9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D433FD09-7754-3D64-E362-5DCFA70C2A68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B8B3DFD2-3629-8118-DB35-8C0142A3E268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FC993EEA-CE55-4A6A-1CB8-619F9BC123CE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A96E41B-4F9D-6A37-691D-2EA359757849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013477F0-855D-6A19-7236-C776B8E9F40F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D1FD2489-4F8B-BC01-3F17-8AD888897212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D4B2B147-AC0B-04CB-FA24-7B3AA6FCD65C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41A4D404-0EFA-913D-A452-5934CCA0CC76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10ABA1AD-B36B-8977-FBA1-1262FB6E3661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DCCE03DB-7F00-4EE1-6B1A-A64C6F7CC709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DD8B674-4CBB-926D-3110-C56EE315DED6}"/>
              </a:ext>
            </a:extLst>
          </p:cNvPr>
          <p:cNvSpPr txBox="1"/>
          <p:nvPr/>
        </p:nvSpPr>
        <p:spPr>
          <a:xfrm>
            <a:off x="815560" y="1534667"/>
            <a:ext cx="625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Adição Algébrica de Monômios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780F503-F6B1-2B25-4E58-FBE483C36BAE}"/>
              </a:ext>
            </a:extLst>
          </p:cNvPr>
          <p:cNvSpPr txBox="1"/>
          <p:nvPr/>
        </p:nvSpPr>
        <p:spPr>
          <a:xfrm>
            <a:off x="815560" y="2166622"/>
            <a:ext cx="6733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Efetue as adições algébricas dos monômios a seguir.</a:t>
            </a:r>
            <a:endParaRPr lang="pt-BR"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C53FD39C-E3F6-6FD8-1936-4A2D8CCB86E7}"/>
                  </a:ext>
                </a:extLst>
              </p:cNvPr>
              <p:cNvSpPr txBox="1"/>
              <p:nvPr/>
            </p:nvSpPr>
            <p:spPr>
              <a:xfrm>
                <a:off x="1283294" y="2784638"/>
                <a:ext cx="3415798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600" i="1" smtClean="0">
                          <a:latin typeface="Cambria Math" panose="02040503050406030204" pitchFamily="18" charset="0"/>
                        </a:rPr>
                        <m:t>7</m:t>
                      </m:r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−6</m:t>
                      </m:r>
                      <m:sSup>
                        <m:sSupPr>
                          <m:ctrlPr>
                            <a:rPr lang="pt-BR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600" dirty="0"/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C53FD39C-E3F6-6FD8-1936-4A2D8CCB86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294" y="2784638"/>
                <a:ext cx="3415798" cy="4924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ixaDeTexto 3">
            <a:extLst>
              <a:ext uri="{FF2B5EF4-FFF2-40B4-BE49-F238E27FC236}">
                <a16:creationId xmlns:a16="http://schemas.microsoft.com/office/drawing/2014/main" id="{7B7E3C99-8B24-2FFD-30B6-77E1AD432CD7}"/>
              </a:ext>
            </a:extLst>
          </p:cNvPr>
          <p:cNvSpPr txBox="1"/>
          <p:nvPr/>
        </p:nvSpPr>
        <p:spPr>
          <a:xfrm>
            <a:off x="903869" y="2807722"/>
            <a:ext cx="5229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</a:t>
            </a:r>
            <a:endParaRPr lang="pt-BR" sz="23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85BC2DD-427B-6600-105D-99D7F74B7C3B}"/>
                  </a:ext>
                </a:extLst>
              </p:cNvPr>
              <p:cNvSpPr txBox="1"/>
              <p:nvPr/>
            </p:nvSpPr>
            <p:spPr>
              <a:xfrm>
                <a:off x="1283294" y="3942680"/>
                <a:ext cx="3415798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−17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pt-BR" sz="2600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pt-BR" sz="2600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85BC2DD-427B-6600-105D-99D7F74B7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294" y="3942680"/>
                <a:ext cx="3415798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ixaDeTexto 16">
            <a:extLst>
              <a:ext uri="{FF2B5EF4-FFF2-40B4-BE49-F238E27FC236}">
                <a16:creationId xmlns:a16="http://schemas.microsoft.com/office/drawing/2014/main" id="{42E66DCC-E9C6-92AD-C3D8-A62FAAB78F0A}"/>
              </a:ext>
            </a:extLst>
          </p:cNvPr>
          <p:cNvSpPr txBox="1"/>
          <p:nvPr/>
        </p:nvSpPr>
        <p:spPr>
          <a:xfrm>
            <a:off x="903869" y="3965764"/>
            <a:ext cx="5229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</a:t>
            </a:r>
            <a:endParaRPr lang="pt-BR" sz="23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B7C2D8E-1CB3-483F-96EF-4C4F63DCE16F}"/>
              </a:ext>
            </a:extLst>
          </p:cNvPr>
          <p:cNvSpPr txBox="1"/>
          <p:nvPr/>
        </p:nvSpPr>
        <p:spPr>
          <a:xfrm>
            <a:off x="5856458" y="2896179"/>
            <a:ext cx="5192131" cy="1508105"/>
          </a:xfrm>
          <a:prstGeom prst="rect">
            <a:avLst/>
          </a:prstGeom>
          <a:solidFill>
            <a:srgbClr val="58DD7F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300" dirty="0">
                <a:latin typeface="Calibri"/>
                <a:ea typeface="Calibri"/>
                <a:cs typeface="Calibri"/>
                <a:sym typeface="Calibri"/>
              </a:rPr>
              <a:t>Para efetuar a adição algébrica dos monômios semelhantes, devemos adicionar os coeficientes e repetir a parte literal.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0B1B6DAC-7120-36D7-FEE8-C3D3E78C7AF2}"/>
              </a:ext>
            </a:extLst>
          </p:cNvPr>
          <p:cNvSpPr txBox="1"/>
          <p:nvPr/>
        </p:nvSpPr>
        <p:spPr>
          <a:xfrm>
            <a:off x="903869" y="3340053"/>
            <a:ext cx="298766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(7 + 2 – 6)x² = 3x²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12F9FCFE-D4E6-7CFE-9E6C-29AF4BE21150}"/>
              </a:ext>
            </a:extLst>
          </p:cNvPr>
          <p:cNvSpPr txBox="1"/>
          <p:nvPr/>
        </p:nvSpPr>
        <p:spPr>
          <a:xfrm>
            <a:off x="890867" y="4363549"/>
            <a:ext cx="298766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-2xy</a:t>
            </a:r>
          </a:p>
        </p:txBody>
      </p:sp>
    </p:spTree>
    <p:extLst>
      <p:ext uri="{BB962C8B-B14F-4D97-AF65-F5344CB8AC3E}">
        <p14:creationId xmlns:p14="http://schemas.microsoft.com/office/powerpoint/2010/main" val="984197667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/>
      <p:bldP spid="2" grpId="0"/>
      <p:bldP spid="4" grpId="0"/>
      <p:bldP spid="9" grpId="0"/>
      <p:bldP spid="17" grpId="0"/>
      <p:bldP spid="34" grpId="0" animBg="1"/>
      <p:bldP spid="35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D8149-5078-A350-6D4C-8C12955DA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15D10BD6-7B3E-ADA1-EE6E-F819D2BFA5B8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2D1DABD-E6C8-1128-827F-9B9B5E2FE988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9D450542-14DA-2561-7118-1EC1E50B3440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29B36A53-38B8-4A1E-FA44-F49D190D3BAA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C9A1BD7E-CEBD-D05A-9A21-7C8459C9D1A3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8B2A9A6-2F21-4E11-40D2-4C6173C301E8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3E7DF312-574A-F738-2692-A233379E2D41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35FC651D-DC2D-02EF-2C9C-69EC7228A413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0230E073-6561-DE2D-0FBD-AF58B0508C74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82D4DF65-BFDD-FCD1-1F87-AF9B90FC79A9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CC53DA07-891F-C8FE-C61D-853124170711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EAF55C41-230E-1108-F7B1-D9BC332E24BB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C25693B-A422-A227-7994-5204AD33F827}"/>
              </a:ext>
            </a:extLst>
          </p:cNvPr>
          <p:cNvSpPr txBox="1"/>
          <p:nvPr/>
        </p:nvSpPr>
        <p:spPr>
          <a:xfrm>
            <a:off x="815560" y="1065901"/>
            <a:ext cx="2553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Polinômios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2FD1033-5358-81F2-1DDB-2AE2C0B88E0D}"/>
              </a:ext>
            </a:extLst>
          </p:cNvPr>
          <p:cNvSpPr txBox="1"/>
          <p:nvPr/>
        </p:nvSpPr>
        <p:spPr>
          <a:xfrm>
            <a:off x="815560" y="1697745"/>
            <a:ext cx="5440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Sabemos que monômio ou termo algébrico é um termo formado por uma parte literal e pelo coeficiente.</a:t>
            </a:r>
            <a:endParaRPr lang="pt-BR" sz="12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2D93CD1-8B34-9953-2FBB-D657E727803A}"/>
              </a:ext>
            </a:extLst>
          </p:cNvPr>
          <p:cNvSpPr txBox="1"/>
          <p:nvPr/>
        </p:nvSpPr>
        <p:spPr>
          <a:xfrm>
            <a:off x="815560" y="2904269"/>
            <a:ext cx="52804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 o que são polinômios?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E82266F-B572-AAEF-A93D-AA860428500D}"/>
              </a:ext>
            </a:extLst>
          </p:cNvPr>
          <p:cNvSpPr txBox="1"/>
          <p:nvPr/>
        </p:nvSpPr>
        <p:spPr>
          <a:xfrm>
            <a:off x="776387" y="3429000"/>
            <a:ext cx="54408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Qualquer adição algébrica de monômios denomina-se </a:t>
            </a: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polinômio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1221C47-592B-0AC3-7597-A6E85D9A1233}"/>
              </a:ext>
            </a:extLst>
          </p:cNvPr>
          <p:cNvSpPr txBox="1"/>
          <p:nvPr/>
        </p:nvSpPr>
        <p:spPr>
          <a:xfrm>
            <a:off x="776387" y="4218675"/>
            <a:ext cx="406667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São exemplos de polinômios: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A0F353A4-AF35-365A-877D-7F8FF634E4B1}"/>
                  </a:ext>
                </a:extLst>
              </p:cNvPr>
              <p:cNvSpPr txBox="1"/>
              <p:nvPr/>
            </p:nvSpPr>
            <p:spPr>
              <a:xfrm rot="21379833">
                <a:off x="874667" y="5037726"/>
                <a:ext cx="1104397" cy="477054"/>
              </a:xfrm>
              <a:prstGeom prst="rect">
                <a:avLst/>
              </a:prstGeom>
              <a:solidFill>
                <a:srgbClr val="EC9CD8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A0F353A4-AF35-365A-877D-7F8FF634E4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79833">
                <a:off x="874667" y="5037726"/>
                <a:ext cx="1104397" cy="477054"/>
              </a:xfrm>
              <a:prstGeom prst="rect">
                <a:avLst/>
              </a:prstGeom>
              <a:blipFill>
                <a:blip r:embed="rId2"/>
                <a:stretch>
                  <a:fillRect l="-1075" r="-53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A27A088C-9BB3-EF97-DBC6-61DE15EA5F54}"/>
                  </a:ext>
                </a:extLst>
              </p:cNvPr>
              <p:cNvSpPr txBox="1"/>
              <p:nvPr/>
            </p:nvSpPr>
            <p:spPr>
              <a:xfrm rot="250826">
                <a:off x="2255516" y="5084704"/>
                <a:ext cx="1110417" cy="477054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A27A088C-9BB3-EF97-DBC6-61DE15EA5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50826">
                <a:off x="2255516" y="5084704"/>
                <a:ext cx="1110417" cy="477054"/>
              </a:xfrm>
              <a:prstGeom prst="rect">
                <a:avLst/>
              </a:prstGeom>
              <a:blipFill>
                <a:blip r:embed="rId3"/>
                <a:stretch>
                  <a:fillRect l="-5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7E4D3B6F-C65F-C815-50AA-BB2D3C29C19F}"/>
                  </a:ext>
                </a:extLst>
              </p:cNvPr>
              <p:cNvSpPr txBox="1"/>
              <p:nvPr/>
            </p:nvSpPr>
            <p:spPr>
              <a:xfrm>
                <a:off x="3631636" y="5074501"/>
                <a:ext cx="2323996" cy="477054"/>
              </a:xfrm>
              <a:prstGeom prst="rect">
                <a:avLst/>
              </a:prstGeom>
              <a:solidFill>
                <a:srgbClr val="6A97FA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pt-BR" sz="2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7E4D3B6F-C65F-C815-50AA-BB2D3C29C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1636" y="5074501"/>
                <a:ext cx="2323996" cy="4770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7C646210-1793-FF14-ABCC-3F490B378C06}"/>
                  </a:ext>
                </a:extLst>
              </p:cNvPr>
              <p:cNvSpPr txBox="1"/>
              <p:nvPr/>
            </p:nvSpPr>
            <p:spPr>
              <a:xfrm rot="272666">
                <a:off x="6289644" y="5088691"/>
                <a:ext cx="1188638" cy="477054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7C646210-1793-FF14-ABCC-3F490B378C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72666">
                <a:off x="6289644" y="5088691"/>
                <a:ext cx="1188638" cy="4770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901843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/>
      <p:bldP spid="5" grpId="0"/>
      <p:bldP spid="6" grpId="0"/>
      <p:bldP spid="14" grpId="0"/>
      <p:bldP spid="19" grpId="0" animBg="1"/>
      <p:bldP spid="20" grpId="0" animBg="1"/>
      <p:bldP spid="22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7FC1A-02F6-3382-0CFD-885C29A9C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FE361D8B-9CEB-0873-4CB7-74C8700F0690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6A9793F8-DF58-41B6-2256-3A4353529A7B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93DF793-CDC3-1F6E-BFB2-7B98F3C6BE0D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1C5F03AA-55EB-49D8-E23A-50D37328C573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D008D369-90A4-D771-19B2-2EC832391E8F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8AA1618E-EF17-D699-9EC4-0A198C8EDAF2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D37734E2-1D7B-F5D7-275B-51AC2C4C0E08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51F15FEE-C87D-082B-4711-FCF1CC07F307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715DD801-1510-6932-FD41-E5684871F24E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A050A2B7-7EE3-BCDE-1FA6-56D5A9AAB976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94B9AF1D-AC34-D47A-0C7F-D9BB02CFC2F0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BD42601F-5D00-1FDB-B51C-AA4E4C9A9DC6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0E32C8F4-729B-46E3-1746-ABB9605DB633}"/>
              </a:ext>
            </a:extLst>
          </p:cNvPr>
          <p:cNvSpPr txBox="1"/>
          <p:nvPr/>
        </p:nvSpPr>
        <p:spPr>
          <a:xfrm>
            <a:off x="815560" y="1786807"/>
            <a:ext cx="3239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Praticando 1: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0395063-E5B4-9F10-31EF-52FA9AB52266}"/>
              </a:ext>
            </a:extLst>
          </p:cNvPr>
          <p:cNvSpPr txBox="1"/>
          <p:nvPr/>
        </p:nvSpPr>
        <p:spPr>
          <a:xfrm>
            <a:off x="815560" y="2433138"/>
            <a:ext cx="664150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simplificar um polinômio, Beatriz efetuou adições e subtrações com os termos semelhantes. Observe.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5B50DCB7-C64D-EB20-F4C8-5E338D338025}"/>
                  </a:ext>
                </a:extLst>
              </p:cNvPr>
              <p:cNvSpPr txBox="1"/>
              <p:nvPr/>
            </p:nvSpPr>
            <p:spPr>
              <a:xfrm>
                <a:off x="815560" y="3322894"/>
                <a:ext cx="4451755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pt-BR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pt-BR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sz="2800" b="1" dirty="0"/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5B50DCB7-C64D-EB20-F4C8-5E338D3380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60" y="3322894"/>
                <a:ext cx="4451755" cy="53296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8FE90AE-1252-27CA-8153-F63C968CC9A7}"/>
                  </a:ext>
                </a:extLst>
              </p:cNvPr>
              <p:cNvSpPr txBox="1"/>
              <p:nvPr/>
            </p:nvSpPr>
            <p:spPr>
              <a:xfrm>
                <a:off x="815560" y="3938444"/>
                <a:ext cx="4947566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2800" b="1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pt-BR" sz="2800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pt-BR" sz="2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t-BR" sz="28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pt-BR" sz="28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sz="28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pt-BR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pt-BR" sz="2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pt-BR" sz="2800" b="1" i="0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pt-BR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800" b="1" i="0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pt-BR" sz="2800" b="1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2800" b="1" i="0" smtClean="0"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d>
                    <m:r>
                      <a:rPr lang="pt-BR" sz="28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pt-BR" sz="2800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pt-BR" sz="2800" b="1" i="1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8FE90AE-1252-27CA-8153-F63C968CC9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60" y="3938444"/>
                <a:ext cx="4947566" cy="5329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68218EB-946D-5269-26EB-26D21B223711}"/>
                  </a:ext>
                </a:extLst>
              </p:cNvPr>
              <p:cNvSpPr txBox="1"/>
              <p:nvPr/>
            </p:nvSpPr>
            <p:spPr>
              <a:xfrm>
                <a:off x="815560" y="4515053"/>
                <a:ext cx="2252493" cy="532966"/>
              </a:xfrm>
              <a:prstGeom prst="rect">
                <a:avLst/>
              </a:prstGeom>
              <a:solidFill>
                <a:srgbClr val="6A97FA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8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pt-BR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pt-BR" sz="2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pt-BR" sz="28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pt-BR" sz="2800" b="1" i="1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68218EB-946D-5269-26EB-26D21B2237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60" y="4515053"/>
                <a:ext cx="2252493" cy="5329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287969E9-A490-2692-0B87-EFE496E2A090}"/>
              </a:ext>
            </a:extLst>
          </p:cNvPr>
          <p:cNvCxnSpPr>
            <a:cxnSpLocks/>
          </p:cNvCxnSpPr>
          <p:nvPr/>
        </p:nvCxnSpPr>
        <p:spPr>
          <a:xfrm>
            <a:off x="1341583" y="3755113"/>
            <a:ext cx="1093518" cy="205833"/>
          </a:xfrm>
          <a:prstGeom prst="line">
            <a:avLst/>
          </a:prstGeom>
          <a:ln>
            <a:solidFill>
              <a:srgbClr val="6A97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BCAA845E-415C-E542-9A4E-DB7AC1FB835B}"/>
              </a:ext>
            </a:extLst>
          </p:cNvPr>
          <p:cNvCxnSpPr>
            <a:cxnSpLocks/>
          </p:cNvCxnSpPr>
          <p:nvPr/>
        </p:nvCxnSpPr>
        <p:spPr>
          <a:xfrm flipH="1">
            <a:off x="2435101" y="3773189"/>
            <a:ext cx="698931" cy="187757"/>
          </a:xfrm>
          <a:prstGeom prst="line">
            <a:avLst/>
          </a:prstGeom>
          <a:ln>
            <a:solidFill>
              <a:srgbClr val="6A97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BD5C8130-CDF9-E25B-164D-0F794AF60679}"/>
              </a:ext>
            </a:extLst>
          </p:cNvPr>
          <p:cNvCxnSpPr>
            <a:cxnSpLocks/>
          </p:cNvCxnSpPr>
          <p:nvPr/>
        </p:nvCxnSpPr>
        <p:spPr>
          <a:xfrm>
            <a:off x="2435101" y="3789588"/>
            <a:ext cx="1037303" cy="160150"/>
          </a:xfrm>
          <a:prstGeom prst="line">
            <a:avLst/>
          </a:prstGeom>
          <a:ln>
            <a:solidFill>
              <a:srgbClr val="6A97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B8950972-08DF-D79E-17CF-4C058709772F}"/>
              </a:ext>
            </a:extLst>
          </p:cNvPr>
          <p:cNvCxnSpPr>
            <a:cxnSpLocks/>
          </p:cNvCxnSpPr>
          <p:nvPr/>
        </p:nvCxnSpPr>
        <p:spPr>
          <a:xfrm flipH="1">
            <a:off x="3472404" y="3761981"/>
            <a:ext cx="698931" cy="187757"/>
          </a:xfrm>
          <a:prstGeom prst="line">
            <a:avLst/>
          </a:prstGeom>
          <a:ln>
            <a:solidFill>
              <a:srgbClr val="6A97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96187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" grpId="0"/>
      <p:bldP spid="4" grpId="0"/>
      <p:bldP spid="9" grpId="0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20E4F-1675-84A2-F935-ED25D2CF8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CFDC02A0-FB0D-6467-22CD-16EFFC213D02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CFF57195-FCC9-1B37-155D-CC912F045E3B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D67DAFE9-E581-EA31-F1C6-461D432F94EE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C720D97D-C41F-6069-24A2-332062A45D0E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5C525FFF-51DD-2AF8-55A1-807C1374CA0C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4CBF775-F0CF-C078-FE95-FC7A826D2CC1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D32B4326-3DB7-B42A-DF8C-6CF66CE46300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F0756857-1F66-1DB2-6BAD-2378643A4F43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CEA860AF-60C1-4FEA-49D6-AD27E4473415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2F3D207A-97FC-D5DC-B2AF-AC23EF7A5F2F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CD314A62-2339-1ACF-8B3C-8AEA65EE6D74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78668758-9AFF-FBEA-A512-F9DFB65B0247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FFD12585-CF98-1C8C-0134-14667810CBE3}"/>
              </a:ext>
            </a:extLst>
          </p:cNvPr>
          <p:cNvSpPr txBox="1"/>
          <p:nvPr/>
        </p:nvSpPr>
        <p:spPr>
          <a:xfrm>
            <a:off x="815560" y="929349"/>
            <a:ext cx="3239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Praticando 1: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3918039-7CF5-5D41-A61F-1CE11751B0C4}"/>
              </a:ext>
            </a:extLst>
          </p:cNvPr>
          <p:cNvSpPr txBox="1"/>
          <p:nvPr/>
        </p:nvSpPr>
        <p:spPr>
          <a:xfrm>
            <a:off x="815560" y="1575680"/>
            <a:ext cx="5364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Agora, simplifique os polinômios a seguir de maneira análoga.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9A33777-A670-7C3E-A30D-284F18C75526}"/>
                  </a:ext>
                </a:extLst>
              </p:cNvPr>
              <p:cNvSpPr txBox="1"/>
              <p:nvPr/>
            </p:nvSpPr>
            <p:spPr>
              <a:xfrm>
                <a:off x="815559" y="2687082"/>
                <a:ext cx="53645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4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2</m:t>
                    </m:r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𝑎</m:t>
                    </m:r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 −9</m:t>
                    </m:r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𝑎</m:t>
                    </m:r>
                    <m:sSup>
                      <m:sSupPr>
                        <m:ctrlP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pPr>
                      <m:e>
                        <m: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𝑏</m:t>
                        </m:r>
                      </m:e>
                      <m:sup>
                        <m: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2</m:t>
                        </m:r>
                      </m:sup>
                    </m:sSup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+5</m:t>
                    </m:r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𝑎</m:t>
                    </m:r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+2</m:t>
                    </m:r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𝑎</m:t>
                    </m:r>
                    <m:sSup>
                      <m:sSupPr>
                        <m:ctrlP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pPr>
                      <m:e>
                        <m: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𝑏</m:t>
                        </m:r>
                      </m:e>
                      <m:sup>
                        <m: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2</m:t>
                        </m:r>
                      </m:sup>
                    </m:sSup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−10</m:t>
                    </m:r>
                  </m:oMath>
                </a14:m>
                <a:endParaRPr lang="pt-B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9A33777-A670-7C3E-A30D-284F18C75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59" y="2687082"/>
                <a:ext cx="5364523" cy="461665"/>
              </a:xfrm>
              <a:prstGeom prst="rect">
                <a:avLst/>
              </a:prstGeom>
              <a:blipFill>
                <a:blip r:embed="rId2"/>
                <a:stretch>
                  <a:fillRect l="-1818" t="-10526" b="-289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22AB9365-154A-03DE-A133-D6BB4158D943}"/>
                  </a:ext>
                </a:extLst>
              </p:cNvPr>
              <p:cNvSpPr txBox="1"/>
              <p:nvPr/>
            </p:nvSpPr>
            <p:spPr>
              <a:xfrm>
                <a:off x="815559" y="3691355"/>
                <a:ext cx="53645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4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pPr>
                      <m:e>
                        <m: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𝑚</m:t>
                        </m:r>
                      </m:e>
                      <m:sup>
                        <m: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3</m:t>
                        </m:r>
                      </m:sup>
                    </m:sSup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−5</m:t>
                    </m:r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𝑚𝑛</m:t>
                    </m:r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−3</m:t>
                    </m:r>
                    <m:sSup>
                      <m:sSupPr>
                        <m:ctrlP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pPr>
                      <m:e>
                        <m: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𝑚</m:t>
                        </m:r>
                      </m:e>
                      <m:sup>
                        <m: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3</m:t>
                        </m:r>
                      </m:sup>
                    </m:sSup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𝑛</m:t>
                    </m:r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+</m:t>
                    </m:r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𝑚𝑛</m:t>
                    </m:r>
                  </m:oMath>
                </a14:m>
                <a:endParaRPr lang="pt-B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22AB9365-154A-03DE-A133-D6BB4158D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59" y="3691355"/>
                <a:ext cx="5364523" cy="461665"/>
              </a:xfrm>
              <a:prstGeom prst="rect">
                <a:avLst/>
              </a:prstGeom>
              <a:blipFill>
                <a:blip r:embed="rId3"/>
                <a:stretch>
                  <a:fillRect l="-1818" t="-10667" b="-30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14EBDE26-A0C9-2D0A-3163-4841F0679227}"/>
                  </a:ext>
                </a:extLst>
              </p:cNvPr>
              <p:cNvSpPr txBox="1"/>
              <p:nvPr/>
            </p:nvSpPr>
            <p:spPr>
              <a:xfrm>
                <a:off x="815559" y="5012457"/>
                <a:ext cx="53645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4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pPr>
                      <m:e>
                        <m: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𝑎𝑐</m:t>
                        </m:r>
                      </m:e>
                      <m:sup>
                        <m: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3</m:t>
                        </m:r>
                      </m:sup>
                    </m:sSup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−3</m:t>
                    </m:r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𝑎𝑐</m:t>
                    </m:r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−8</m:t>
                    </m:r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𝑎𝑐</m:t>
                    </m:r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+10</m:t>
                    </m:r>
                    <m:r>
                      <a:rPr lang="pt-BR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𝑎</m:t>
                    </m:r>
                    <m:sSup>
                      <m:sSupPr>
                        <m:ctrlP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</m:ctrlPr>
                      </m:sSupPr>
                      <m:e>
                        <m: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𝑐</m:t>
                        </m:r>
                      </m:e>
                      <m:sup>
                        <m:r>
                          <a:rPr lang="pt-BR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  <a:sym typeface="Calibri"/>
                          </a:rPr>
                          <m:t>3</m:t>
                        </m:r>
                      </m:sup>
                    </m:sSup>
                  </m:oMath>
                </a14:m>
                <a:endParaRPr lang="pt-B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14EBDE26-A0C9-2D0A-3163-4841F0679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59" y="5012457"/>
                <a:ext cx="5364523" cy="461665"/>
              </a:xfrm>
              <a:prstGeom prst="rect">
                <a:avLst/>
              </a:prstGeom>
              <a:blipFill>
                <a:blip r:embed="rId4"/>
                <a:stretch>
                  <a:fillRect l="-1818" t="-10526" b="-289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FB4AA2BB-C4D7-C091-4291-8F3E00B725A2}"/>
              </a:ext>
            </a:extLst>
          </p:cNvPr>
          <p:cNvSpPr/>
          <p:nvPr/>
        </p:nvSpPr>
        <p:spPr>
          <a:xfrm>
            <a:off x="5263927" y="2785750"/>
            <a:ext cx="582846" cy="237990"/>
          </a:xfrm>
          <a:custGeom>
            <a:avLst/>
            <a:gdLst>
              <a:gd name="connsiteX0" fmla="*/ 0 w 582846"/>
              <a:gd name="connsiteY0" fmla="*/ 59498 h 237990"/>
              <a:gd name="connsiteX1" fmla="*/ 463851 w 582846"/>
              <a:gd name="connsiteY1" fmla="*/ 59498 h 237990"/>
              <a:gd name="connsiteX2" fmla="*/ 463851 w 582846"/>
              <a:gd name="connsiteY2" fmla="*/ 0 h 237990"/>
              <a:gd name="connsiteX3" fmla="*/ 582846 w 582846"/>
              <a:gd name="connsiteY3" fmla="*/ 118995 h 237990"/>
              <a:gd name="connsiteX4" fmla="*/ 463851 w 582846"/>
              <a:gd name="connsiteY4" fmla="*/ 237990 h 237990"/>
              <a:gd name="connsiteX5" fmla="*/ 463851 w 582846"/>
              <a:gd name="connsiteY5" fmla="*/ 178493 h 237990"/>
              <a:gd name="connsiteX6" fmla="*/ 0 w 582846"/>
              <a:gd name="connsiteY6" fmla="*/ 178493 h 237990"/>
              <a:gd name="connsiteX7" fmla="*/ 0 w 582846"/>
              <a:gd name="connsiteY7" fmla="*/ 59498 h 23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2846" h="237990" fill="none" extrusionOk="0">
                <a:moveTo>
                  <a:pt x="0" y="59498"/>
                </a:moveTo>
                <a:cubicBezTo>
                  <a:pt x="147427" y="50163"/>
                  <a:pt x="317885" y="89980"/>
                  <a:pt x="463851" y="59498"/>
                </a:cubicBezTo>
                <a:cubicBezTo>
                  <a:pt x="463265" y="38393"/>
                  <a:pt x="468732" y="22600"/>
                  <a:pt x="463851" y="0"/>
                </a:cubicBezTo>
                <a:cubicBezTo>
                  <a:pt x="496274" y="19283"/>
                  <a:pt x="526773" y="71350"/>
                  <a:pt x="582846" y="118995"/>
                </a:cubicBezTo>
                <a:cubicBezTo>
                  <a:pt x="543012" y="180390"/>
                  <a:pt x="495624" y="202440"/>
                  <a:pt x="463851" y="237990"/>
                </a:cubicBezTo>
                <a:cubicBezTo>
                  <a:pt x="459521" y="210761"/>
                  <a:pt x="464208" y="198458"/>
                  <a:pt x="463851" y="178493"/>
                </a:cubicBezTo>
                <a:cubicBezTo>
                  <a:pt x="287117" y="212057"/>
                  <a:pt x="180478" y="123145"/>
                  <a:pt x="0" y="178493"/>
                </a:cubicBezTo>
                <a:cubicBezTo>
                  <a:pt x="-6272" y="144754"/>
                  <a:pt x="10744" y="100192"/>
                  <a:pt x="0" y="59498"/>
                </a:cubicBezTo>
                <a:close/>
              </a:path>
              <a:path w="582846" h="237990" stroke="0" extrusionOk="0">
                <a:moveTo>
                  <a:pt x="0" y="59498"/>
                </a:moveTo>
                <a:cubicBezTo>
                  <a:pt x="166029" y="41819"/>
                  <a:pt x="329325" y="105174"/>
                  <a:pt x="463851" y="59498"/>
                </a:cubicBezTo>
                <a:cubicBezTo>
                  <a:pt x="460946" y="46382"/>
                  <a:pt x="464685" y="26030"/>
                  <a:pt x="463851" y="0"/>
                </a:cubicBezTo>
                <a:cubicBezTo>
                  <a:pt x="529449" y="40083"/>
                  <a:pt x="542228" y="93231"/>
                  <a:pt x="582846" y="118995"/>
                </a:cubicBezTo>
                <a:cubicBezTo>
                  <a:pt x="531887" y="171492"/>
                  <a:pt x="478965" y="203857"/>
                  <a:pt x="463851" y="237990"/>
                </a:cubicBezTo>
                <a:cubicBezTo>
                  <a:pt x="458397" y="213833"/>
                  <a:pt x="466597" y="202260"/>
                  <a:pt x="463851" y="178493"/>
                </a:cubicBezTo>
                <a:cubicBezTo>
                  <a:pt x="327574" y="207154"/>
                  <a:pt x="162383" y="152861"/>
                  <a:pt x="0" y="178493"/>
                </a:cubicBezTo>
                <a:cubicBezTo>
                  <a:pt x="-161" y="149192"/>
                  <a:pt x="13636" y="116021"/>
                  <a:pt x="0" y="59498"/>
                </a:cubicBezTo>
                <a:close/>
              </a:path>
            </a:pathLst>
          </a:custGeom>
          <a:solidFill>
            <a:srgbClr val="58DD7F"/>
          </a:solidFill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Google Shape;281;p6">
            <a:extLst>
              <a:ext uri="{FF2B5EF4-FFF2-40B4-BE49-F238E27FC236}">
                <a16:creationId xmlns:a16="http://schemas.microsoft.com/office/drawing/2014/main" id="{3F7BE4CF-9898-8CE0-29F7-E6D400D0C205}"/>
              </a:ext>
            </a:extLst>
          </p:cNvPr>
          <p:cNvSpPr/>
          <p:nvPr/>
        </p:nvSpPr>
        <p:spPr>
          <a:xfrm>
            <a:off x="1281363" y="3117861"/>
            <a:ext cx="2040375" cy="384464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58DD7F"/>
          </a:solidFill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283;p6">
            <a:extLst>
              <a:ext uri="{FF2B5EF4-FFF2-40B4-BE49-F238E27FC236}">
                <a16:creationId xmlns:a16="http://schemas.microsoft.com/office/drawing/2014/main" id="{E0F58361-232A-DC70-EDC0-6DE9DCC4FCE9}"/>
              </a:ext>
            </a:extLst>
          </p:cNvPr>
          <p:cNvSpPr/>
          <p:nvPr/>
        </p:nvSpPr>
        <p:spPr>
          <a:xfrm rot="10800000" flipH="1">
            <a:off x="2238913" y="2405818"/>
            <a:ext cx="1902164" cy="295373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EC9CD8"/>
          </a:solidFill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Google Shape;282;p6">
                <a:extLst>
                  <a:ext uri="{FF2B5EF4-FFF2-40B4-BE49-F238E27FC236}">
                    <a16:creationId xmlns:a16="http://schemas.microsoft.com/office/drawing/2014/main" id="{B7246B5F-67DD-B301-5D33-EAAE42E517E9}"/>
                  </a:ext>
                </a:extLst>
              </p:cNvPr>
              <p:cNvSpPr txBox="1"/>
              <p:nvPr/>
            </p:nvSpPr>
            <p:spPr>
              <a:xfrm>
                <a:off x="5697014" y="2640529"/>
                <a:ext cx="5282772" cy="477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(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𝟐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𝟓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)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(–</m:t>
                      </m:r>
                      <m:r>
                        <a:rPr lang="pt-BR" sz="25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𝟗</m:t>
                      </m:r>
                      <m:r>
                        <a:rPr lang="pt-BR" sz="25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</m:t>
                      </m:r>
                      <m:r>
                        <a:rPr lang="pt-BR" sz="25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𝟐</m:t>
                      </m:r>
                      <m:r>
                        <a:rPr lang="pt-BR" sz="25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)</m:t>
                      </m:r>
                      <m:r>
                        <a:rPr lang="pt-BR" sz="2500" b="1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𝒂𝒃</m:t>
                      </m:r>
                      <m:r>
                        <a:rPr lang="pt-BR" sz="25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² – </m:t>
                      </m:r>
                      <m:r>
                        <a:rPr lang="pt-BR" sz="25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𝟏𝟎</m:t>
                      </m:r>
                      <m:r>
                        <a:rPr lang="pt-BR" sz="25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  </m:t>
                      </m:r>
                    </m:oMath>
                  </m:oMathPara>
                </a14:m>
                <a:endParaRPr lang="pt-BR" sz="2500" b="1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22" name="Google Shape;282;p6">
                <a:extLst>
                  <a:ext uri="{FF2B5EF4-FFF2-40B4-BE49-F238E27FC236}">
                    <a16:creationId xmlns:a16="http://schemas.microsoft.com/office/drawing/2014/main" id="{B7246B5F-67DD-B301-5D33-EAAE42E51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7014" y="2640529"/>
                <a:ext cx="5282772" cy="477013"/>
              </a:xfrm>
              <a:prstGeom prst="rect">
                <a:avLst/>
              </a:prstGeom>
              <a:blipFill>
                <a:blip r:embed="rId5"/>
                <a:stretch>
                  <a:fillRect b="-1794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Google Shape;282;p6">
                <a:extLst>
                  <a:ext uri="{FF2B5EF4-FFF2-40B4-BE49-F238E27FC236}">
                    <a16:creationId xmlns:a16="http://schemas.microsoft.com/office/drawing/2014/main" id="{8808F6A9-A955-66EC-9278-CDBCDC945878}"/>
                  </a:ext>
                </a:extLst>
              </p:cNvPr>
              <p:cNvSpPr txBox="1"/>
              <p:nvPr/>
            </p:nvSpPr>
            <p:spPr>
              <a:xfrm>
                <a:off x="6027662" y="3147172"/>
                <a:ext cx="2325489" cy="446236"/>
              </a:xfrm>
              <a:prstGeom prst="rect">
                <a:avLst/>
              </a:prstGeom>
              <a:solidFill>
                <a:srgbClr val="58DD7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23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7</m:t>
                      </m:r>
                      <m:r>
                        <a:rPr lang="pt-BR" sz="23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𝑎</m:t>
                      </m:r>
                      <m:r>
                        <a:rPr lang="pt-BR" sz="23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−7</m:t>
                      </m:r>
                      <m:r>
                        <a:rPr lang="pt-BR" sz="23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𝑎</m:t>
                      </m:r>
                      <m:sSup>
                        <m:sSupPr>
                          <m:ctrlPr>
                            <a:rPr lang="pt-BR" sz="23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</m:ctrlPr>
                        </m:sSupPr>
                        <m:e>
                          <m:r>
                            <a:rPr lang="pt-BR" sz="23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𝑏</m:t>
                          </m:r>
                        </m:e>
                        <m:sup>
                          <m:r>
                            <a:rPr lang="pt-BR" sz="23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2</m:t>
                          </m:r>
                        </m:sup>
                      </m:sSup>
                      <m:r>
                        <a:rPr lang="pt-BR" sz="23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−10</m:t>
                      </m:r>
                    </m:oMath>
                  </m:oMathPara>
                </a14:m>
                <a:endParaRPr lang="pt-BR" sz="23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23" name="Google Shape;282;p6">
                <a:extLst>
                  <a:ext uri="{FF2B5EF4-FFF2-40B4-BE49-F238E27FC236}">
                    <a16:creationId xmlns:a16="http://schemas.microsoft.com/office/drawing/2014/main" id="{8808F6A9-A955-66EC-9278-CDBCDC9458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662" y="3147172"/>
                <a:ext cx="2325489" cy="4462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Google Shape;281;p6">
            <a:extLst>
              <a:ext uri="{FF2B5EF4-FFF2-40B4-BE49-F238E27FC236}">
                <a16:creationId xmlns:a16="http://schemas.microsoft.com/office/drawing/2014/main" id="{1A086D98-F9A9-068D-1E55-801BE81934CA}"/>
              </a:ext>
            </a:extLst>
          </p:cNvPr>
          <p:cNvSpPr/>
          <p:nvPr/>
        </p:nvSpPr>
        <p:spPr>
          <a:xfrm>
            <a:off x="1341367" y="4153019"/>
            <a:ext cx="2040375" cy="384464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58DD7F"/>
          </a:solidFill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83;p6">
            <a:extLst>
              <a:ext uri="{FF2B5EF4-FFF2-40B4-BE49-F238E27FC236}">
                <a16:creationId xmlns:a16="http://schemas.microsoft.com/office/drawing/2014/main" id="{50CC617E-D694-B396-D6F1-FC042B88CDE8}"/>
              </a:ext>
            </a:extLst>
          </p:cNvPr>
          <p:cNvSpPr/>
          <p:nvPr/>
        </p:nvSpPr>
        <p:spPr>
          <a:xfrm rot="10800000" flipH="1">
            <a:off x="2298917" y="3484955"/>
            <a:ext cx="2125938" cy="295373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EC9CD8"/>
          </a:solidFill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Seta: para a Direita 29">
            <a:extLst>
              <a:ext uri="{FF2B5EF4-FFF2-40B4-BE49-F238E27FC236}">
                <a16:creationId xmlns:a16="http://schemas.microsoft.com/office/drawing/2014/main" id="{14F0BD29-2E3B-2693-D48A-D8092128D0F9}"/>
              </a:ext>
            </a:extLst>
          </p:cNvPr>
          <p:cNvSpPr/>
          <p:nvPr/>
        </p:nvSpPr>
        <p:spPr>
          <a:xfrm rot="298675">
            <a:off x="4671854" y="3890191"/>
            <a:ext cx="582846" cy="237990"/>
          </a:xfrm>
          <a:custGeom>
            <a:avLst/>
            <a:gdLst>
              <a:gd name="connsiteX0" fmla="*/ 0 w 582846"/>
              <a:gd name="connsiteY0" fmla="*/ 59498 h 237990"/>
              <a:gd name="connsiteX1" fmla="*/ 463851 w 582846"/>
              <a:gd name="connsiteY1" fmla="*/ 59498 h 237990"/>
              <a:gd name="connsiteX2" fmla="*/ 463851 w 582846"/>
              <a:gd name="connsiteY2" fmla="*/ 0 h 237990"/>
              <a:gd name="connsiteX3" fmla="*/ 582846 w 582846"/>
              <a:gd name="connsiteY3" fmla="*/ 118995 h 237990"/>
              <a:gd name="connsiteX4" fmla="*/ 463851 w 582846"/>
              <a:gd name="connsiteY4" fmla="*/ 237990 h 237990"/>
              <a:gd name="connsiteX5" fmla="*/ 463851 w 582846"/>
              <a:gd name="connsiteY5" fmla="*/ 178493 h 237990"/>
              <a:gd name="connsiteX6" fmla="*/ 0 w 582846"/>
              <a:gd name="connsiteY6" fmla="*/ 178493 h 237990"/>
              <a:gd name="connsiteX7" fmla="*/ 0 w 582846"/>
              <a:gd name="connsiteY7" fmla="*/ 59498 h 23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2846" h="237990" fill="none" extrusionOk="0">
                <a:moveTo>
                  <a:pt x="0" y="59498"/>
                </a:moveTo>
                <a:cubicBezTo>
                  <a:pt x="147427" y="50163"/>
                  <a:pt x="317885" y="89980"/>
                  <a:pt x="463851" y="59498"/>
                </a:cubicBezTo>
                <a:cubicBezTo>
                  <a:pt x="463265" y="38393"/>
                  <a:pt x="468732" y="22600"/>
                  <a:pt x="463851" y="0"/>
                </a:cubicBezTo>
                <a:cubicBezTo>
                  <a:pt x="496274" y="19283"/>
                  <a:pt x="526773" y="71350"/>
                  <a:pt x="582846" y="118995"/>
                </a:cubicBezTo>
                <a:cubicBezTo>
                  <a:pt x="543012" y="180390"/>
                  <a:pt x="495624" y="202440"/>
                  <a:pt x="463851" y="237990"/>
                </a:cubicBezTo>
                <a:cubicBezTo>
                  <a:pt x="459521" y="210761"/>
                  <a:pt x="464208" y="198458"/>
                  <a:pt x="463851" y="178493"/>
                </a:cubicBezTo>
                <a:cubicBezTo>
                  <a:pt x="287117" y="212057"/>
                  <a:pt x="180478" y="123145"/>
                  <a:pt x="0" y="178493"/>
                </a:cubicBezTo>
                <a:cubicBezTo>
                  <a:pt x="-6272" y="144754"/>
                  <a:pt x="10744" y="100192"/>
                  <a:pt x="0" y="59498"/>
                </a:cubicBezTo>
                <a:close/>
              </a:path>
              <a:path w="582846" h="237990" stroke="0" extrusionOk="0">
                <a:moveTo>
                  <a:pt x="0" y="59498"/>
                </a:moveTo>
                <a:cubicBezTo>
                  <a:pt x="166029" y="41819"/>
                  <a:pt x="329325" y="105174"/>
                  <a:pt x="463851" y="59498"/>
                </a:cubicBezTo>
                <a:cubicBezTo>
                  <a:pt x="460946" y="46382"/>
                  <a:pt x="464685" y="26030"/>
                  <a:pt x="463851" y="0"/>
                </a:cubicBezTo>
                <a:cubicBezTo>
                  <a:pt x="529449" y="40083"/>
                  <a:pt x="542228" y="93231"/>
                  <a:pt x="582846" y="118995"/>
                </a:cubicBezTo>
                <a:cubicBezTo>
                  <a:pt x="531887" y="171492"/>
                  <a:pt x="478965" y="203857"/>
                  <a:pt x="463851" y="237990"/>
                </a:cubicBezTo>
                <a:cubicBezTo>
                  <a:pt x="458397" y="213833"/>
                  <a:pt x="466597" y="202260"/>
                  <a:pt x="463851" y="178493"/>
                </a:cubicBezTo>
                <a:cubicBezTo>
                  <a:pt x="327574" y="207154"/>
                  <a:pt x="162383" y="152861"/>
                  <a:pt x="0" y="178493"/>
                </a:cubicBezTo>
                <a:cubicBezTo>
                  <a:pt x="-161" y="149192"/>
                  <a:pt x="13636" y="116021"/>
                  <a:pt x="0" y="59498"/>
                </a:cubicBezTo>
                <a:close/>
              </a:path>
            </a:pathLst>
          </a:custGeom>
          <a:solidFill>
            <a:srgbClr val="58DD7F"/>
          </a:solidFill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Google Shape;282;p6">
                <a:extLst>
                  <a:ext uri="{FF2B5EF4-FFF2-40B4-BE49-F238E27FC236}">
                    <a16:creationId xmlns:a16="http://schemas.microsoft.com/office/drawing/2014/main" id="{A866637D-AAE9-255D-E015-E8F125A6C248}"/>
                  </a:ext>
                </a:extLst>
              </p:cNvPr>
              <p:cNvSpPr txBox="1"/>
              <p:nvPr/>
            </p:nvSpPr>
            <p:spPr>
              <a:xfrm>
                <a:off x="5263927" y="3774362"/>
                <a:ext cx="3974666" cy="485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5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</m:ctrlPr>
                        </m:dPr>
                        <m:e>
                          <m:r>
                            <a:rPr lang="pt-BR" sz="25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𝟏</m:t>
                          </m:r>
                          <m:r>
                            <a:rPr lang="pt-BR" sz="25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−</m:t>
                          </m:r>
                          <m:r>
                            <a:rPr lang="pt-BR" sz="25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𝟑</m:t>
                          </m:r>
                        </m:e>
                      </m:d>
                      <m:sSup>
                        <m:sSupPr>
                          <m:ctrlPr>
                            <a:rPr lang="pt-BR" sz="25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</m:ctrlPr>
                        </m:sSupPr>
                        <m:e>
                          <m:r>
                            <a:rPr lang="pt-BR" sz="25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𝒎</m:t>
                          </m:r>
                        </m:e>
                        <m:sup>
                          <m:r>
                            <a:rPr lang="pt-BR" sz="25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𝟑</m:t>
                          </m:r>
                        </m:sup>
                      </m:sSup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𝒏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</m:t>
                      </m:r>
                      <m:d>
                        <m:dPr>
                          <m:ctrlPr>
                            <a:rPr lang="pt-BR" sz="25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</m:ctrlPr>
                        </m:dPr>
                        <m:e>
                          <m:r>
                            <a:rPr lang="pt-BR" sz="25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𝟓</m:t>
                          </m:r>
                          <m:r>
                            <a:rPr lang="pt-BR" sz="25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+</m:t>
                          </m:r>
                          <m:r>
                            <a:rPr lang="pt-BR" sz="25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𝟏</m:t>
                          </m:r>
                        </m:e>
                      </m:d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𝒎𝒏</m:t>
                      </m:r>
                    </m:oMath>
                  </m:oMathPara>
                </a14:m>
                <a:endParaRPr lang="pt-BR" sz="2500" b="1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31" name="Google Shape;282;p6">
                <a:extLst>
                  <a:ext uri="{FF2B5EF4-FFF2-40B4-BE49-F238E27FC236}">
                    <a16:creationId xmlns:a16="http://schemas.microsoft.com/office/drawing/2014/main" id="{A866637D-AAE9-255D-E015-E8F125A6C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3927" y="3774362"/>
                <a:ext cx="3974666" cy="4856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Google Shape;282;p6">
                <a:extLst>
                  <a:ext uri="{FF2B5EF4-FFF2-40B4-BE49-F238E27FC236}">
                    <a16:creationId xmlns:a16="http://schemas.microsoft.com/office/drawing/2014/main" id="{8AF9A9C6-D286-909A-838A-C00658FE06A9}"/>
                  </a:ext>
                </a:extLst>
              </p:cNvPr>
              <p:cNvSpPr txBox="1"/>
              <p:nvPr/>
            </p:nvSpPr>
            <p:spPr>
              <a:xfrm>
                <a:off x="5365511" y="4271705"/>
                <a:ext cx="2040376" cy="446236"/>
              </a:xfrm>
              <a:prstGeom prst="rect">
                <a:avLst/>
              </a:prstGeom>
              <a:solidFill>
                <a:srgbClr val="58DD7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−2</m:t>
                      </m:r>
                      <m:sSup>
                        <m:sSupPr>
                          <m:ctrlPr>
                            <a:rPr lang="pt-BR" sz="23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</m:ctrlPr>
                        </m:sSupPr>
                        <m:e>
                          <m:r>
                            <a:rPr lang="pt-BR" sz="23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𝑚</m:t>
                          </m:r>
                        </m:e>
                        <m:sup>
                          <m:r>
                            <a:rPr lang="pt-BR" sz="23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3</m:t>
                          </m:r>
                        </m:sup>
                      </m:sSup>
                      <m:r>
                        <a:rPr lang="pt-BR" sz="23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−6</m:t>
                      </m:r>
                      <m:r>
                        <a:rPr lang="pt-BR" sz="23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𝑚𝑛</m:t>
                      </m:r>
                    </m:oMath>
                  </m:oMathPara>
                </a14:m>
                <a:endParaRPr lang="pt-BR" sz="23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36" name="Google Shape;282;p6">
                <a:extLst>
                  <a:ext uri="{FF2B5EF4-FFF2-40B4-BE49-F238E27FC236}">
                    <a16:creationId xmlns:a16="http://schemas.microsoft.com/office/drawing/2014/main" id="{8AF9A9C6-D286-909A-838A-C00658FE06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5511" y="4271705"/>
                <a:ext cx="2040376" cy="4462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Google Shape;281;p6">
            <a:extLst>
              <a:ext uri="{FF2B5EF4-FFF2-40B4-BE49-F238E27FC236}">
                <a16:creationId xmlns:a16="http://schemas.microsoft.com/office/drawing/2014/main" id="{C1FFD98A-72CF-0328-CEBF-CED6C3E1EBE6}"/>
              </a:ext>
            </a:extLst>
          </p:cNvPr>
          <p:cNvSpPr/>
          <p:nvPr/>
        </p:nvSpPr>
        <p:spPr>
          <a:xfrm>
            <a:off x="1341367" y="5440454"/>
            <a:ext cx="2713275" cy="384464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58DD7F"/>
          </a:solidFill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283;p6">
            <a:extLst>
              <a:ext uri="{FF2B5EF4-FFF2-40B4-BE49-F238E27FC236}">
                <a16:creationId xmlns:a16="http://schemas.microsoft.com/office/drawing/2014/main" id="{DAAC13AF-3FF3-3D06-A9DA-D406C7A253C6}"/>
              </a:ext>
            </a:extLst>
          </p:cNvPr>
          <p:cNvSpPr/>
          <p:nvPr/>
        </p:nvSpPr>
        <p:spPr>
          <a:xfrm rot="10800000" flipH="1">
            <a:off x="2298917" y="4772389"/>
            <a:ext cx="1022821" cy="295373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EC9CD8"/>
          </a:solidFill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Seta: para a Direita 38">
            <a:extLst>
              <a:ext uri="{FF2B5EF4-FFF2-40B4-BE49-F238E27FC236}">
                <a16:creationId xmlns:a16="http://schemas.microsoft.com/office/drawing/2014/main" id="{F6433855-EFCB-A10A-F0B4-05B1977C92BD}"/>
              </a:ext>
            </a:extLst>
          </p:cNvPr>
          <p:cNvSpPr/>
          <p:nvPr/>
        </p:nvSpPr>
        <p:spPr>
          <a:xfrm>
            <a:off x="4681081" y="5184889"/>
            <a:ext cx="582846" cy="237990"/>
          </a:xfrm>
          <a:custGeom>
            <a:avLst/>
            <a:gdLst>
              <a:gd name="connsiteX0" fmla="*/ 0 w 582846"/>
              <a:gd name="connsiteY0" fmla="*/ 59498 h 237990"/>
              <a:gd name="connsiteX1" fmla="*/ 463851 w 582846"/>
              <a:gd name="connsiteY1" fmla="*/ 59498 h 237990"/>
              <a:gd name="connsiteX2" fmla="*/ 463851 w 582846"/>
              <a:gd name="connsiteY2" fmla="*/ 0 h 237990"/>
              <a:gd name="connsiteX3" fmla="*/ 582846 w 582846"/>
              <a:gd name="connsiteY3" fmla="*/ 118995 h 237990"/>
              <a:gd name="connsiteX4" fmla="*/ 463851 w 582846"/>
              <a:gd name="connsiteY4" fmla="*/ 237990 h 237990"/>
              <a:gd name="connsiteX5" fmla="*/ 463851 w 582846"/>
              <a:gd name="connsiteY5" fmla="*/ 178493 h 237990"/>
              <a:gd name="connsiteX6" fmla="*/ 0 w 582846"/>
              <a:gd name="connsiteY6" fmla="*/ 178493 h 237990"/>
              <a:gd name="connsiteX7" fmla="*/ 0 w 582846"/>
              <a:gd name="connsiteY7" fmla="*/ 59498 h 23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2846" h="237990" fill="none" extrusionOk="0">
                <a:moveTo>
                  <a:pt x="0" y="59498"/>
                </a:moveTo>
                <a:cubicBezTo>
                  <a:pt x="147427" y="50163"/>
                  <a:pt x="317885" y="89980"/>
                  <a:pt x="463851" y="59498"/>
                </a:cubicBezTo>
                <a:cubicBezTo>
                  <a:pt x="463265" y="38393"/>
                  <a:pt x="468732" y="22600"/>
                  <a:pt x="463851" y="0"/>
                </a:cubicBezTo>
                <a:cubicBezTo>
                  <a:pt x="496274" y="19283"/>
                  <a:pt x="526773" y="71350"/>
                  <a:pt x="582846" y="118995"/>
                </a:cubicBezTo>
                <a:cubicBezTo>
                  <a:pt x="543012" y="180390"/>
                  <a:pt x="495624" y="202440"/>
                  <a:pt x="463851" y="237990"/>
                </a:cubicBezTo>
                <a:cubicBezTo>
                  <a:pt x="459521" y="210761"/>
                  <a:pt x="464208" y="198458"/>
                  <a:pt x="463851" y="178493"/>
                </a:cubicBezTo>
                <a:cubicBezTo>
                  <a:pt x="287117" y="212057"/>
                  <a:pt x="180478" y="123145"/>
                  <a:pt x="0" y="178493"/>
                </a:cubicBezTo>
                <a:cubicBezTo>
                  <a:pt x="-6272" y="144754"/>
                  <a:pt x="10744" y="100192"/>
                  <a:pt x="0" y="59498"/>
                </a:cubicBezTo>
                <a:close/>
              </a:path>
              <a:path w="582846" h="237990" stroke="0" extrusionOk="0">
                <a:moveTo>
                  <a:pt x="0" y="59498"/>
                </a:moveTo>
                <a:cubicBezTo>
                  <a:pt x="166029" y="41819"/>
                  <a:pt x="329325" y="105174"/>
                  <a:pt x="463851" y="59498"/>
                </a:cubicBezTo>
                <a:cubicBezTo>
                  <a:pt x="460946" y="46382"/>
                  <a:pt x="464685" y="26030"/>
                  <a:pt x="463851" y="0"/>
                </a:cubicBezTo>
                <a:cubicBezTo>
                  <a:pt x="529449" y="40083"/>
                  <a:pt x="542228" y="93231"/>
                  <a:pt x="582846" y="118995"/>
                </a:cubicBezTo>
                <a:cubicBezTo>
                  <a:pt x="531887" y="171492"/>
                  <a:pt x="478965" y="203857"/>
                  <a:pt x="463851" y="237990"/>
                </a:cubicBezTo>
                <a:cubicBezTo>
                  <a:pt x="458397" y="213833"/>
                  <a:pt x="466597" y="202260"/>
                  <a:pt x="463851" y="178493"/>
                </a:cubicBezTo>
                <a:cubicBezTo>
                  <a:pt x="327574" y="207154"/>
                  <a:pt x="162383" y="152861"/>
                  <a:pt x="0" y="178493"/>
                </a:cubicBezTo>
                <a:cubicBezTo>
                  <a:pt x="-161" y="149192"/>
                  <a:pt x="13636" y="116021"/>
                  <a:pt x="0" y="59498"/>
                </a:cubicBezTo>
                <a:close/>
              </a:path>
            </a:pathLst>
          </a:custGeom>
          <a:solidFill>
            <a:srgbClr val="58DD7F"/>
          </a:solidFill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C9504236-363D-89CB-7747-A7E4EB06F5DA}"/>
                  </a:ext>
                </a:extLst>
              </p:cNvPr>
              <p:cNvSpPr txBox="1"/>
              <p:nvPr/>
            </p:nvSpPr>
            <p:spPr>
              <a:xfrm>
                <a:off x="5212094" y="5067762"/>
                <a:ext cx="4787483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(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𝟏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𝟏𝟎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)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𝒂𝒄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³ + (–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𝟑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𝟖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)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𝒂𝒄</m:t>
                      </m:r>
                      <m:r>
                        <a:rPr lang="pt-BR" sz="25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   </m:t>
                      </m:r>
                    </m:oMath>
                  </m:oMathPara>
                </a14:m>
                <a:endParaRPr lang="pt-BR" sz="2500" b="1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C9504236-363D-89CB-7747-A7E4EB06F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2094" y="5067762"/>
                <a:ext cx="4787483" cy="477054"/>
              </a:xfrm>
              <a:prstGeom prst="rect">
                <a:avLst/>
              </a:prstGeom>
              <a:blipFill>
                <a:blip r:embed="rId9"/>
                <a:stretch>
                  <a:fillRect b="-164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Google Shape;282;p6">
                <a:extLst>
                  <a:ext uri="{FF2B5EF4-FFF2-40B4-BE49-F238E27FC236}">
                    <a16:creationId xmlns:a16="http://schemas.microsoft.com/office/drawing/2014/main" id="{24717088-53FA-B893-CE09-D49BD0F63253}"/>
                  </a:ext>
                </a:extLst>
              </p:cNvPr>
              <p:cNvSpPr txBox="1"/>
              <p:nvPr/>
            </p:nvSpPr>
            <p:spPr>
              <a:xfrm>
                <a:off x="5400063" y="5566665"/>
                <a:ext cx="1841565" cy="446236"/>
              </a:xfrm>
              <a:prstGeom prst="rect">
                <a:avLst/>
              </a:prstGeom>
              <a:solidFill>
                <a:srgbClr val="58DD7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3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11</m:t>
                      </m:r>
                      <m:r>
                        <a:rPr lang="pt-BR" sz="23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𝑎</m:t>
                      </m:r>
                      <m:sSup>
                        <m:sSupPr>
                          <m:ctrlPr>
                            <a:rPr lang="pt-BR" sz="23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</m:ctrlPr>
                        </m:sSupPr>
                        <m:e>
                          <m:r>
                            <a:rPr lang="pt-BR" sz="23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𝑐</m:t>
                          </m:r>
                        </m:e>
                        <m:sup>
                          <m:r>
                            <a:rPr lang="pt-BR" sz="23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3</m:t>
                          </m:r>
                        </m:sup>
                      </m:sSup>
                      <m:r>
                        <a:rPr lang="pt-BR" sz="23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+5</m:t>
                      </m:r>
                      <m:r>
                        <a:rPr lang="pt-BR" sz="23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𝑎𝑐</m:t>
                      </m:r>
                    </m:oMath>
                  </m:oMathPara>
                </a14:m>
                <a:endParaRPr lang="pt-BR" sz="23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41" name="Google Shape;282;p6">
                <a:extLst>
                  <a:ext uri="{FF2B5EF4-FFF2-40B4-BE49-F238E27FC236}">
                    <a16:creationId xmlns:a16="http://schemas.microsoft.com/office/drawing/2014/main" id="{24717088-53FA-B893-CE09-D49BD0F63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063" y="5566665"/>
                <a:ext cx="1841565" cy="446236"/>
              </a:xfrm>
              <a:prstGeom prst="rect">
                <a:avLst/>
              </a:prstGeom>
              <a:blipFill>
                <a:blip r:embed="rId10"/>
                <a:stretch>
                  <a:fillRect l="-6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103204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" grpId="0"/>
      <p:bldP spid="3" grpId="0"/>
      <p:bldP spid="5" grpId="0"/>
      <p:bldP spid="6" grpId="0"/>
      <p:bldP spid="14" grpId="0" animBg="1"/>
      <p:bldP spid="17" grpId="0" animBg="1"/>
      <p:bldP spid="19" grpId="0" animBg="1"/>
      <p:bldP spid="22" grpId="0"/>
      <p:bldP spid="23" grpId="0" animBg="1"/>
      <p:bldP spid="26" grpId="0" animBg="1"/>
      <p:bldP spid="29" grpId="0" animBg="1"/>
      <p:bldP spid="30" grpId="0" animBg="1"/>
      <p:bldP spid="31" grpId="0"/>
      <p:bldP spid="36" grpId="0" animBg="1"/>
      <p:bldP spid="37" grpId="0" animBg="1"/>
      <p:bldP spid="38" grpId="0" animBg="1"/>
      <p:bldP spid="39" grpId="0" animBg="1"/>
      <p:bldP spid="40" grpId="0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928EB-CA22-263E-54C0-EB10655A8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DAC7557F-A0A5-AD73-A159-2AB02F5A9F66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BB9EDBD-67BA-1F81-5E93-5FEF3EF373A0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AD4B1BA0-781A-7418-F66F-4ECABA815809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CDA4E14D-419E-A9A7-F87C-722E01788CE9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CD1C0BF3-2FA2-8318-D106-25AAA58AD34E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43E5CC8-43A3-DAEF-A3D0-CBF1F0E311D0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83DA2AB8-F7B7-5332-DB63-66CC47BEF836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68CE50FD-B324-6E15-E673-41316F7BCFED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2FC36FDB-DF41-23FF-18EE-B370562A5CC2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D2B6B9F5-7D13-ACDB-B064-8DAF089E7DCD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436EA4FB-96C6-2DBA-B89D-41D6A35B8ED5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5FDDA151-0B31-870B-6FD9-F963C4999C1E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12757F3C-A4FB-7E1E-6923-F79A0816F030}"/>
              </a:ext>
            </a:extLst>
          </p:cNvPr>
          <p:cNvSpPr txBox="1"/>
          <p:nvPr/>
        </p:nvSpPr>
        <p:spPr>
          <a:xfrm>
            <a:off x="815560" y="1486121"/>
            <a:ext cx="3239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Observações: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E945FA3-01F7-E3F7-0FF8-2DDE237E0CE8}"/>
              </a:ext>
            </a:extLst>
          </p:cNvPr>
          <p:cNvSpPr txBox="1"/>
          <p:nvPr/>
        </p:nvSpPr>
        <p:spPr>
          <a:xfrm>
            <a:off x="1341583" y="2218168"/>
            <a:ext cx="5847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 polinômios de um só termo são chamados monômios.</a:t>
            </a:r>
            <a:endParaRPr lang="pt-BR" sz="24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DACA4F2-5280-69A5-155A-050BF2019DED}"/>
              </a:ext>
            </a:extLst>
          </p:cNvPr>
          <p:cNvSpPr txBox="1"/>
          <p:nvPr/>
        </p:nvSpPr>
        <p:spPr>
          <a:xfrm>
            <a:off x="1341583" y="3306382"/>
            <a:ext cx="6615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 polinômio reduzido de dois termos também recebe o nome de </a:t>
            </a: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binômio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pt-BR" sz="2400" dirty="0">
              <a:ea typeface="Calibri"/>
            </a:endParaRPr>
          </a:p>
        </p:txBody>
      </p:sp>
      <p:sp>
        <p:nvSpPr>
          <p:cNvPr id="9" name="Google Shape;813;p38">
            <a:extLst>
              <a:ext uri="{FF2B5EF4-FFF2-40B4-BE49-F238E27FC236}">
                <a16:creationId xmlns:a16="http://schemas.microsoft.com/office/drawing/2014/main" id="{D94F7204-E882-3161-B6DB-7D4C8B7AE76E}"/>
              </a:ext>
            </a:extLst>
          </p:cNvPr>
          <p:cNvSpPr/>
          <p:nvPr/>
        </p:nvSpPr>
        <p:spPr>
          <a:xfrm>
            <a:off x="923983" y="2218168"/>
            <a:ext cx="417600" cy="4176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DM Sans"/>
              </a:rPr>
              <a:t>1</a:t>
            </a:r>
            <a:endParaRPr sz="25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DM Sans"/>
            </a:endParaRPr>
          </a:p>
        </p:txBody>
      </p:sp>
      <p:sp>
        <p:nvSpPr>
          <p:cNvPr id="12" name="Google Shape;813;p38">
            <a:extLst>
              <a:ext uri="{FF2B5EF4-FFF2-40B4-BE49-F238E27FC236}">
                <a16:creationId xmlns:a16="http://schemas.microsoft.com/office/drawing/2014/main" id="{888D4A65-6C8A-F81D-14A1-092B4689FB60}"/>
              </a:ext>
            </a:extLst>
          </p:cNvPr>
          <p:cNvSpPr/>
          <p:nvPr/>
        </p:nvSpPr>
        <p:spPr>
          <a:xfrm>
            <a:off x="923983" y="3299389"/>
            <a:ext cx="417600" cy="4176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DM Sans"/>
              </a:rPr>
              <a:t>2</a:t>
            </a:r>
            <a:endParaRPr sz="25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DM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1919127B-C911-D10D-F1E0-5D5306671B95}"/>
                  </a:ext>
                </a:extLst>
              </p:cNvPr>
              <p:cNvSpPr txBox="1"/>
              <p:nvPr/>
            </p:nvSpPr>
            <p:spPr>
              <a:xfrm rot="21379833">
                <a:off x="874398" y="4954649"/>
                <a:ext cx="1367120" cy="477054"/>
              </a:xfrm>
              <a:prstGeom prst="rect">
                <a:avLst/>
              </a:prstGeom>
              <a:solidFill>
                <a:srgbClr val="EC9CD8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1919127B-C911-D10D-F1E0-5D5306671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79833">
                <a:off x="874398" y="4954649"/>
                <a:ext cx="1367120" cy="477054"/>
              </a:xfrm>
              <a:prstGeom prst="rect">
                <a:avLst/>
              </a:prstGeom>
              <a:blipFill>
                <a:blip r:embed="rId2"/>
                <a:stretch>
                  <a:fillRect r="-437" b="-31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8834EF9F-DC42-D9FE-4D9C-754C15533DBC}"/>
                  </a:ext>
                </a:extLst>
              </p:cNvPr>
              <p:cNvSpPr txBox="1"/>
              <p:nvPr/>
            </p:nvSpPr>
            <p:spPr>
              <a:xfrm rot="250826">
                <a:off x="2691790" y="5010033"/>
                <a:ext cx="1110417" cy="477054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8834EF9F-DC42-D9FE-4D9C-754C15533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50826">
                <a:off x="2691790" y="5010033"/>
                <a:ext cx="1110417" cy="477054"/>
              </a:xfrm>
              <a:prstGeom prst="rect">
                <a:avLst/>
              </a:prstGeom>
              <a:blipFill>
                <a:blip r:embed="rId3"/>
                <a:stretch>
                  <a:fillRect l="-5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5901B358-AA07-9FBA-284B-FEEC6B42D8EF}"/>
                  </a:ext>
                </a:extLst>
              </p:cNvPr>
              <p:cNvSpPr txBox="1"/>
              <p:nvPr/>
            </p:nvSpPr>
            <p:spPr>
              <a:xfrm>
                <a:off x="4238613" y="4999831"/>
                <a:ext cx="1555721" cy="477054"/>
              </a:xfrm>
              <a:prstGeom prst="rect">
                <a:avLst/>
              </a:prstGeom>
              <a:solidFill>
                <a:srgbClr val="6A97FA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pt-BR" sz="2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5901B358-AA07-9FBA-284B-FEEC6B42D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613" y="4999831"/>
                <a:ext cx="1555721" cy="477054"/>
              </a:xfrm>
              <a:prstGeom prst="rect">
                <a:avLst/>
              </a:prstGeom>
              <a:blipFill>
                <a:blip r:embed="rId4"/>
                <a:stretch>
                  <a:fillRect b="-102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889411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" grpId="0"/>
      <p:bldP spid="4" grpId="0"/>
      <p:bldP spid="9" grpId="0" animBg="1"/>
      <p:bldP spid="12" grpId="0" animBg="1"/>
      <p:bldP spid="20" grpId="0" animBg="1"/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59254-60A0-8766-E167-EED5EA63D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BA7C4195-B4F7-E6E4-9B37-ED4BD355DC2F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F173A966-4D82-65EC-6818-22D90B2FF2B3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DA6E0D5A-0842-255E-A1CD-03954C52DDF2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C704906B-ED6B-83A3-A441-8CFD43F15EB1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F79FD063-2121-DA44-7CA5-3314F535F1C5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AE84255A-25BE-4511-B986-1C39D4181BEA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0D6B648D-804C-4B67-4022-B676365BED48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D6A0D996-44AD-D32C-981C-56ED392A9A77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6403C622-C09C-5276-935D-6B30B7A52EFF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6AD9168D-F3D1-73D3-310C-4A2D9A671EB1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E5EBD2FA-1FCF-0421-D63F-F45688FDFAD7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D673D19F-9A41-EE44-9374-856ED8B47FFF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7A4DA449-1B0E-78C9-3B47-CA01B9ECAB91}"/>
              </a:ext>
            </a:extLst>
          </p:cNvPr>
          <p:cNvSpPr txBox="1"/>
          <p:nvPr/>
        </p:nvSpPr>
        <p:spPr>
          <a:xfrm>
            <a:off x="815560" y="1486121"/>
            <a:ext cx="3239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Observações: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FF3F26E-A631-C9BF-1391-272A209E9ACA}"/>
              </a:ext>
            </a:extLst>
          </p:cNvPr>
          <p:cNvSpPr txBox="1"/>
          <p:nvPr/>
        </p:nvSpPr>
        <p:spPr>
          <a:xfrm>
            <a:off x="1341583" y="2218168"/>
            <a:ext cx="5847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 polinômio reduzido de três termos também é chamado </a:t>
            </a:r>
            <a:r>
              <a:rPr lang="pt-B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trinômio</a:t>
            </a: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pt-BR" sz="24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3ACD8DC-A35B-657E-5A83-2370DE7EBDFF}"/>
              </a:ext>
            </a:extLst>
          </p:cNvPr>
          <p:cNvSpPr txBox="1"/>
          <p:nvPr/>
        </p:nvSpPr>
        <p:spPr>
          <a:xfrm>
            <a:off x="1341583" y="4018079"/>
            <a:ext cx="6615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</a:pPr>
            <a:r>
              <a:rPr lang="pt-B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 polinômio reduzido com mais de três termos não tem nome particular.</a:t>
            </a:r>
          </a:p>
        </p:txBody>
      </p:sp>
      <p:sp>
        <p:nvSpPr>
          <p:cNvPr id="9" name="Google Shape;813;p38">
            <a:extLst>
              <a:ext uri="{FF2B5EF4-FFF2-40B4-BE49-F238E27FC236}">
                <a16:creationId xmlns:a16="http://schemas.microsoft.com/office/drawing/2014/main" id="{9C6C60C6-3668-25D5-F5BC-23858926DCEC}"/>
              </a:ext>
            </a:extLst>
          </p:cNvPr>
          <p:cNvSpPr/>
          <p:nvPr/>
        </p:nvSpPr>
        <p:spPr>
          <a:xfrm>
            <a:off x="923983" y="2218168"/>
            <a:ext cx="417600" cy="4176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DM Sans"/>
              </a:rPr>
              <a:t>3</a:t>
            </a:r>
            <a:endParaRPr sz="25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DM Sans"/>
            </a:endParaRPr>
          </a:p>
        </p:txBody>
      </p:sp>
      <p:sp>
        <p:nvSpPr>
          <p:cNvPr id="12" name="Google Shape;813;p38">
            <a:extLst>
              <a:ext uri="{FF2B5EF4-FFF2-40B4-BE49-F238E27FC236}">
                <a16:creationId xmlns:a16="http://schemas.microsoft.com/office/drawing/2014/main" id="{DEB09115-4E00-0E1D-752E-4F3521A3E072}"/>
              </a:ext>
            </a:extLst>
          </p:cNvPr>
          <p:cNvSpPr/>
          <p:nvPr/>
        </p:nvSpPr>
        <p:spPr>
          <a:xfrm>
            <a:off x="923983" y="4011086"/>
            <a:ext cx="417600" cy="4176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DM Sans"/>
              </a:rPr>
              <a:t>4</a:t>
            </a:r>
            <a:endParaRPr sz="25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DM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C52F3D89-78EB-43C9-394E-9365B219D69B}"/>
                  </a:ext>
                </a:extLst>
              </p:cNvPr>
              <p:cNvSpPr txBox="1"/>
              <p:nvPr/>
            </p:nvSpPr>
            <p:spPr>
              <a:xfrm>
                <a:off x="890266" y="3166658"/>
                <a:ext cx="4044444" cy="477054"/>
              </a:xfrm>
              <a:prstGeom prst="rect">
                <a:avLst/>
              </a:prstGeom>
              <a:solidFill>
                <a:srgbClr val="EC9CD8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2+2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pt-BR" sz="2500" b="0" i="1" smtClean="0">
                          <a:latin typeface="Cambria Math" panose="02040503050406030204" pitchFamily="18" charset="0"/>
                        </a:rPr>
                        <m:t> −</m:t>
                      </m:r>
                      <m:sSup>
                        <m:sSupPr>
                          <m:ctrlPr>
                            <a:rPr lang="pt-BR" sz="2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pt-BR" sz="2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5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pt-BR" sz="25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pt-BR" sz="25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pt-BR" sz="2500" b="0" i="0" smtClean="0">
                          <a:latin typeface="Cambria Math" panose="02040503050406030204" pitchFamily="18" charset="0"/>
                        </a:rPr>
                        <m:t>bc</m:t>
                      </m:r>
                      <m:r>
                        <a:rPr lang="pt-BR" sz="2500" b="0" i="0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m:rPr>
                          <m:sty m:val="p"/>
                        </m:rPr>
                        <a:rPr lang="pt-BR" sz="2500" b="0" i="0" smtClean="0">
                          <a:latin typeface="Cambria Math" panose="02040503050406030204" pitchFamily="18" charset="0"/>
                        </a:rPr>
                        <m:t>bc</m:t>
                      </m:r>
                    </m:oMath>
                  </m:oMathPara>
                </a14:m>
                <a:endParaRPr lang="pt-BR" sz="2500" dirty="0"/>
              </a:p>
            </p:txBody>
          </p:sp>
        </mc:Choice>
        <mc:Fallback xmlns="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C52F3D89-78EB-43C9-394E-9365B219D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66" y="3166658"/>
                <a:ext cx="4044444" cy="477054"/>
              </a:xfrm>
              <a:prstGeom prst="rect">
                <a:avLst/>
              </a:prstGeom>
              <a:blipFill>
                <a:blip r:embed="rId2"/>
                <a:stretch>
                  <a:fillRect l="-452" b="-151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3588144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" grpId="0"/>
      <p:bldP spid="4" grpId="0"/>
      <p:bldP spid="9" grpId="0" animBg="1"/>
      <p:bldP spid="12" grpId="0" animBg="1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F67BF-330F-84EA-E9C6-A4CD0D056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0F15AB3F-5D19-F30D-EEEE-ECD2B1B1C355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EC8A3A7B-9E91-76DE-14A6-5D0F13C2AA8B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3A32F714-A153-06A9-8D7F-6E8E93A35537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B3314572-4A2D-808E-1FC7-E97115343AF2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2A5460E0-AD78-071A-47D6-9097D34B5544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3DA57D2E-9542-91D9-D123-6ED1927A6F15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07FE9DAF-C87B-EE3B-9F0D-7B20A31FAE81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DB848C9F-24F7-A775-24E7-B099357D4CAD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031E8ED2-4D3E-D4AF-D190-52674C952FFD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09911BA9-0926-9FBC-1C92-7F2730E81E95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B8EE1CDD-DFFC-3871-72E8-C0771F06FF40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CC8B0DFD-3F0D-3452-10A8-589D32944E79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Fluxograma: Dados 4">
            <a:extLst>
              <a:ext uri="{FF2B5EF4-FFF2-40B4-BE49-F238E27FC236}">
                <a16:creationId xmlns:a16="http://schemas.microsoft.com/office/drawing/2014/main" id="{9D3AD3B8-EB67-7C59-558F-5C9568401C3F}"/>
              </a:ext>
            </a:extLst>
          </p:cNvPr>
          <p:cNvSpPr/>
          <p:nvPr/>
        </p:nvSpPr>
        <p:spPr>
          <a:xfrm>
            <a:off x="815560" y="1649190"/>
            <a:ext cx="3065948" cy="1284363"/>
          </a:xfrm>
          <a:prstGeom prst="flowChartInputOutput">
            <a:avLst/>
          </a:prstGeom>
          <a:solidFill>
            <a:srgbClr val="58DD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C58A4DC-6D85-B2D9-C25A-81A5B262C333}"/>
              </a:ext>
            </a:extLst>
          </p:cNvPr>
          <p:cNvSpPr txBox="1"/>
          <p:nvPr/>
        </p:nvSpPr>
        <p:spPr>
          <a:xfrm rot="21072481">
            <a:off x="1309305" y="1522899"/>
            <a:ext cx="14951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10CDCC1-772A-D79F-AD10-1DACF321AE7F}"/>
              </a:ext>
            </a:extLst>
          </p:cNvPr>
          <p:cNvSpPr txBox="1"/>
          <p:nvPr/>
        </p:nvSpPr>
        <p:spPr>
          <a:xfrm rot="21124577">
            <a:off x="1378465" y="2003410"/>
            <a:ext cx="2449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Saber</a:t>
            </a:r>
          </a:p>
        </p:txBody>
      </p:sp>
      <p:sp>
        <p:nvSpPr>
          <p:cNvPr id="17" name="Fluxograma: Dados 16">
            <a:extLst>
              <a:ext uri="{FF2B5EF4-FFF2-40B4-BE49-F238E27FC236}">
                <a16:creationId xmlns:a16="http://schemas.microsoft.com/office/drawing/2014/main" id="{036A0332-D8E5-4F73-310A-36D0055E7889}"/>
              </a:ext>
            </a:extLst>
          </p:cNvPr>
          <p:cNvSpPr/>
          <p:nvPr/>
        </p:nvSpPr>
        <p:spPr>
          <a:xfrm>
            <a:off x="2926325" y="1255432"/>
            <a:ext cx="1682511" cy="880865"/>
          </a:xfrm>
          <a:prstGeom prst="flowChartInputOutput">
            <a:avLst/>
          </a:prstGeom>
          <a:solidFill>
            <a:srgbClr val="6A9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377EC74-6163-51C9-D4FA-605A71F83558}"/>
              </a:ext>
            </a:extLst>
          </p:cNvPr>
          <p:cNvSpPr txBox="1"/>
          <p:nvPr/>
        </p:nvSpPr>
        <p:spPr>
          <a:xfrm rot="21124577">
            <a:off x="3291634" y="662697"/>
            <a:ext cx="7817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B92BDDB-CB64-B534-822E-C0A5AC33C3AB}"/>
              </a:ext>
            </a:extLst>
          </p:cNvPr>
          <p:cNvSpPr txBox="1"/>
          <p:nvPr/>
        </p:nvSpPr>
        <p:spPr>
          <a:xfrm>
            <a:off x="761679" y="3192312"/>
            <a:ext cx="59754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 prefixos </a:t>
            </a:r>
            <a:r>
              <a:rPr lang="pt-BR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mono</a:t>
            </a: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-, </a:t>
            </a:r>
            <a:r>
              <a:rPr lang="pt-BR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</a:t>
            </a: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e </a:t>
            </a:r>
            <a:r>
              <a:rPr lang="pt-BR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</a:t>
            </a: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indicam nas palavras “um”, “dois” e “três”, respectivamente.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31CB6CA-C9DF-E70B-1246-3C0FDC949725}"/>
              </a:ext>
            </a:extLst>
          </p:cNvPr>
          <p:cNvSpPr txBox="1"/>
          <p:nvPr/>
        </p:nvSpPr>
        <p:spPr>
          <a:xfrm>
            <a:off x="763742" y="4070365"/>
            <a:ext cx="583748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Já o prefixo </a:t>
            </a:r>
            <a:r>
              <a:rPr lang="pt-BR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</a:t>
            </a: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indica “vários” na palavra.</a:t>
            </a:r>
          </a:p>
        </p:txBody>
      </p:sp>
    </p:spTree>
    <p:extLst>
      <p:ext uri="{BB962C8B-B14F-4D97-AF65-F5344CB8AC3E}">
        <p14:creationId xmlns:p14="http://schemas.microsoft.com/office/powerpoint/2010/main" val="160023088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4" grpId="0"/>
      <p:bldP spid="17" grpId="0" animBg="1"/>
      <p:bldP spid="19" grpId="0"/>
      <p:bldP spid="22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296AC-6B47-C007-E8F1-87FDCFF14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38F189BA-6CE5-49D8-72CB-EE9EDDD42167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4A1CCD61-77FF-F863-8DB3-31D3EE3AB55D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63A5EB3-A6D5-6A3A-7963-1408A89B700E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7627146D-3576-4FE9-6AF3-CBACEEF81C15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A0897193-DFF2-B2F3-B4E5-7FB51E1E989A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7B28AD6E-AEC7-31F2-827A-E7DE026B9CB1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33EA64F3-6B38-FEE5-F399-7A1D35AC5D55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579CD4AA-ED88-6039-C4A8-23C7D5FED2FB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30EAF795-4725-EE94-EF75-3F9AC56DAC67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65034889-5FD8-64A7-B4E6-FF0D958F1A91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AF965CB6-7F13-D8FF-D6AE-024FF83786D4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CCC71BD1-A28C-436E-9306-52F988EB722A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7CBDF4F-EA19-D4C4-F334-C4626710326F}"/>
              </a:ext>
            </a:extLst>
          </p:cNvPr>
          <p:cNvSpPr txBox="1"/>
          <p:nvPr/>
        </p:nvSpPr>
        <p:spPr>
          <a:xfrm>
            <a:off x="885972" y="2211951"/>
            <a:ext cx="5975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grau de um polinômio reduzido não nulo é dado por seu </a:t>
            </a:r>
            <a:r>
              <a:rPr lang="pt-BR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termo de maior grau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	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3A2C88A-372B-99FE-8991-200CBD59A878}"/>
              </a:ext>
            </a:extLst>
          </p:cNvPr>
          <p:cNvSpPr txBox="1"/>
          <p:nvPr/>
        </p:nvSpPr>
        <p:spPr>
          <a:xfrm>
            <a:off x="888035" y="3042948"/>
            <a:ext cx="5837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Observe o exemplo: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D830788-87B7-F001-15BE-A4306C08E8B2}"/>
              </a:ext>
            </a:extLst>
          </p:cNvPr>
          <p:cNvSpPr txBox="1"/>
          <p:nvPr/>
        </p:nvSpPr>
        <p:spPr>
          <a:xfrm>
            <a:off x="939853" y="1511327"/>
            <a:ext cx="4860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Grau de um polinômio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BF6C137-1E3D-0F6E-BA37-A66B039BE622}"/>
                  </a:ext>
                </a:extLst>
              </p:cNvPr>
              <p:cNvSpPr txBox="1"/>
              <p:nvPr/>
            </p:nvSpPr>
            <p:spPr>
              <a:xfrm>
                <a:off x="944864" y="3610121"/>
                <a:ext cx="5342368" cy="492443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26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𝑎</m:t>
                    </m:r>
                    <m:r>
                      <a:rPr lang="pt-BR" sz="26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³</m:t>
                    </m:r>
                    <m:r>
                      <a:rPr lang="pt-BR" sz="26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𝑥</m:t>
                    </m:r>
                    <m:r>
                      <a:rPr lang="pt-BR" sz="26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 – 2</m:t>
                    </m:r>
                    <m:r>
                      <a:rPr lang="pt-BR" sz="26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𝑎</m:t>
                    </m:r>
                    <m:r>
                      <a:rPr lang="pt-BR" sz="2600" b="0" i="1" u="none" strike="noStrike" cap="none" baseline="3000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4</m:t>
                    </m:r>
                    <m:r>
                      <a:rPr lang="pt-BR" sz="26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𝑥</m:t>
                    </m:r>
                    <m:r>
                      <a:rPr lang="pt-BR" sz="26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³ + 9</m:t>
                    </m:r>
                    <m:r>
                      <a:rPr lang="pt-BR" sz="26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𝑎𝑥</m:t>
                    </m:r>
                    <m:r>
                      <a:rPr lang="pt-BR" sz="2600" b="0" i="1" u="none" strike="noStrike" cap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Calibri"/>
                      </a:rPr>
                      <m:t>² </m:t>
                    </m:r>
                  </m:oMath>
                </a14:m>
                <a:r>
                  <a:rPr lang="pt-BR" sz="2600" b="0" i="0" u="none" strike="noStrike" cap="none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é do 7º grau 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BF6C137-1E3D-0F6E-BA37-A66B039BE6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864" y="3610121"/>
                <a:ext cx="5342368" cy="492443"/>
              </a:xfrm>
              <a:prstGeom prst="rect">
                <a:avLst/>
              </a:prstGeom>
              <a:blipFill>
                <a:blip r:embed="rId2"/>
                <a:stretch>
                  <a:fillRect t="-9877" b="-3209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Google Shape;288;p6">
            <a:extLst>
              <a:ext uri="{FF2B5EF4-FFF2-40B4-BE49-F238E27FC236}">
                <a16:creationId xmlns:a16="http://schemas.microsoft.com/office/drawing/2014/main" id="{2B1152D7-1481-2B8B-2289-698B243C1074}"/>
              </a:ext>
            </a:extLst>
          </p:cNvPr>
          <p:cNvCxnSpPr/>
          <p:nvPr/>
        </p:nvCxnSpPr>
        <p:spPr>
          <a:xfrm>
            <a:off x="1290183" y="4204907"/>
            <a:ext cx="0" cy="559884"/>
          </a:xfrm>
          <a:prstGeom prst="straightConnector1">
            <a:avLst/>
          </a:prstGeom>
          <a:noFill/>
          <a:ln w="28575" cap="flat" cmpd="sng">
            <a:solidFill>
              <a:srgbClr val="6A97F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" name="Google Shape;289;p6">
            <a:extLst>
              <a:ext uri="{FF2B5EF4-FFF2-40B4-BE49-F238E27FC236}">
                <a16:creationId xmlns:a16="http://schemas.microsoft.com/office/drawing/2014/main" id="{079FC6DE-2061-7031-949A-758FB3EC54D1}"/>
              </a:ext>
            </a:extLst>
          </p:cNvPr>
          <p:cNvCxnSpPr>
            <a:cxnSpLocks/>
          </p:cNvCxnSpPr>
          <p:nvPr/>
        </p:nvCxnSpPr>
        <p:spPr>
          <a:xfrm>
            <a:off x="2276962" y="4209968"/>
            <a:ext cx="0" cy="780564"/>
          </a:xfrm>
          <a:prstGeom prst="straightConnector1">
            <a:avLst/>
          </a:prstGeom>
          <a:noFill/>
          <a:ln w="28575" cap="flat" cmpd="sng">
            <a:solidFill>
              <a:srgbClr val="6A97F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" name="Google Shape;290;p6">
            <a:extLst>
              <a:ext uri="{FF2B5EF4-FFF2-40B4-BE49-F238E27FC236}">
                <a16:creationId xmlns:a16="http://schemas.microsoft.com/office/drawing/2014/main" id="{7C2827CF-8597-B585-C9F4-9D1519475F25}"/>
              </a:ext>
            </a:extLst>
          </p:cNvPr>
          <p:cNvCxnSpPr/>
          <p:nvPr/>
        </p:nvCxnSpPr>
        <p:spPr>
          <a:xfrm>
            <a:off x="3548116" y="4209968"/>
            <a:ext cx="0" cy="559884"/>
          </a:xfrm>
          <a:prstGeom prst="straightConnector1">
            <a:avLst/>
          </a:prstGeom>
          <a:noFill/>
          <a:ln w="28575" cap="flat" cmpd="sng">
            <a:solidFill>
              <a:srgbClr val="6A97FA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0" name="Google Shape;291;p6">
            <a:extLst>
              <a:ext uri="{FF2B5EF4-FFF2-40B4-BE49-F238E27FC236}">
                <a16:creationId xmlns:a16="http://schemas.microsoft.com/office/drawing/2014/main" id="{F048B4C1-369F-2B0F-0F8D-51A44902CF3D}"/>
              </a:ext>
            </a:extLst>
          </p:cNvPr>
          <p:cNvSpPr/>
          <p:nvPr/>
        </p:nvSpPr>
        <p:spPr>
          <a:xfrm rot="-5400000">
            <a:off x="1216996" y="3865362"/>
            <a:ext cx="155864" cy="512467"/>
          </a:xfrm>
          <a:prstGeom prst="leftBracket">
            <a:avLst>
              <a:gd name="adj" fmla="val 0"/>
            </a:avLst>
          </a:prstGeom>
          <a:noFill/>
          <a:ln w="28575" cap="flat" cmpd="sng">
            <a:solidFill>
              <a:srgbClr val="6A97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92;p6">
            <a:extLst>
              <a:ext uri="{FF2B5EF4-FFF2-40B4-BE49-F238E27FC236}">
                <a16:creationId xmlns:a16="http://schemas.microsoft.com/office/drawing/2014/main" id="{6ECA815C-A553-BA87-A7DF-F6F854BF74FA}"/>
              </a:ext>
            </a:extLst>
          </p:cNvPr>
          <p:cNvSpPr/>
          <p:nvPr/>
        </p:nvSpPr>
        <p:spPr>
          <a:xfrm rot="-5400000">
            <a:off x="2180645" y="3798868"/>
            <a:ext cx="181877" cy="651164"/>
          </a:xfrm>
          <a:prstGeom prst="leftBracket">
            <a:avLst>
              <a:gd name="adj" fmla="val 0"/>
            </a:avLst>
          </a:prstGeom>
          <a:noFill/>
          <a:ln w="28575" cap="flat" cmpd="sng">
            <a:solidFill>
              <a:srgbClr val="6A97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93;p6">
            <a:extLst>
              <a:ext uri="{FF2B5EF4-FFF2-40B4-BE49-F238E27FC236}">
                <a16:creationId xmlns:a16="http://schemas.microsoft.com/office/drawing/2014/main" id="{8C1B32EA-315E-6099-A39C-C34D23218103}"/>
              </a:ext>
            </a:extLst>
          </p:cNvPr>
          <p:cNvSpPr/>
          <p:nvPr/>
        </p:nvSpPr>
        <p:spPr>
          <a:xfrm rot="-5400000">
            <a:off x="3470184" y="3796014"/>
            <a:ext cx="155864" cy="651164"/>
          </a:xfrm>
          <a:prstGeom prst="leftBracket">
            <a:avLst>
              <a:gd name="adj" fmla="val 0"/>
            </a:avLst>
          </a:prstGeom>
          <a:noFill/>
          <a:ln w="28575" cap="flat" cmpd="sng">
            <a:solidFill>
              <a:srgbClr val="6A97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94;p6">
            <a:extLst>
              <a:ext uri="{FF2B5EF4-FFF2-40B4-BE49-F238E27FC236}">
                <a16:creationId xmlns:a16="http://schemas.microsoft.com/office/drawing/2014/main" id="{FABC12F4-574D-50C5-C562-89B655A38611}"/>
              </a:ext>
            </a:extLst>
          </p:cNvPr>
          <p:cNvSpPr txBox="1"/>
          <p:nvPr/>
        </p:nvSpPr>
        <p:spPr>
          <a:xfrm>
            <a:off x="815560" y="4705905"/>
            <a:ext cx="109930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4º grau</a:t>
            </a:r>
            <a:endParaRPr sz="22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4;p6">
            <a:extLst>
              <a:ext uri="{FF2B5EF4-FFF2-40B4-BE49-F238E27FC236}">
                <a16:creationId xmlns:a16="http://schemas.microsoft.com/office/drawing/2014/main" id="{C3F39BC9-1DD1-899C-A6A1-E1015221B17D}"/>
              </a:ext>
            </a:extLst>
          </p:cNvPr>
          <p:cNvSpPr txBox="1"/>
          <p:nvPr/>
        </p:nvSpPr>
        <p:spPr>
          <a:xfrm>
            <a:off x="1764807" y="4889412"/>
            <a:ext cx="109930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7º grau</a:t>
            </a:r>
            <a:endParaRPr sz="22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294;p6">
            <a:extLst>
              <a:ext uri="{FF2B5EF4-FFF2-40B4-BE49-F238E27FC236}">
                <a16:creationId xmlns:a16="http://schemas.microsoft.com/office/drawing/2014/main" id="{7DAE2DA9-D150-6656-9767-2D00419483B4}"/>
              </a:ext>
            </a:extLst>
          </p:cNvPr>
          <p:cNvSpPr txBox="1"/>
          <p:nvPr/>
        </p:nvSpPr>
        <p:spPr>
          <a:xfrm>
            <a:off x="3044881" y="4722352"/>
            <a:ext cx="109930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3º grau</a:t>
            </a:r>
            <a:endParaRPr sz="22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221811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" grpId="0"/>
      <p:bldP spid="3" grpId="0" animBg="1"/>
      <p:bldP spid="20" grpId="0" animBg="1"/>
      <p:bldP spid="24" grpId="0" animBg="1"/>
      <p:bldP spid="25" grpId="0" animBg="1"/>
      <p:bldP spid="26" grpId="0"/>
      <p:bldP spid="29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6137A-3306-B673-2DD5-AE1BFABBD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EEFDCC42-9A03-276E-377E-D4A81E09A3C3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061A211-DE42-561F-2B68-59F5EC618033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DA77560F-B18B-9352-0B11-8E34C0D36383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4AC6B0D2-4795-1736-E139-474D55D3F8CB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CA7C63ED-EC76-7D44-B797-C4B80EA56E35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8223964B-464D-DF81-958C-C3130DE55DD8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B14DA2AA-749A-4D46-131E-CCEB62660DBD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4A3F646F-B050-1B56-9763-9352959EC74F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1132C057-DE7C-D573-F163-9CCBBCD4B9A1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BF1CFBC5-8189-B8F1-4C81-B5493C13C98D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903F1D37-7B04-E4BB-89B8-55ADE8163FD0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20822776-0BDA-2097-1B3E-00E2361D1AE5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D5E2AE0-325F-8FB7-3948-5514DD9F9224}"/>
              </a:ext>
            </a:extLst>
          </p:cNvPr>
          <p:cNvSpPr txBox="1"/>
          <p:nvPr/>
        </p:nvSpPr>
        <p:spPr>
          <a:xfrm>
            <a:off x="885972" y="1531163"/>
            <a:ext cx="5975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 resolver uma questão, Fabrício chegou ao seguinte resultado: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AD1B717-F569-9A73-79C4-FB09266AFDF7}"/>
              </a:ext>
            </a:extLst>
          </p:cNvPr>
          <p:cNvSpPr txBox="1"/>
          <p:nvPr/>
        </p:nvSpPr>
        <p:spPr>
          <a:xfrm>
            <a:off x="885972" y="977797"/>
            <a:ext cx="4860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Praticando:</a:t>
            </a:r>
          </a:p>
        </p:txBody>
      </p:sp>
      <p:pic>
        <p:nvPicPr>
          <p:cNvPr id="6" name="Imagem 5" descr="Desenho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4FC709FB-60A1-36DA-0115-5CE336A08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712" y="2651111"/>
            <a:ext cx="4483295" cy="44832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D1E2B331-9BAD-81A6-90C0-B13F73BE10BC}"/>
                  </a:ext>
                </a:extLst>
              </p:cNvPr>
              <p:cNvSpPr txBox="1"/>
              <p:nvPr/>
            </p:nvSpPr>
            <p:spPr>
              <a:xfrm>
                <a:off x="964972" y="2417972"/>
                <a:ext cx="7484305" cy="446276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𝟎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𝟓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– (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𝟎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𝟕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𝒃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– 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𝟏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𝟐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𝒂𝒃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) – 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𝟏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𝟑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𝒃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(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𝟎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𝟖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𝟐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𝒃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– 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𝟎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𝟔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𝒂𝒃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)</m:t>
                      </m:r>
                    </m:oMath>
                  </m:oMathPara>
                </a14:m>
                <a:endParaRPr lang="de-DE" sz="23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D1E2B331-9BAD-81A6-90C0-B13F73BE1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972" y="2417972"/>
                <a:ext cx="7484305" cy="446276"/>
              </a:xfrm>
              <a:prstGeom prst="rect">
                <a:avLst/>
              </a:prstGeom>
              <a:blipFill>
                <a:blip r:embed="rId3"/>
                <a:stretch>
                  <a:fillRect l="-81" r="-326" b="-178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Google Shape;301;p7">
            <a:extLst>
              <a:ext uri="{FF2B5EF4-FFF2-40B4-BE49-F238E27FC236}">
                <a16:creationId xmlns:a16="http://schemas.microsoft.com/office/drawing/2014/main" id="{8E4E3748-F11E-38DB-11EC-1C3A0D93BBDC}"/>
              </a:ext>
            </a:extLst>
          </p:cNvPr>
          <p:cNvSpPr txBox="1"/>
          <p:nvPr/>
        </p:nvSpPr>
        <p:spPr>
          <a:xfrm>
            <a:off x="885972" y="2920060"/>
            <a:ext cx="840624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Vamos ajudá-lo a responder:</a:t>
            </a:r>
            <a:endParaRPr sz="2400" b="1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302;p7">
            <a:extLst>
              <a:ext uri="{FF2B5EF4-FFF2-40B4-BE49-F238E27FC236}">
                <a16:creationId xmlns:a16="http://schemas.microsoft.com/office/drawing/2014/main" id="{4F2EB420-9A0C-44F3-0BEA-2C830811EE79}"/>
              </a:ext>
            </a:extLst>
          </p:cNvPr>
          <p:cNvSpPr txBox="1"/>
          <p:nvPr/>
        </p:nvSpPr>
        <p:spPr>
          <a:xfrm>
            <a:off x="885972" y="3692488"/>
            <a:ext cx="6631986" cy="1661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Qual é a forma reduzida desse polinômio?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O polinômio é um trinômio ou binômio?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 Qual é o grau do polinômio reduzido?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1828537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/>
      <p:bldP spid="14" grpId="0" animBg="1"/>
      <p:bldP spid="17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3BFFF-5F02-770B-0715-8287EFF6E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232F04BF-8B9C-0A0F-6716-E0CBACFF45D0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9B1F084C-B6EB-BFEE-C68E-014169BBAFF3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D0AA1C31-AA0E-2FD0-DFF9-BF74E7984653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6F6FD740-FB05-0926-0E2B-C30CFF7762E3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D8DD6C78-E9C0-510A-8283-5EC58D581A9A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F74ECFCD-9A65-F746-ECA8-C4072137F444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1BA5073A-ABE7-09DF-F897-71CD252665AF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62B56BB7-72EA-47A8-6521-1C0DE917B1AE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01D7077-8677-AD30-6639-A3F5DC8323F5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8B636BD6-BA8B-179F-AC66-F2C512F879C1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D9BB5130-C947-3864-89DD-427B87274CDA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793354A0-F9A5-D024-0BBE-45DF9A0278FC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57A867C-9FBB-5BBA-C11B-A56784BD3198}"/>
              </a:ext>
            </a:extLst>
          </p:cNvPr>
          <p:cNvSpPr txBox="1"/>
          <p:nvPr/>
        </p:nvSpPr>
        <p:spPr>
          <a:xfrm>
            <a:off x="885972" y="977797"/>
            <a:ext cx="4860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Praticando:</a:t>
            </a:r>
          </a:p>
        </p:txBody>
      </p:sp>
      <p:pic>
        <p:nvPicPr>
          <p:cNvPr id="6" name="Imagem 5" descr="Desenho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CB579879-71C3-DBA7-2731-13B6A7AD0F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712" y="2651111"/>
            <a:ext cx="4483295" cy="44832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DDA01E3E-AE3C-7419-A633-7FA42B1E46ED}"/>
                  </a:ext>
                </a:extLst>
              </p:cNvPr>
              <p:cNvSpPr txBox="1"/>
              <p:nvPr/>
            </p:nvSpPr>
            <p:spPr>
              <a:xfrm>
                <a:off x="964972" y="1715932"/>
                <a:ext cx="7484305" cy="446276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𝟎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𝟓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– (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𝟎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𝟕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𝒃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– 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𝟏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𝟐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𝒂𝒃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) – 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𝟏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𝟑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𝒃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(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𝟎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𝟖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𝟐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𝒃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– 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𝟎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𝟔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𝒂𝒃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)</m:t>
                      </m:r>
                    </m:oMath>
                  </m:oMathPara>
                </a14:m>
                <a:endParaRPr lang="de-DE" sz="23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DDA01E3E-AE3C-7419-A633-7FA42B1E46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972" y="1715932"/>
                <a:ext cx="7484305" cy="446276"/>
              </a:xfrm>
              <a:prstGeom prst="rect">
                <a:avLst/>
              </a:prstGeom>
              <a:blipFill>
                <a:blip r:embed="rId3"/>
                <a:stretch>
                  <a:fillRect l="-81" r="-326" b="-1756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Google Shape;302;p7">
            <a:extLst>
              <a:ext uri="{FF2B5EF4-FFF2-40B4-BE49-F238E27FC236}">
                <a16:creationId xmlns:a16="http://schemas.microsoft.com/office/drawing/2014/main" id="{F697FE7E-5C04-FEE9-3240-FB54A1345018}"/>
              </a:ext>
            </a:extLst>
          </p:cNvPr>
          <p:cNvSpPr txBox="1"/>
          <p:nvPr/>
        </p:nvSpPr>
        <p:spPr>
          <a:xfrm>
            <a:off x="885972" y="2365827"/>
            <a:ext cx="663198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Qual é a forma reduzida desse polinômio?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10;p8" hidden="1">
            <a:extLst>
              <a:ext uri="{FF2B5EF4-FFF2-40B4-BE49-F238E27FC236}">
                <a16:creationId xmlns:a16="http://schemas.microsoft.com/office/drawing/2014/main" id="{FC487D3E-CE9E-67AA-154A-165D6DA9D33C}"/>
              </a:ext>
            </a:extLst>
          </p:cNvPr>
          <p:cNvSpPr txBox="1"/>
          <p:nvPr/>
        </p:nvSpPr>
        <p:spPr>
          <a:xfrm>
            <a:off x="854470" y="2956505"/>
            <a:ext cx="6569496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Para se determinar a forma reduzida, devemos eliminar os parênteses e adicionar os termos semelhantes (que possuem a mesma parte literal).</a:t>
            </a:r>
            <a:endParaRPr sz="2800" b="0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Google Shape;318;p57">
                <a:extLst>
                  <a:ext uri="{FF2B5EF4-FFF2-40B4-BE49-F238E27FC236}">
                    <a16:creationId xmlns:a16="http://schemas.microsoft.com/office/drawing/2014/main" id="{6ADF16E6-BBF6-E495-D965-4FAF922F6A72}"/>
                  </a:ext>
                </a:extLst>
              </p:cNvPr>
              <p:cNvSpPr txBox="1"/>
              <p:nvPr/>
            </p:nvSpPr>
            <p:spPr>
              <a:xfrm>
                <a:off x="680959" y="2917020"/>
                <a:ext cx="9393492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3200" b="0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0,5</m:t>
                      </m:r>
                      <m:r>
                        <a:rPr lang="pt-BR" sz="3200" b="0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𝑎</m:t>
                      </m:r>
                      <m:r>
                        <a:rPr lang="pt-BR" sz="3200" b="0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– 0,7</m:t>
                      </m:r>
                      <m:r>
                        <a:rPr lang="pt-BR" sz="3200" b="0" i="1" u="none" strike="noStrike" cap="none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𝑏</m:t>
                      </m:r>
                      <m:r>
                        <a:rPr lang="pt-BR" sz="3200" b="0" i="1" u="none" strike="noStrike" cap="none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+ 1,2</m:t>
                      </m:r>
                      <m:r>
                        <a:rPr lang="pt-BR" sz="3200" b="0" i="1" u="none" strike="noStrike" cap="none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𝑎𝑏</m:t>
                      </m:r>
                      <m:r>
                        <a:rPr lang="pt-BR" sz="3200" b="0" i="1" u="none" strike="noStrike" cap="none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– 1,3</m:t>
                      </m:r>
                      <m:r>
                        <a:rPr lang="pt-BR" sz="3200" b="0" i="1" u="none" strike="noStrike" cap="none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𝑏</m:t>
                      </m:r>
                      <m:r>
                        <a:rPr lang="pt-BR" sz="3200" b="0" i="1" u="none" strike="noStrike" cap="none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+ 0,8</m:t>
                      </m:r>
                      <m:r>
                        <a:rPr lang="pt-BR" sz="3200" b="0" i="1" u="none" strike="noStrike" cap="none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𝑎</m:t>
                      </m:r>
                      <m:r>
                        <a:rPr lang="pt-BR" sz="3200" b="0" i="1" u="none" strike="noStrike" cap="none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+ 2</m:t>
                      </m:r>
                      <m:r>
                        <a:rPr lang="pt-BR" sz="3200" b="0" i="1" u="none" strike="noStrike" cap="none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𝑏</m:t>
                      </m:r>
                      <m:r>
                        <a:rPr lang="pt-BR" sz="3200" b="0" i="1" u="none" strike="noStrike" cap="none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– 0,6</m:t>
                      </m:r>
                      <m:r>
                        <a:rPr lang="pt-BR" sz="3200" b="0" i="1" u="none" strike="noStrike" cap="none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𝑎𝑏</m:t>
                      </m:r>
                    </m:oMath>
                  </m:oMathPara>
                </a14:m>
                <a:endParaRPr sz="3200" b="0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4" name="Google Shape;318;p57">
                <a:extLst>
                  <a:ext uri="{FF2B5EF4-FFF2-40B4-BE49-F238E27FC236}">
                    <a16:creationId xmlns:a16="http://schemas.microsoft.com/office/drawing/2014/main" id="{6ADF16E6-BBF6-E495-D965-4FAF922F6A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9" y="2917020"/>
                <a:ext cx="9393492" cy="5847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Google Shape;327;p58">
            <a:extLst>
              <a:ext uri="{FF2B5EF4-FFF2-40B4-BE49-F238E27FC236}">
                <a16:creationId xmlns:a16="http://schemas.microsoft.com/office/drawing/2014/main" id="{E2E64E6A-001C-8375-D014-5DFF4416A1B5}"/>
              </a:ext>
            </a:extLst>
          </p:cNvPr>
          <p:cNvSpPr/>
          <p:nvPr/>
        </p:nvSpPr>
        <p:spPr>
          <a:xfrm>
            <a:off x="815560" y="2994642"/>
            <a:ext cx="1053433" cy="429490"/>
          </a:xfrm>
          <a:prstGeom prst="rect">
            <a:avLst/>
          </a:prstGeom>
          <a:noFill/>
          <a:ln w="25400" cap="flat" cmpd="sng">
            <a:solidFill>
              <a:srgbClr val="6A97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27;p58">
            <a:extLst>
              <a:ext uri="{FF2B5EF4-FFF2-40B4-BE49-F238E27FC236}">
                <a16:creationId xmlns:a16="http://schemas.microsoft.com/office/drawing/2014/main" id="{E258F909-FFA2-E28D-3143-079B266D085D}"/>
              </a:ext>
            </a:extLst>
          </p:cNvPr>
          <p:cNvSpPr/>
          <p:nvPr/>
        </p:nvSpPr>
        <p:spPr>
          <a:xfrm>
            <a:off x="6310279" y="2994642"/>
            <a:ext cx="1053433" cy="429490"/>
          </a:xfrm>
          <a:prstGeom prst="rect">
            <a:avLst/>
          </a:prstGeom>
          <a:noFill/>
          <a:ln w="25400" cap="flat" cmpd="sng">
            <a:solidFill>
              <a:srgbClr val="6A97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Google Shape;318;p57">
                <a:extLst>
                  <a:ext uri="{FF2B5EF4-FFF2-40B4-BE49-F238E27FC236}">
                    <a16:creationId xmlns:a16="http://schemas.microsoft.com/office/drawing/2014/main" id="{2835D077-6E7A-03C0-A27C-424B9B26F6E5}"/>
                  </a:ext>
                </a:extLst>
              </p:cNvPr>
              <p:cNvSpPr txBox="1"/>
              <p:nvPr/>
            </p:nvSpPr>
            <p:spPr>
              <a:xfrm>
                <a:off x="885972" y="4027643"/>
                <a:ext cx="1053433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200" b="1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𝟏</m:t>
                      </m:r>
                      <m:r>
                        <a:rPr lang="pt-BR" sz="3200" b="1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pt-BR" sz="3200" b="1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𝟑</m:t>
                      </m:r>
                      <m:r>
                        <a:rPr lang="pt-BR" sz="3200" b="1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</m:t>
                      </m:r>
                    </m:oMath>
                  </m:oMathPara>
                </a14:m>
                <a:endParaRPr sz="32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12" name="Google Shape;318;p57">
                <a:extLst>
                  <a:ext uri="{FF2B5EF4-FFF2-40B4-BE49-F238E27FC236}">
                    <a16:creationId xmlns:a16="http://schemas.microsoft.com/office/drawing/2014/main" id="{2835D077-6E7A-03C0-A27C-424B9B26F6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972" y="4027643"/>
                <a:ext cx="1053433" cy="5847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Google Shape;318;p57">
                <a:extLst>
                  <a:ext uri="{FF2B5EF4-FFF2-40B4-BE49-F238E27FC236}">
                    <a16:creationId xmlns:a16="http://schemas.microsoft.com/office/drawing/2014/main" id="{42D83EE2-86A5-B9A7-9CFB-1879F49523EE}"/>
                  </a:ext>
                </a:extLst>
              </p:cNvPr>
              <p:cNvSpPr txBox="1"/>
              <p:nvPr/>
            </p:nvSpPr>
            <p:spPr>
              <a:xfrm>
                <a:off x="1842722" y="4027643"/>
                <a:ext cx="1473263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200" b="1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−</m:t>
                      </m:r>
                      <m:r>
                        <a:rPr lang="pt-BR" sz="3200" b="1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𝟏</m:t>
                      </m:r>
                      <m:r>
                        <a:rPr lang="pt-BR" sz="3200" b="1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pt-BR" sz="3200" b="1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𝟑</m:t>
                      </m:r>
                      <m:r>
                        <a:rPr lang="pt-BR" sz="3200" b="1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</m:t>
                      </m:r>
                    </m:oMath>
                  </m:oMathPara>
                </a14:m>
                <a:endParaRPr sz="32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20" name="Google Shape;318;p57">
                <a:extLst>
                  <a:ext uri="{FF2B5EF4-FFF2-40B4-BE49-F238E27FC236}">
                    <a16:creationId xmlns:a16="http://schemas.microsoft.com/office/drawing/2014/main" id="{42D83EE2-86A5-B9A7-9CFB-1879F4952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722" y="4027643"/>
                <a:ext cx="1473263" cy="5847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Google Shape;327;p58">
            <a:extLst>
              <a:ext uri="{FF2B5EF4-FFF2-40B4-BE49-F238E27FC236}">
                <a16:creationId xmlns:a16="http://schemas.microsoft.com/office/drawing/2014/main" id="{E05012C6-FE15-664C-D8A5-E212809FB257}"/>
              </a:ext>
            </a:extLst>
          </p:cNvPr>
          <p:cNvSpPr/>
          <p:nvPr/>
        </p:nvSpPr>
        <p:spPr>
          <a:xfrm>
            <a:off x="2052470" y="3006886"/>
            <a:ext cx="1053433" cy="429490"/>
          </a:xfrm>
          <a:prstGeom prst="rect">
            <a:avLst/>
          </a:prstGeom>
          <a:noFill/>
          <a:ln w="25400" cap="flat" cmpd="sng">
            <a:solidFill>
              <a:srgbClr val="6A97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327;p58">
            <a:extLst>
              <a:ext uri="{FF2B5EF4-FFF2-40B4-BE49-F238E27FC236}">
                <a16:creationId xmlns:a16="http://schemas.microsoft.com/office/drawing/2014/main" id="{B730E2D1-E17A-589D-FAC0-AB334983EBDB}"/>
              </a:ext>
            </a:extLst>
          </p:cNvPr>
          <p:cNvSpPr/>
          <p:nvPr/>
        </p:nvSpPr>
        <p:spPr>
          <a:xfrm>
            <a:off x="4911853" y="2994875"/>
            <a:ext cx="1053433" cy="429490"/>
          </a:xfrm>
          <a:prstGeom prst="rect">
            <a:avLst/>
          </a:prstGeom>
          <a:noFill/>
          <a:ln w="25400" cap="flat" cmpd="sng">
            <a:solidFill>
              <a:srgbClr val="6A97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327;p58">
            <a:extLst>
              <a:ext uri="{FF2B5EF4-FFF2-40B4-BE49-F238E27FC236}">
                <a16:creationId xmlns:a16="http://schemas.microsoft.com/office/drawing/2014/main" id="{28DA54F1-476D-D265-400C-7478EB2D3CAA}"/>
              </a:ext>
            </a:extLst>
          </p:cNvPr>
          <p:cNvSpPr/>
          <p:nvPr/>
        </p:nvSpPr>
        <p:spPr>
          <a:xfrm>
            <a:off x="7369561" y="2994642"/>
            <a:ext cx="1053433" cy="429490"/>
          </a:xfrm>
          <a:prstGeom prst="rect">
            <a:avLst/>
          </a:prstGeom>
          <a:noFill/>
          <a:ln w="25400" cap="flat" cmpd="sng">
            <a:solidFill>
              <a:srgbClr val="6A97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327;p58">
            <a:extLst>
              <a:ext uri="{FF2B5EF4-FFF2-40B4-BE49-F238E27FC236}">
                <a16:creationId xmlns:a16="http://schemas.microsoft.com/office/drawing/2014/main" id="{7E3804B9-8E5A-4A0C-4AA9-1C3BEFBC9B39}"/>
              </a:ext>
            </a:extLst>
          </p:cNvPr>
          <p:cNvSpPr/>
          <p:nvPr/>
        </p:nvSpPr>
        <p:spPr>
          <a:xfrm>
            <a:off x="3592137" y="2994642"/>
            <a:ext cx="1053433" cy="429490"/>
          </a:xfrm>
          <a:prstGeom prst="rect">
            <a:avLst/>
          </a:prstGeom>
          <a:noFill/>
          <a:ln w="25400" cap="flat" cmpd="sng">
            <a:solidFill>
              <a:srgbClr val="6A97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327;p58">
            <a:extLst>
              <a:ext uri="{FF2B5EF4-FFF2-40B4-BE49-F238E27FC236}">
                <a16:creationId xmlns:a16="http://schemas.microsoft.com/office/drawing/2014/main" id="{C355B609-5EF2-118B-479F-FE99EB6BD48C}"/>
              </a:ext>
            </a:extLst>
          </p:cNvPr>
          <p:cNvSpPr/>
          <p:nvPr/>
        </p:nvSpPr>
        <p:spPr>
          <a:xfrm>
            <a:off x="8738006" y="2994642"/>
            <a:ext cx="1083414" cy="429490"/>
          </a:xfrm>
          <a:prstGeom prst="rect">
            <a:avLst/>
          </a:prstGeom>
          <a:noFill/>
          <a:ln w="25400" cap="flat" cmpd="sng">
            <a:solidFill>
              <a:srgbClr val="6A97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Google Shape;318;p57">
                <a:extLst>
                  <a:ext uri="{FF2B5EF4-FFF2-40B4-BE49-F238E27FC236}">
                    <a16:creationId xmlns:a16="http://schemas.microsoft.com/office/drawing/2014/main" id="{35599F00-3EDE-503B-7F25-1F2C9F1A21D7}"/>
                  </a:ext>
                </a:extLst>
              </p:cNvPr>
              <p:cNvSpPr txBox="1"/>
              <p:nvPr/>
            </p:nvSpPr>
            <p:spPr>
              <a:xfrm>
                <a:off x="3132226" y="4027643"/>
                <a:ext cx="1460126" cy="5847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200" b="1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+</m:t>
                      </m:r>
                      <m:r>
                        <a:rPr lang="pt-BR" sz="3200" b="1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𝟎</m:t>
                      </m:r>
                      <m:r>
                        <a:rPr lang="pt-BR" sz="3200" b="1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pt-BR" sz="3200" b="1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𝟔</m:t>
                      </m:r>
                      <m:r>
                        <a:rPr lang="pt-BR" sz="3200" b="1" i="1" u="none" strike="noStrike" cap="none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𝒂𝒃</m:t>
                      </m:r>
                    </m:oMath>
                  </m:oMathPara>
                </a14:m>
                <a:endParaRPr sz="32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30" name="Google Shape;318;p57">
                <a:extLst>
                  <a:ext uri="{FF2B5EF4-FFF2-40B4-BE49-F238E27FC236}">
                    <a16:creationId xmlns:a16="http://schemas.microsoft.com/office/drawing/2014/main" id="{35599F00-3EDE-503B-7F25-1F2C9F1A2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2226" y="4027643"/>
                <a:ext cx="1460126" cy="584735"/>
              </a:xfrm>
              <a:prstGeom prst="rect">
                <a:avLst/>
              </a:prstGeom>
              <a:blipFill>
                <a:blip r:embed="rId7"/>
                <a:stretch>
                  <a:fillRect r="-460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362454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9" grpId="0"/>
      <p:bldP spid="3" grpId="0"/>
      <p:bldP spid="3" grpId="1"/>
      <p:bldP spid="4" grpId="0"/>
      <p:bldP spid="5" grpId="0" animBg="1"/>
      <p:bldP spid="5" grpId="1" animBg="1"/>
      <p:bldP spid="9" grpId="0" animBg="1"/>
      <p:bldP spid="9" grpId="1" animBg="1"/>
      <p:bldP spid="12" grpId="0"/>
      <p:bldP spid="20" grpId="0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9" grpId="0" animBg="1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8D0FD-A41C-3EB6-ACAF-0E73F1C5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FD83534F-59E9-DA10-292E-281410730932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DF719E9-DF48-AEA9-CB70-9CCCAD5A6FB7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CAC06B9-064B-8792-56E8-D862208AFD74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937F5886-6DEF-6A00-98CA-94D08D61F491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C84B2FCA-49F6-603F-5528-7C188C4427A8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62F39F6F-EA28-22CE-9CEC-DA5B6A4BEBFC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51DD8FCF-154C-2038-D1FA-3265512E6078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6FF0E78E-48C4-E02D-7F96-1238E14A4335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40EC346A-D9F5-2A24-850E-D94E4428A839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DD37F1E3-1155-F6F0-7954-96EBCC8C50B1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771D6C35-8DE5-75EF-119E-2C38A362D1B2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A2B5BED6-9287-08D1-11FE-1B7752A40068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6CA057B-157F-4C32-CA6F-F58822D3208D}"/>
              </a:ext>
            </a:extLst>
          </p:cNvPr>
          <p:cNvSpPr txBox="1"/>
          <p:nvPr/>
        </p:nvSpPr>
        <p:spPr>
          <a:xfrm>
            <a:off x="885972" y="1371757"/>
            <a:ext cx="5975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 resolver uma questão, Fabrício chegou ao seguinte resultado: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C656528-776D-2550-A00B-F74619B4E5B4}"/>
              </a:ext>
            </a:extLst>
          </p:cNvPr>
          <p:cNvSpPr txBox="1"/>
          <p:nvPr/>
        </p:nvSpPr>
        <p:spPr>
          <a:xfrm>
            <a:off x="885972" y="818391"/>
            <a:ext cx="4860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Praticando:</a:t>
            </a:r>
          </a:p>
        </p:txBody>
      </p:sp>
      <p:pic>
        <p:nvPicPr>
          <p:cNvPr id="6" name="Imagem 5" descr="Desenho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ED5C9CA0-4C40-2ECF-E4CD-18960CB6E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712" y="2651111"/>
            <a:ext cx="4483295" cy="44832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84E77B69-CA06-9334-ADD1-AA6C5913DCEC}"/>
                  </a:ext>
                </a:extLst>
              </p:cNvPr>
              <p:cNvSpPr txBox="1"/>
              <p:nvPr/>
            </p:nvSpPr>
            <p:spPr>
              <a:xfrm>
                <a:off x="964972" y="2258566"/>
                <a:ext cx="7484305" cy="446276"/>
              </a:xfrm>
              <a:prstGeom prst="rect">
                <a:avLst/>
              </a:prstGeom>
              <a:solidFill>
                <a:srgbClr val="58DD7F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𝟎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𝟓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– (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𝟎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𝟕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𝒃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– 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𝟏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𝟐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𝒂𝒃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) – 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𝟏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𝟑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𝒃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(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𝟎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𝟖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+ 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𝟐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𝒃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– 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𝟎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,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𝟔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𝒂𝒃</m:t>
                      </m:r>
                      <m:r>
                        <a:rPr lang="de-DE" sz="2300" b="1" i="1" u="none" strike="noStrike" cap="none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)</m:t>
                      </m:r>
                    </m:oMath>
                  </m:oMathPara>
                </a14:m>
                <a:endParaRPr lang="de-DE" sz="23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84E77B69-CA06-9334-ADD1-AA6C5913DC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972" y="2258566"/>
                <a:ext cx="7484305" cy="446276"/>
              </a:xfrm>
              <a:prstGeom prst="rect">
                <a:avLst/>
              </a:prstGeom>
              <a:blipFill>
                <a:blip r:embed="rId3"/>
                <a:stretch>
                  <a:fillRect l="-81" r="-326" b="-1756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Google Shape;301;p7">
            <a:extLst>
              <a:ext uri="{FF2B5EF4-FFF2-40B4-BE49-F238E27FC236}">
                <a16:creationId xmlns:a16="http://schemas.microsoft.com/office/drawing/2014/main" id="{70EF0FA5-552A-BFC2-D02D-4F307995C1DC}"/>
              </a:ext>
            </a:extLst>
          </p:cNvPr>
          <p:cNvSpPr txBox="1"/>
          <p:nvPr/>
        </p:nvSpPr>
        <p:spPr>
          <a:xfrm>
            <a:off x="885972" y="2760654"/>
            <a:ext cx="840624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Vamos ajudá-lo a responder:</a:t>
            </a:r>
            <a:endParaRPr sz="2400" b="1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302;p7">
            <a:extLst>
              <a:ext uri="{FF2B5EF4-FFF2-40B4-BE49-F238E27FC236}">
                <a16:creationId xmlns:a16="http://schemas.microsoft.com/office/drawing/2014/main" id="{5CA17528-DE33-31BB-B6D5-410BE1ADBE9D}"/>
              </a:ext>
            </a:extLst>
          </p:cNvPr>
          <p:cNvSpPr txBox="1"/>
          <p:nvPr/>
        </p:nvSpPr>
        <p:spPr>
          <a:xfrm>
            <a:off x="885972" y="3222278"/>
            <a:ext cx="6631986" cy="235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Qual é a forma reduzida desse polinômio?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O polinômio é um trinômio ou binômio?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 Qual é o grau do polinômio reduzido?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60;p11">
            <a:extLst>
              <a:ext uri="{FF2B5EF4-FFF2-40B4-BE49-F238E27FC236}">
                <a16:creationId xmlns:a16="http://schemas.microsoft.com/office/drawing/2014/main" id="{9D906E06-E2D9-0DF3-1626-D1868E0F1C16}"/>
              </a:ext>
            </a:extLst>
          </p:cNvPr>
          <p:cNvSpPr txBox="1"/>
          <p:nvPr/>
        </p:nvSpPr>
        <p:spPr>
          <a:xfrm>
            <a:off x="859976" y="3685689"/>
            <a:ext cx="255096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0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1,3a + 0,6ab</a:t>
            </a:r>
            <a:endParaRPr sz="3200" b="0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61;p11">
            <a:extLst>
              <a:ext uri="{FF2B5EF4-FFF2-40B4-BE49-F238E27FC236}">
                <a16:creationId xmlns:a16="http://schemas.microsoft.com/office/drawing/2014/main" id="{37C84F5C-C581-B515-B708-87C3EC590114}"/>
              </a:ext>
            </a:extLst>
          </p:cNvPr>
          <p:cNvSpPr txBox="1"/>
          <p:nvPr/>
        </p:nvSpPr>
        <p:spPr>
          <a:xfrm>
            <a:off x="834843" y="4582696"/>
            <a:ext cx="288347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0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É um binômio.</a:t>
            </a:r>
            <a:endParaRPr sz="3200" b="0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62;p11">
            <a:extLst>
              <a:ext uri="{FF2B5EF4-FFF2-40B4-BE49-F238E27FC236}">
                <a16:creationId xmlns:a16="http://schemas.microsoft.com/office/drawing/2014/main" id="{EA2CE91E-47F9-D381-0CDB-4DEEDDDD42E6}"/>
              </a:ext>
            </a:extLst>
          </p:cNvPr>
          <p:cNvSpPr txBox="1"/>
          <p:nvPr/>
        </p:nvSpPr>
        <p:spPr>
          <a:xfrm>
            <a:off x="834843" y="5430453"/>
            <a:ext cx="245398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0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É do 2º grau.</a:t>
            </a:r>
            <a:endParaRPr sz="3200" b="0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727990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/>
      <p:bldP spid="14" grpId="0" animBg="1"/>
      <p:bldP spid="17" grpId="0"/>
      <p:bldP spid="19" grpId="0"/>
      <p:bldP spid="3" grpId="0"/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9E6F4-9533-58F3-61CB-4C8810E4E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>
                <a16:creationId xmlns:a16="http://schemas.microsoft.com/office/drawing/2014/main" id="{6DFE1876-12C1-F455-CB4C-B91E4187086F}"/>
              </a:ext>
            </a:extLst>
          </p:cNvPr>
          <p:cNvSpPr/>
          <p:nvPr/>
        </p:nvSpPr>
        <p:spPr>
          <a:xfrm>
            <a:off x="-98474" y="-80386"/>
            <a:ext cx="12290474" cy="7100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BEC99FA-4E95-2632-74B2-8ADC0CD29971}"/>
              </a:ext>
            </a:extLst>
          </p:cNvPr>
          <p:cNvCxnSpPr>
            <a:cxnSpLocks/>
          </p:cNvCxnSpPr>
          <p:nvPr/>
        </p:nvCxnSpPr>
        <p:spPr>
          <a:xfrm>
            <a:off x="1426866" y="394073"/>
            <a:ext cx="10420141" cy="16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3A001ECB-5F1E-D2B6-1970-F1996F49B898}"/>
              </a:ext>
            </a:extLst>
          </p:cNvPr>
          <p:cNvGrpSpPr/>
          <p:nvPr/>
        </p:nvGrpSpPr>
        <p:grpSpPr>
          <a:xfrm>
            <a:off x="434092" y="266700"/>
            <a:ext cx="257175" cy="257175"/>
            <a:chOff x="672726" y="266700"/>
            <a:chExt cx="257175" cy="257175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81AECCBC-C865-1630-18AF-8F4B960D9BBB}"/>
                </a:ext>
              </a:extLst>
            </p:cNvPr>
            <p:cNvSpPr/>
            <p:nvPr/>
          </p:nvSpPr>
          <p:spPr>
            <a:xfrm>
              <a:off x="672726" y="266700"/>
              <a:ext cx="257175" cy="257175"/>
            </a:xfrm>
            <a:prstGeom prst="roundRect">
              <a:avLst/>
            </a:prstGeom>
            <a:solidFill>
              <a:srgbClr val="EC9C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5F6EE804-379F-D6D5-6B14-10E144007CF7}"/>
                </a:ext>
              </a:extLst>
            </p:cNvPr>
            <p:cNvSpPr/>
            <p:nvPr/>
          </p:nvSpPr>
          <p:spPr>
            <a:xfrm>
              <a:off x="743138" y="342836"/>
              <a:ext cx="109535" cy="1095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D64753D-3503-70E7-994B-C09FFC0A7A7F}"/>
              </a:ext>
            </a:extLst>
          </p:cNvPr>
          <p:cNvGrpSpPr/>
          <p:nvPr/>
        </p:nvGrpSpPr>
        <p:grpSpPr>
          <a:xfrm>
            <a:off x="761679" y="266700"/>
            <a:ext cx="257175" cy="257175"/>
            <a:chOff x="1000313" y="266700"/>
            <a:chExt cx="257175" cy="257175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16BC3395-1569-8449-B9D8-D1944483F7D4}"/>
                </a:ext>
              </a:extLst>
            </p:cNvPr>
            <p:cNvSpPr/>
            <p:nvPr/>
          </p:nvSpPr>
          <p:spPr>
            <a:xfrm>
              <a:off x="1000313" y="266700"/>
              <a:ext cx="257175" cy="257175"/>
            </a:xfrm>
            <a:prstGeom prst="roundRect">
              <a:avLst/>
            </a:prstGeom>
            <a:solidFill>
              <a:srgbClr val="6A97F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3C33F2CC-F1A6-FA8C-24EE-61C0E819809B}"/>
                </a:ext>
              </a:extLst>
            </p:cNvPr>
            <p:cNvSpPr/>
            <p:nvPr/>
          </p:nvSpPr>
          <p:spPr>
            <a:xfrm>
              <a:off x="1054194" y="329546"/>
              <a:ext cx="149412" cy="13148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BF6FA2CC-E9AB-99EA-9B4C-833AE03EE6BA}"/>
              </a:ext>
            </a:extLst>
          </p:cNvPr>
          <p:cNvSpPr/>
          <p:nvPr/>
        </p:nvSpPr>
        <p:spPr>
          <a:xfrm>
            <a:off x="1084408" y="266700"/>
            <a:ext cx="257175" cy="257175"/>
          </a:xfrm>
          <a:prstGeom prst="roundRect">
            <a:avLst/>
          </a:prstGeom>
          <a:solidFill>
            <a:srgbClr val="58DD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8317DDE7-7A13-634B-8AF9-FABD874478CB}"/>
              </a:ext>
            </a:extLst>
          </p:cNvPr>
          <p:cNvCxnSpPr>
            <a:cxnSpLocks/>
          </p:cNvCxnSpPr>
          <p:nvPr/>
        </p:nvCxnSpPr>
        <p:spPr>
          <a:xfrm>
            <a:off x="1138995" y="394073"/>
            <a:ext cx="144299" cy="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8F609B77-10DA-B873-0618-A67D56AECB93}"/>
              </a:ext>
            </a:extLst>
          </p:cNvPr>
          <p:cNvCxnSpPr>
            <a:cxnSpLocks/>
          </p:cNvCxnSpPr>
          <p:nvPr/>
        </p:nvCxnSpPr>
        <p:spPr>
          <a:xfrm>
            <a:off x="523191" y="6602253"/>
            <a:ext cx="113238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4CB78B05-2856-FD6B-166A-1EAD3E8F76A6}"/>
              </a:ext>
            </a:extLst>
          </p:cNvPr>
          <p:cNvSpPr/>
          <p:nvPr/>
        </p:nvSpPr>
        <p:spPr>
          <a:xfrm>
            <a:off x="434092" y="590228"/>
            <a:ext cx="11323816" cy="5717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8ED9901-F003-271A-8801-3357A16C68E6}"/>
              </a:ext>
            </a:extLst>
          </p:cNvPr>
          <p:cNvSpPr txBox="1"/>
          <p:nvPr/>
        </p:nvSpPr>
        <p:spPr>
          <a:xfrm>
            <a:off x="1067148" y="1600380"/>
            <a:ext cx="3052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Referências: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A64527A-0486-C3D8-B79F-36942583664B}"/>
              </a:ext>
            </a:extLst>
          </p:cNvPr>
          <p:cNvSpPr txBox="1"/>
          <p:nvPr/>
        </p:nvSpPr>
        <p:spPr>
          <a:xfrm>
            <a:off x="1067148" y="2821888"/>
            <a:ext cx="8669583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Andrini</a:t>
            </a:r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Álvaro Praticando matemática 8 / Álvaro </a:t>
            </a:r>
            <a:r>
              <a:rPr lang="pt-BR" sz="2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Andrini</a:t>
            </a:r>
            <a:r>
              <a:rPr lang="pt-B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Maria José Vasconcellos. – 4. ed. renovada. – São Paulo : Editora do Brasil, 2015. -- (Coleção praticando matemática ; v. 8)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2872439"/>
      </p:ext>
    </p:extLst>
  </p:cSld>
  <p:clrMapOvr>
    <a:masterClrMapping/>
  </p:clrMapOvr>
  <p:transition spd="med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1503</Words>
  <Application>Microsoft Office PowerPoint</Application>
  <PresentationFormat>Widescreen</PresentationFormat>
  <Paragraphs>198</Paragraphs>
  <Slides>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Cambria Math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acasa003</dc:creator>
  <cp:lastModifiedBy>acasa003</cp:lastModifiedBy>
  <cp:revision>6</cp:revision>
  <dcterms:created xsi:type="dcterms:W3CDTF">2025-03-14T12:07:49Z</dcterms:created>
  <dcterms:modified xsi:type="dcterms:W3CDTF">2025-05-30T16:41:16Z</dcterms:modified>
</cp:coreProperties>
</file>