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50" d="100"/>
          <a:sy n="50" d="100"/>
        </p:scale>
        <p:origin x="1092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8414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6586182" y="1968103"/>
            <a:ext cx="6673215" cy="104263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8210"/>
              </a:lnSpc>
              <a:buNone/>
            </a:pPr>
            <a:r>
              <a:rPr lang="en-US" sz="8000" b="1" dirty="0" err="1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Poluição</a:t>
            </a:r>
            <a:r>
              <a:rPr lang="en-US" sz="80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br>
              <a:rPr lang="en-US" sz="80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8000" b="1" dirty="0" err="1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Hídrica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6586182" y="4114800"/>
            <a:ext cx="7058739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poluição hídrica é um dos graves problemas ambientais enfrentados pelo Brasil. A água é um dos recursos mais importantes e a sua contaminação tem impactos significativos na saúde e no meio ambiente.</a:t>
            </a:r>
            <a:endParaRPr lang="en-US" sz="24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627B5FE9-8AD3-24EC-A5EE-18D9024723B7}"/>
              </a:ext>
            </a:extLst>
          </p:cNvPr>
          <p:cNvSpPr/>
          <p:nvPr/>
        </p:nvSpPr>
        <p:spPr>
          <a:xfrm>
            <a:off x="12123175" y="265471"/>
            <a:ext cx="2507225" cy="41295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i="0" u="none" strike="noStrike" dirty="0">
                <a:solidFill>
                  <a:schemeClr val="accent6">
                    <a:lumMod val="50000"/>
                  </a:schemeClr>
                </a:solidFill>
                <a:effectLst/>
                <a:latin typeface="Inter"/>
              </a:rPr>
              <a:t>EM13CNT105</a:t>
            </a:r>
            <a:endParaRPr lang="pt-BR" sz="2400" b="1" dirty="0">
              <a:solidFill>
                <a:schemeClr val="accent6">
                  <a:lumMod val="50000"/>
                </a:schemeClr>
              </a:solidFill>
              <a:latin typeface="Inte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66830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630" y="3305175"/>
            <a:ext cx="5561052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Objetivos</a:t>
            </a:r>
            <a:endParaRPr lang="en-US" sz="5474" dirty="0"/>
          </a:p>
        </p:txBody>
      </p:sp>
      <p:sp>
        <p:nvSpPr>
          <p:cNvPr id="6" name="Text 3"/>
          <p:cNvSpPr/>
          <p:nvPr/>
        </p:nvSpPr>
        <p:spPr>
          <a:xfrm>
            <a:off x="1487448" y="4591050"/>
            <a:ext cx="12100322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503"/>
              </a:lnSpc>
              <a:buSzPct val="100000"/>
              <a:buChar char="•"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Objetos do Conhecimento: Ciclos do Carbono, nitrogênio, água e oxigênio.</a:t>
            </a:r>
            <a:endParaRPr lang="en-US" sz="2189" dirty="0"/>
          </a:p>
        </p:txBody>
      </p:sp>
      <p:sp>
        <p:nvSpPr>
          <p:cNvPr id="7" name="Text 4"/>
          <p:cNvSpPr/>
          <p:nvPr/>
        </p:nvSpPr>
        <p:spPr>
          <a:xfrm>
            <a:off x="1487448" y="5147072"/>
            <a:ext cx="12100322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503"/>
              </a:lnSpc>
              <a:buSzPct val="100000"/>
              <a:buChar char="•"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Objetos Específicos: Poluição hídrica: causas e consequências.</a:t>
            </a:r>
            <a:endParaRPr lang="en-US" sz="2189" dirty="0"/>
          </a:p>
        </p:txBody>
      </p:sp>
      <p:sp>
        <p:nvSpPr>
          <p:cNvPr id="8" name="Text 5"/>
          <p:cNvSpPr/>
          <p:nvPr/>
        </p:nvSpPr>
        <p:spPr>
          <a:xfrm>
            <a:off x="1487448" y="5703094"/>
            <a:ext cx="12100322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3503"/>
              </a:lnSpc>
              <a:buSzPct val="100000"/>
              <a:buChar char="•"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Conteúdo: Causas e consequências da poluição da água, distribuição e consumo de água doce no Brasil.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981998" y="844152"/>
            <a:ext cx="7834670" cy="173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60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Consumo de Água Doce no Brasil</a:t>
            </a:r>
            <a:endParaRPr lang="en-US" sz="6000" dirty="0"/>
          </a:p>
        </p:txBody>
      </p:sp>
      <p:sp>
        <p:nvSpPr>
          <p:cNvPr id="5" name="Text 3"/>
          <p:cNvSpPr/>
          <p:nvPr/>
        </p:nvSpPr>
        <p:spPr>
          <a:xfrm>
            <a:off x="654664" y="2894528"/>
            <a:ext cx="8298835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lnSpc>
                <a:spcPts val="3503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Brasil é um dos países com maior disponibilidade de água doce no mundo, mas o consumo excessivo e desordenado pode levar à escassez e à degradação da qualidade da água. 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54665" y="5312510"/>
            <a:ext cx="7834670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lnSpc>
                <a:spcPts val="3503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setor agropecuário é o maior consumidor, seguido pela indústria e pelos consumidores residenciais. É importante adotar práticas sustentáveis para garantir a disponibilidade de água no futuro.</a:t>
            </a:r>
            <a:endParaRPr lang="en-US" sz="28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A4314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A4314">
              <a:alpha val="8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/>
          <p:nvPr/>
        </p:nvSpPr>
        <p:spPr>
          <a:xfrm>
            <a:off x="1042630" y="1013103"/>
            <a:ext cx="1028700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6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Definição de Poluição da Água</a:t>
            </a:r>
            <a:endParaRPr lang="en-US" sz="6600" dirty="0"/>
          </a:p>
        </p:txBody>
      </p:sp>
      <p:sp>
        <p:nvSpPr>
          <p:cNvPr id="7" name="Text 4"/>
          <p:cNvSpPr/>
          <p:nvPr/>
        </p:nvSpPr>
        <p:spPr>
          <a:xfrm>
            <a:off x="1042630" y="2298978"/>
            <a:ext cx="12545139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</a:t>
            </a: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poluição da água</a:t>
            </a: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é a presença de substâncias prejudiciais e/ou organismos patogênicos que alteram a qualidade da água e a tornam imprópria para certos usos. Conhecer os poluentes e a contaminação da água é fundamental para entender suas causas e soluções.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1042630" y="4633974"/>
            <a:ext cx="12545139" cy="34647"/>
          </a:xfrm>
          <a:prstGeom prst="rect">
            <a:avLst/>
          </a:prstGeom>
          <a:solidFill>
            <a:srgbClr val="38512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9" name="Shape 6"/>
          <p:cNvSpPr/>
          <p:nvPr/>
        </p:nvSpPr>
        <p:spPr>
          <a:xfrm>
            <a:off x="4092000" y="4633915"/>
            <a:ext cx="34647" cy="973098"/>
          </a:xfrm>
          <a:prstGeom prst="rect">
            <a:avLst/>
          </a:prstGeom>
          <a:solidFill>
            <a:srgbClr val="38512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0" name="Shape 7"/>
          <p:cNvSpPr/>
          <p:nvPr/>
        </p:nvSpPr>
        <p:spPr>
          <a:xfrm>
            <a:off x="3796546" y="4321257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25531E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1" name="Text 8"/>
          <p:cNvSpPr/>
          <p:nvPr/>
        </p:nvSpPr>
        <p:spPr>
          <a:xfrm>
            <a:off x="4006453" y="4373406"/>
            <a:ext cx="20574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4000" dirty="0"/>
          </a:p>
        </p:txBody>
      </p:sp>
      <p:sp>
        <p:nvSpPr>
          <p:cNvPr id="12" name="Text 9"/>
          <p:cNvSpPr/>
          <p:nvPr/>
        </p:nvSpPr>
        <p:spPr>
          <a:xfrm>
            <a:off x="2719149" y="5598260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421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Poluentes</a:t>
            </a:r>
            <a:endParaRPr lang="en-US" sz="3200" dirty="0"/>
          </a:p>
        </p:txBody>
      </p:sp>
      <p:sp>
        <p:nvSpPr>
          <p:cNvPr id="13" name="Text 10"/>
          <p:cNvSpPr/>
          <p:nvPr/>
        </p:nvSpPr>
        <p:spPr>
          <a:xfrm>
            <a:off x="962323" y="6026705"/>
            <a:ext cx="5745363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350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Substâncias prejudiciais presentes na água.</a:t>
            </a:r>
            <a:endParaRPr lang="en-US" sz="2800" dirty="0"/>
          </a:p>
        </p:txBody>
      </p:sp>
      <p:sp>
        <p:nvSpPr>
          <p:cNvPr id="14" name="Shape 11"/>
          <p:cNvSpPr/>
          <p:nvPr/>
        </p:nvSpPr>
        <p:spPr>
          <a:xfrm>
            <a:off x="10503634" y="4633915"/>
            <a:ext cx="34647" cy="973098"/>
          </a:xfrm>
          <a:prstGeom prst="rect">
            <a:avLst/>
          </a:prstGeom>
          <a:solidFill>
            <a:srgbClr val="38512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5" name="Shape 12"/>
          <p:cNvSpPr/>
          <p:nvPr/>
        </p:nvSpPr>
        <p:spPr>
          <a:xfrm>
            <a:off x="10208181" y="4321257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25531E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6" name="Text 13"/>
          <p:cNvSpPr/>
          <p:nvPr/>
        </p:nvSpPr>
        <p:spPr>
          <a:xfrm>
            <a:off x="10387608" y="4373406"/>
            <a:ext cx="26670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4000" dirty="0"/>
          </a:p>
        </p:txBody>
      </p:sp>
      <p:sp>
        <p:nvSpPr>
          <p:cNvPr id="17" name="Text 14"/>
          <p:cNvSpPr/>
          <p:nvPr/>
        </p:nvSpPr>
        <p:spPr>
          <a:xfrm>
            <a:off x="9130665" y="5598260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421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Contaminação</a:t>
            </a:r>
            <a:endParaRPr lang="en-US" sz="3200" dirty="0"/>
          </a:p>
        </p:txBody>
      </p:sp>
      <p:sp>
        <p:nvSpPr>
          <p:cNvPr id="18" name="Text 15"/>
          <p:cNvSpPr/>
          <p:nvPr/>
        </p:nvSpPr>
        <p:spPr>
          <a:xfrm>
            <a:off x="7749480" y="6015928"/>
            <a:ext cx="5577602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50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Presença de </a:t>
            </a:r>
            <a:r>
              <a:rPr lang="en-US" sz="2800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organismos</a:t>
            </a:r>
            <a:b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2800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patogênicos</a:t>
            </a: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" y="0"/>
            <a:ext cx="14630401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" name="Shape 1"/>
          <p:cNvSpPr/>
          <p:nvPr/>
        </p:nvSpPr>
        <p:spPr>
          <a:xfrm>
            <a:off x="-1" y="1"/>
            <a:ext cx="14630401" cy="8229600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4" name="Text 2"/>
          <p:cNvSpPr/>
          <p:nvPr/>
        </p:nvSpPr>
        <p:spPr>
          <a:xfrm>
            <a:off x="1042629" y="764619"/>
            <a:ext cx="9842869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66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Causas da Poluição Hídrica</a:t>
            </a:r>
            <a:endParaRPr lang="en-US" sz="6600" dirty="0"/>
          </a:p>
        </p:txBody>
      </p:sp>
      <p:sp>
        <p:nvSpPr>
          <p:cNvPr id="5" name="Text 3"/>
          <p:cNvSpPr/>
          <p:nvPr/>
        </p:nvSpPr>
        <p:spPr>
          <a:xfrm>
            <a:off x="1098887" y="1693965"/>
            <a:ext cx="13381292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poluição da água é causada por diversas atividades humanas, tais como agricultura, indústria, esgoto doméstico e resíduos sólidos. Identificar as principais fontes é crucial para encontrar maneiras de prevenir ou reduzir a poluição hídrica.</a:t>
            </a:r>
            <a:endParaRPr lang="en-US" sz="24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578" y="3399350"/>
            <a:ext cx="3011635" cy="17449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2579" y="5232997"/>
            <a:ext cx="2965789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Agricultura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696614" y="5667687"/>
            <a:ext cx="3240524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Agricultura intensiva e uso de fertilizantes e pesticidas contaminam rios e lagos.</a:t>
            </a:r>
            <a:endParaRPr lang="en-US" sz="24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6256" y="3407709"/>
            <a:ext cx="3011635" cy="17449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149298" y="5210280"/>
            <a:ext cx="2965789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Indústria</a:t>
            </a:r>
            <a:endParaRPr lang="en-US" sz="2800" dirty="0"/>
          </a:p>
        </p:txBody>
      </p:sp>
      <p:sp>
        <p:nvSpPr>
          <p:cNvPr id="11" name="Text 7"/>
          <p:cNvSpPr/>
          <p:nvPr/>
        </p:nvSpPr>
        <p:spPr>
          <a:xfrm>
            <a:off x="4201669" y="5589017"/>
            <a:ext cx="3011635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Descarte de resíduos tóxicos e produtos químicos.</a:t>
            </a:r>
            <a:endParaRPr lang="en-US" sz="24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9935" y="3332287"/>
            <a:ext cx="3011635" cy="17449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303624" y="5194669"/>
            <a:ext cx="3687833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Esgoto Doméstico</a:t>
            </a:r>
            <a:endParaRPr lang="en-US" sz="2800" dirty="0"/>
          </a:p>
        </p:txBody>
      </p:sp>
      <p:sp>
        <p:nvSpPr>
          <p:cNvPr id="14" name="Text 9"/>
          <p:cNvSpPr/>
          <p:nvPr/>
        </p:nvSpPr>
        <p:spPr>
          <a:xfrm>
            <a:off x="7379618" y="5644087"/>
            <a:ext cx="3365912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Sistemas de esgotamento sanitário inadequados ou obsoletos.</a:t>
            </a:r>
            <a:endParaRPr lang="en-US" sz="24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0461" y="3332287"/>
            <a:ext cx="3011762" cy="174498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0719470" y="5209747"/>
            <a:ext cx="3011762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Resíduos Sólidos</a:t>
            </a:r>
            <a:endParaRPr lang="en-US" sz="2800" dirty="0"/>
          </a:p>
        </p:txBody>
      </p:sp>
      <p:sp>
        <p:nvSpPr>
          <p:cNvPr id="17" name="Text 11"/>
          <p:cNvSpPr/>
          <p:nvPr/>
        </p:nvSpPr>
        <p:spPr>
          <a:xfrm>
            <a:off x="10855464" y="6063349"/>
            <a:ext cx="3011762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Lixões e aterros inadequados poluem solos e água subterrânea.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2338"/>
          </a:xfrm>
          <a:prstGeom prst="rect">
            <a:avLst/>
          </a:prstGeom>
          <a:solidFill>
            <a:srgbClr val="1A4314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46" y="7262"/>
            <a:ext cx="14630400" cy="816151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846" y="-21078"/>
            <a:ext cx="14630400" cy="8161516"/>
          </a:xfrm>
          <a:prstGeom prst="rect">
            <a:avLst/>
          </a:prstGeom>
          <a:solidFill>
            <a:srgbClr val="1A4314">
              <a:alpha val="80000"/>
            </a:srgbClr>
          </a:solidFill>
          <a:ln/>
        </p:spPr>
        <p:txBody>
          <a:bodyPr/>
          <a:lstStyle/>
          <a:p>
            <a:endParaRPr lang="pt-BR" dirty="0"/>
          </a:p>
        </p:txBody>
      </p:sp>
      <p:sp>
        <p:nvSpPr>
          <p:cNvPr id="6" name="Text 3"/>
          <p:cNvSpPr/>
          <p:nvPr/>
        </p:nvSpPr>
        <p:spPr>
          <a:xfrm>
            <a:off x="505677" y="783937"/>
            <a:ext cx="647700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Tipos de Poluentes</a:t>
            </a:r>
            <a:endParaRPr lang="en-US" sz="6000" dirty="0"/>
          </a:p>
        </p:txBody>
      </p:sp>
      <p:sp>
        <p:nvSpPr>
          <p:cNvPr id="7" name="Text 4"/>
          <p:cNvSpPr/>
          <p:nvPr/>
        </p:nvSpPr>
        <p:spPr>
          <a:xfrm>
            <a:off x="710108" y="1817340"/>
            <a:ext cx="12545139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Existem diferentes tipos de poluentes que podem afetar a qualidade da água, tais como químicos, biológicos e físicos. Conhecer esses tipos de poluentes é importante para entender seus efeitos na saúde e no ambiente.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710108" y="3142685"/>
            <a:ext cx="4212290" cy="10425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Poluentes Químicos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802823" y="3726259"/>
            <a:ext cx="3835539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Óleo e derivados de petróleo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757222" y="4504689"/>
            <a:ext cx="3835539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Metais pesados, como mercúrio e chumbo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802823" y="5244109"/>
            <a:ext cx="3835539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Produtos químicos, como pesticidas e fertilizantes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789130" y="6377192"/>
            <a:ext cx="3835539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Compostos tóxicos, como dioxinas e PCBs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5325845" y="3168914"/>
            <a:ext cx="4414956" cy="10425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Poluentes Biológicos</a:t>
            </a:r>
            <a:endParaRPr lang="en-US" sz="3200" dirty="0"/>
          </a:p>
        </p:txBody>
      </p:sp>
      <p:sp>
        <p:nvSpPr>
          <p:cNvPr id="14" name="Text 11"/>
          <p:cNvSpPr/>
          <p:nvPr/>
        </p:nvSpPr>
        <p:spPr>
          <a:xfrm>
            <a:off x="5244843" y="3740378"/>
            <a:ext cx="4077812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Bactérias, como a E. coli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5244843" y="4250918"/>
            <a:ext cx="4077812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Vírus, como norovírus e hepatite A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5244843" y="5086200"/>
            <a:ext cx="4077812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Protozoários, como Giardia e Cryptosporidium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5251689" y="6309448"/>
            <a:ext cx="4077812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Parasitas, como Schistosoma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10174784" y="3185457"/>
            <a:ext cx="359664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Poluentes Físicos</a:t>
            </a:r>
            <a:endParaRPr lang="en-US" sz="3200" dirty="0"/>
          </a:p>
        </p:txBody>
      </p:sp>
      <p:sp>
        <p:nvSpPr>
          <p:cNvPr id="19" name="Text 16"/>
          <p:cNvSpPr/>
          <p:nvPr/>
        </p:nvSpPr>
        <p:spPr>
          <a:xfrm>
            <a:off x="10149373" y="3767257"/>
            <a:ext cx="3764898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Areia e sedimentos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10108280" y="4266425"/>
            <a:ext cx="3764898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Partículas sólidas em suspensão</a:t>
            </a:r>
            <a:endParaRPr lang="en-US" sz="2400" dirty="0"/>
          </a:p>
        </p:txBody>
      </p:sp>
      <p:sp>
        <p:nvSpPr>
          <p:cNvPr id="21" name="Text 18"/>
          <p:cNvSpPr/>
          <p:nvPr/>
        </p:nvSpPr>
        <p:spPr>
          <a:xfrm>
            <a:off x="10149373" y="5099066"/>
            <a:ext cx="3764898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Calor e alterações térmicas</a:t>
            </a:r>
            <a:endParaRPr lang="en-US" sz="2400" dirty="0"/>
          </a:p>
        </p:txBody>
      </p:sp>
      <p:sp>
        <p:nvSpPr>
          <p:cNvPr id="22" name="Text 19"/>
          <p:cNvSpPr/>
          <p:nvPr/>
        </p:nvSpPr>
        <p:spPr>
          <a:xfrm>
            <a:off x="10121987" y="5905420"/>
            <a:ext cx="3764898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Materiais flutuantes, como lixo e plásticos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1042630" y="1915239"/>
            <a:ext cx="675894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Poluentes Químicos</a:t>
            </a:r>
            <a:endParaRPr lang="en-US" sz="54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944" y="3219732"/>
            <a:ext cx="4170271" cy="2779471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901" y="3219732"/>
            <a:ext cx="4170271" cy="2779471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7857" y="3219450"/>
            <a:ext cx="4170271" cy="27821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1042630" y="782122"/>
            <a:ext cx="5561052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endParaRPr lang="en-US" sz="5474" dirty="0"/>
          </a:p>
        </p:txBody>
      </p:sp>
      <p:sp>
        <p:nvSpPr>
          <p:cNvPr id="5" name="Text 3"/>
          <p:cNvSpPr/>
          <p:nvPr/>
        </p:nvSpPr>
        <p:spPr>
          <a:xfrm>
            <a:off x="1042630" y="1650921"/>
            <a:ext cx="427482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105"/>
              </a:lnSpc>
              <a:buNone/>
            </a:pPr>
            <a:r>
              <a:rPr lang="en-US" sz="328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Poluentes Biológicos</a:t>
            </a:r>
            <a:endParaRPr lang="en-US" sz="3284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630" y="2484953"/>
            <a:ext cx="5933361" cy="395454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662029" y="1650921"/>
            <a:ext cx="359664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105"/>
              </a:lnSpc>
              <a:buNone/>
            </a:pPr>
            <a:r>
              <a:rPr lang="en-US" sz="328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Poluentes Físicos</a:t>
            </a:r>
            <a:endParaRPr lang="en-US" sz="3284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C5762BF-3C33-DC91-01C6-EEFADCC68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4039" y="2484953"/>
            <a:ext cx="5961621" cy="39545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350" y="1123950"/>
            <a:ext cx="5981700" cy="5981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1"/>
            <a:ext cx="14630400" cy="8198168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692587" y="764619"/>
            <a:ext cx="15264170" cy="173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4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Efeitos da Poluição na Saúde e Ambiente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692587" y="1654624"/>
            <a:ext cx="12545139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poluição hídrica pode ter efeitos graves na saúde humana, bem como nos ecossistemas aquáticos e terrestres. Compreender esses efeitos é fundamental para entender a importância da prevenção e controle da poluição.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1589426" y="3103483"/>
            <a:ext cx="45719" cy="4681300"/>
          </a:xfrm>
          <a:prstGeom prst="rect">
            <a:avLst/>
          </a:prstGeom>
          <a:solidFill>
            <a:srgbClr val="38512F"/>
          </a:solidFill>
          <a:ln/>
        </p:spPr>
        <p:txBody>
          <a:bodyPr/>
          <a:lstStyle/>
          <a:p>
            <a:endParaRPr lang="pt-BR" sz="2000"/>
          </a:p>
        </p:txBody>
      </p:sp>
      <p:sp>
        <p:nvSpPr>
          <p:cNvPr id="7" name="Shape 5"/>
          <p:cNvSpPr/>
          <p:nvPr/>
        </p:nvSpPr>
        <p:spPr>
          <a:xfrm>
            <a:off x="1919467" y="3616106"/>
            <a:ext cx="973098" cy="34647"/>
          </a:xfrm>
          <a:prstGeom prst="rect">
            <a:avLst/>
          </a:prstGeom>
          <a:solidFill>
            <a:srgbClr val="38512F"/>
          </a:solidFill>
          <a:ln/>
        </p:spPr>
        <p:txBody>
          <a:bodyPr/>
          <a:lstStyle/>
          <a:p>
            <a:endParaRPr lang="pt-BR" sz="2000"/>
          </a:p>
        </p:txBody>
      </p:sp>
      <p:sp>
        <p:nvSpPr>
          <p:cNvPr id="8" name="Shape 6"/>
          <p:cNvSpPr/>
          <p:nvPr/>
        </p:nvSpPr>
        <p:spPr>
          <a:xfrm>
            <a:off x="1293913" y="3320771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264E18"/>
          </a:solidFill>
          <a:ln/>
        </p:spPr>
        <p:txBody>
          <a:bodyPr/>
          <a:lstStyle/>
          <a:p>
            <a:endParaRPr lang="pt-BR" sz="2000"/>
          </a:p>
        </p:txBody>
      </p:sp>
      <p:sp>
        <p:nvSpPr>
          <p:cNvPr id="9" name="Text 7"/>
          <p:cNvSpPr/>
          <p:nvPr/>
        </p:nvSpPr>
        <p:spPr>
          <a:xfrm>
            <a:off x="1503820" y="3372921"/>
            <a:ext cx="20574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3135929" y="3381493"/>
            <a:ext cx="561594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Doenças Transmitidas pela Água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3070860" y="3815833"/>
            <a:ext cx="10598825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contaminação da água por bactérias, vírus e parasitas pode causar doenças graves, como cólera, hepatite, febre tifoide e giardíase.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1919467" y="5117899"/>
            <a:ext cx="973098" cy="34647"/>
          </a:xfrm>
          <a:prstGeom prst="rect">
            <a:avLst/>
          </a:prstGeom>
          <a:solidFill>
            <a:srgbClr val="38512F"/>
          </a:solidFill>
          <a:ln/>
        </p:spPr>
        <p:txBody>
          <a:bodyPr/>
          <a:lstStyle/>
          <a:p>
            <a:endParaRPr lang="pt-BR" sz="2000"/>
          </a:p>
        </p:txBody>
      </p:sp>
      <p:sp>
        <p:nvSpPr>
          <p:cNvPr id="13" name="Shape 11"/>
          <p:cNvSpPr/>
          <p:nvPr/>
        </p:nvSpPr>
        <p:spPr>
          <a:xfrm>
            <a:off x="1293913" y="4822565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264E18"/>
          </a:solidFill>
          <a:ln/>
        </p:spPr>
        <p:txBody>
          <a:bodyPr/>
          <a:lstStyle/>
          <a:p>
            <a:endParaRPr lang="pt-BR" sz="2000"/>
          </a:p>
        </p:txBody>
      </p:sp>
      <p:sp>
        <p:nvSpPr>
          <p:cNvPr id="14" name="Text 12"/>
          <p:cNvSpPr/>
          <p:nvPr/>
        </p:nvSpPr>
        <p:spPr>
          <a:xfrm>
            <a:off x="1473340" y="4874714"/>
            <a:ext cx="26670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3135929" y="4883287"/>
            <a:ext cx="658368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Impactos nos Ecossistemas Aquáticos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3093244" y="5335012"/>
            <a:ext cx="10598825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aumento de poluentes na água pode matar peixes e outras espécies aquáticas, degradar habitats e reduzir a biodiversidade.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1962152" y="6638718"/>
            <a:ext cx="973098" cy="34647"/>
          </a:xfrm>
          <a:prstGeom prst="rect">
            <a:avLst/>
          </a:prstGeom>
          <a:solidFill>
            <a:srgbClr val="38512F"/>
          </a:solidFill>
          <a:ln/>
        </p:spPr>
        <p:txBody>
          <a:bodyPr/>
          <a:lstStyle/>
          <a:p>
            <a:endParaRPr lang="pt-BR" sz="2000"/>
          </a:p>
        </p:txBody>
      </p:sp>
      <p:sp>
        <p:nvSpPr>
          <p:cNvPr id="18" name="Shape 16"/>
          <p:cNvSpPr/>
          <p:nvPr/>
        </p:nvSpPr>
        <p:spPr>
          <a:xfrm>
            <a:off x="1336598" y="6343383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264E18"/>
          </a:solidFill>
          <a:ln/>
        </p:spPr>
        <p:txBody>
          <a:bodyPr/>
          <a:lstStyle/>
          <a:p>
            <a:endParaRPr lang="pt-BR" sz="2000"/>
          </a:p>
        </p:txBody>
      </p:sp>
      <p:sp>
        <p:nvSpPr>
          <p:cNvPr id="19" name="Text 17"/>
          <p:cNvSpPr/>
          <p:nvPr/>
        </p:nvSpPr>
        <p:spPr>
          <a:xfrm>
            <a:off x="1512215" y="6395533"/>
            <a:ext cx="27432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3600" dirty="0"/>
          </a:p>
        </p:txBody>
      </p:sp>
      <p:sp>
        <p:nvSpPr>
          <p:cNvPr id="20" name="Text 18"/>
          <p:cNvSpPr/>
          <p:nvPr/>
        </p:nvSpPr>
        <p:spPr>
          <a:xfrm>
            <a:off x="3178614" y="6404105"/>
            <a:ext cx="664464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Impactos nos Ecossistemas Terrestres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3135929" y="6814155"/>
            <a:ext cx="10598825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poluição hídrica também pode afetar a fauna e flora terrestres, especialmente quando os poluentes são transportados para locais mais afastados.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96633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4630400" cy="829663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1"/>
            <a:ext cx="14630400" cy="8229600"/>
          </a:xfrm>
          <a:prstGeom prst="rect">
            <a:avLst/>
          </a:prstGeom>
          <a:solidFill>
            <a:srgbClr val="FDFAED">
              <a:alpha val="85000"/>
            </a:srgbClr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6" name="Text 3"/>
          <p:cNvSpPr/>
          <p:nvPr/>
        </p:nvSpPr>
        <p:spPr>
          <a:xfrm>
            <a:off x="330668" y="910590"/>
            <a:ext cx="1158240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60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Bioacumulação e Biomagnificação</a:t>
            </a:r>
            <a:endParaRPr lang="en-US" sz="6000" dirty="0"/>
          </a:p>
        </p:txBody>
      </p:sp>
      <p:sp>
        <p:nvSpPr>
          <p:cNvPr id="7" name="Text 4"/>
          <p:cNvSpPr/>
          <p:nvPr/>
        </p:nvSpPr>
        <p:spPr>
          <a:xfrm>
            <a:off x="330668" y="2314814"/>
            <a:ext cx="7199352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2800" b="1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Bioacumulação:</a:t>
            </a:r>
            <a:r>
              <a:rPr lang="en-US" sz="28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é um processo que pode ser definido como a absorção e a retenção de substâncias químicas no organismo de determinado ser vivo.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330668" y="4205288"/>
            <a:ext cx="7199352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2800" b="1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Biomagnificação: </a:t>
            </a:r>
            <a:r>
              <a:rPr lang="en-US" sz="28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é o acúmulo progressivo dessas substâncias ao longo da teia alimentar. Os resíduos depositados nos tecidos dos animais pequenos são então ingeridos pelos animais maiores, e o ciclo pode se repetir várias vezes.</a:t>
            </a:r>
            <a:endParaRPr lang="en-US" sz="28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6515" y="1964828"/>
            <a:ext cx="5933361" cy="59333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-1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1042630" y="1362670"/>
            <a:ext cx="5561052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endParaRPr lang="en-US" sz="54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630" y="2231469"/>
            <a:ext cx="12545139" cy="40793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9266158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630" y="764619"/>
            <a:ext cx="12545139" cy="742414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164550" y="8623459"/>
            <a:ext cx="152400" cy="152400"/>
          </a:xfrm>
          <a:prstGeom prst="roundRect">
            <a:avLst>
              <a:gd name="adj" fmla="val 36000"/>
            </a:avLst>
          </a:prstGeom>
          <a:solidFill>
            <a:srgbClr val="F7F3F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3"/>
          <p:cNvSpPr/>
          <p:nvPr/>
        </p:nvSpPr>
        <p:spPr>
          <a:xfrm>
            <a:off x="1182127" y="8641035"/>
            <a:ext cx="117247" cy="117247"/>
          </a:xfrm>
          <a:prstGeom prst="roundRect">
            <a:avLst>
              <a:gd name="adj" fmla="val 779884224"/>
            </a:avLst>
          </a:prstGeom>
          <a:noFill/>
          <a:ln w="15240">
            <a:solidFill>
              <a:srgbClr val="726E6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/>
          <p:nvPr/>
        </p:nvSpPr>
        <p:spPr>
          <a:xfrm>
            <a:off x="1272920" y="8663361"/>
            <a:ext cx="8043" cy="804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864"/>
              </a:lnSpc>
              <a:buNone/>
            </a:pPr>
            <a:r>
              <a:rPr lang="en-US" sz="720" dirty="0">
                <a:solidFill>
                  <a:srgbClr val="726E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Loading...</a:t>
            </a:r>
            <a:endParaRPr lang="en-US" sz="72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" name="Shape 1"/>
          <p:cNvSpPr/>
          <p:nvPr/>
        </p:nvSpPr>
        <p:spPr>
          <a:xfrm>
            <a:off x="-120" y="-604362"/>
            <a:ext cx="14630400" cy="8833961"/>
          </a:xfrm>
          <a:prstGeom prst="rect">
            <a:avLst/>
          </a:prstGeom>
          <a:solidFill>
            <a:srgbClr val="1A4314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04362"/>
            <a:ext cx="14630400" cy="883396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-240" y="-604360"/>
            <a:ext cx="14630400" cy="8833961"/>
          </a:xfrm>
          <a:prstGeom prst="rect">
            <a:avLst/>
          </a:prstGeom>
          <a:solidFill>
            <a:srgbClr val="1A4314">
              <a:alpha val="80000"/>
            </a:srgbClr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6" name="Text 3"/>
          <p:cNvSpPr/>
          <p:nvPr/>
        </p:nvSpPr>
        <p:spPr>
          <a:xfrm>
            <a:off x="1042630" y="192049"/>
            <a:ext cx="937260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r>
              <a:rPr lang="en-US" sz="6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Consequências da Poluição</a:t>
            </a:r>
            <a:endParaRPr lang="en-US" sz="6600" dirty="0"/>
          </a:p>
        </p:txBody>
      </p:sp>
      <p:sp>
        <p:nvSpPr>
          <p:cNvPr id="7" name="Text 4"/>
          <p:cNvSpPr/>
          <p:nvPr/>
        </p:nvSpPr>
        <p:spPr>
          <a:xfrm>
            <a:off x="980642" y="1220391"/>
            <a:ext cx="12846066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poluição hídrica pode ter consequências graves, afetando não só a saúde e o ambiente, mas também a economia e a sociedade como um todo.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647700" y="2617470"/>
            <a:ext cx="3925449" cy="4816435"/>
          </a:xfrm>
          <a:prstGeom prst="roundRect">
            <a:avLst>
              <a:gd name="adj" fmla="val 2087"/>
            </a:avLst>
          </a:prstGeom>
          <a:solidFill>
            <a:srgbClr val="25531E"/>
          </a:solidFill>
          <a:ln/>
        </p:spPr>
        <p:txBody>
          <a:bodyPr/>
          <a:lstStyle/>
          <a:p>
            <a:endParaRPr lang="pt-BR" sz="2000"/>
          </a:p>
        </p:txBody>
      </p:sp>
      <p:sp>
        <p:nvSpPr>
          <p:cNvPr id="9" name="Text 6"/>
          <p:cNvSpPr/>
          <p:nvPr/>
        </p:nvSpPr>
        <p:spPr>
          <a:xfrm>
            <a:off x="980642" y="2895481"/>
            <a:ext cx="4218775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Redução da Biodiversidade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980642" y="3935375"/>
            <a:ext cx="4218775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poluição hídrica pode levar à morte de espécies aquáticas e à perda de habitats, impactando diretamente a biodiversidade e a qualidade de água.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4922044" y="2617470"/>
            <a:ext cx="4274344" cy="4816435"/>
          </a:xfrm>
          <a:prstGeom prst="roundRect">
            <a:avLst>
              <a:gd name="adj" fmla="val 2087"/>
            </a:avLst>
          </a:prstGeom>
          <a:solidFill>
            <a:srgbClr val="25531E"/>
          </a:solidFill>
          <a:ln/>
        </p:spPr>
        <p:txBody>
          <a:bodyPr/>
          <a:lstStyle/>
          <a:p>
            <a:endParaRPr lang="pt-BR" sz="2000"/>
          </a:p>
        </p:txBody>
      </p:sp>
      <p:sp>
        <p:nvSpPr>
          <p:cNvPr id="12" name="Text 9"/>
          <p:cNvSpPr/>
          <p:nvPr/>
        </p:nvSpPr>
        <p:spPr>
          <a:xfrm>
            <a:off x="5033182" y="2895481"/>
            <a:ext cx="4218775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Mortandade de Peixes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088515" y="3396433"/>
            <a:ext cx="4218775" cy="26689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grande quantidade de poluentes na água pode causar mortandade de peixes, afetando a pesca e o abastecimento de alimentos.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9529330" y="2617470"/>
            <a:ext cx="4567670" cy="4816435"/>
          </a:xfrm>
          <a:prstGeom prst="roundRect">
            <a:avLst>
              <a:gd name="adj" fmla="val 2087"/>
            </a:avLst>
          </a:prstGeom>
          <a:solidFill>
            <a:srgbClr val="25531E"/>
          </a:solidFill>
          <a:ln/>
        </p:spPr>
        <p:txBody>
          <a:bodyPr/>
          <a:lstStyle/>
          <a:p>
            <a:endParaRPr lang="pt-BR" sz="2000"/>
          </a:p>
        </p:txBody>
      </p:sp>
      <p:sp>
        <p:nvSpPr>
          <p:cNvPr id="15" name="Text 12"/>
          <p:cNvSpPr/>
          <p:nvPr/>
        </p:nvSpPr>
        <p:spPr>
          <a:xfrm>
            <a:off x="9529330" y="2895481"/>
            <a:ext cx="4218775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Impacto Econômico e Social</a:t>
            </a:r>
            <a:endParaRPr lang="en-US" sz="2800" dirty="0"/>
          </a:p>
        </p:txBody>
      </p:sp>
      <p:sp>
        <p:nvSpPr>
          <p:cNvPr id="16" name="Text 13"/>
          <p:cNvSpPr/>
          <p:nvPr/>
        </p:nvSpPr>
        <p:spPr>
          <a:xfrm>
            <a:off x="9529330" y="4042171"/>
            <a:ext cx="4218775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poluição hídrica pode afetar diretamente a economia, a saúde pública e a qualidade de vida das comunidades que dependem da água contaminada.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1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661494" y="676696"/>
            <a:ext cx="1104138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Soluções para a Poluição Hídrica</a:t>
            </a:r>
            <a:endParaRPr lang="en-US" sz="5474" dirty="0"/>
          </a:p>
        </p:txBody>
      </p:sp>
      <p:sp>
        <p:nvSpPr>
          <p:cNvPr id="5" name="Text 3"/>
          <p:cNvSpPr/>
          <p:nvPr/>
        </p:nvSpPr>
        <p:spPr>
          <a:xfrm>
            <a:off x="683497" y="1573055"/>
            <a:ext cx="13285409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Existem diversas soluções para prevenir e reduzir a poluição hídrica, tais como: melhorar as práticas agrícolas e industriais, aumentar o tratamento de esgoto, promover a educação ambiental e fiscalizar a aplicação das leis ambientais.</a:t>
            </a:r>
            <a:endParaRPr lang="en-US" sz="2189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802" y="2957227"/>
            <a:ext cx="3087845" cy="17449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66919" y="4671127"/>
            <a:ext cx="3543826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737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Agricultura Sustentável</a:t>
            </a:r>
            <a:endParaRPr lang="en-US" sz="2737" dirty="0"/>
          </a:p>
        </p:txBody>
      </p:sp>
      <p:sp>
        <p:nvSpPr>
          <p:cNvPr id="8" name="Text 5"/>
          <p:cNvSpPr/>
          <p:nvPr/>
        </p:nvSpPr>
        <p:spPr>
          <a:xfrm>
            <a:off x="382618" y="5530950"/>
            <a:ext cx="3452254" cy="40033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Práticas agrícolas mais sustentáveis, como o uso de fertilizantes orgânicos, podem ajudar a reduzir o impacto da agricultura na qualidade da água.</a:t>
            </a:r>
            <a:endParaRPr lang="en-US" sz="20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745" y="2895066"/>
            <a:ext cx="3087845" cy="17449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771702" y="4702207"/>
            <a:ext cx="3543826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737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Tratamento de Esgoto</a:t>
            </a:r>
            <a:endParaRPr lang="en-US" sz="2737" dirty="0"/>
          </a:p>
        </p:txBody>
      </p:sp>
      <p:sp>
        <p:nvSpPr>
          <p:cNvPr id="11" name="Text 7"/>
          <p:cNvSpPr/>
          <p:nvPr/>
        </p:nvSpPr>
        <p:spPr>
          <a:xfrm>
            <a:off x="3872580" y="5530950"/>
            <a:ext cx="3543826" cy="3558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Promover o tratamento de esgoto e a reutilização de água tratada pode ajudar a reduzir o impacto do esgoto na qualidade da água.</a:t>
            </a:r>
            <a:endParaRPr lang="en-US" sz="20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5449" y="2830423"/>
            <a:ext cx="3087845" cy="17449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416406" y="4637564"/>
            <a:ext cx="3543826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737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Educação Ambiental</a:t>
            </a:r>
            <a:endParaRPr lang="en-US" sz="2737" dirty="0"/>
          </a:p>
        </p:txBody>
      </p:sp>
      <p:sp>
        <p:nvSpPr>
          <p:cNvPr id="14" name="Text 9"/>
          <p:cNvSpPr/>
          <p:nvPr/>
        </p:nvSpPr>
        <p:spPr>
          <a:xfrm>
            <a:off x="7306471" y="5482358"/>
            <a:ext cx="3732655" cy="40033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Aumentar a conscientização da população sobre a importância da água e os impactos da poluição é fundamental para prevenir e controlar a poluição hídrica.</a:t>
            </a:r>
            <a:endParaRPr lang="en-US" sz="20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8234" y="2917699"/>
            <a:ext cx="3087975" cy="174498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0890721" y="4685312"/>
            <a:ext cx="3489879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2737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Fiscalização</a:t>
            </a:r>
            <a:endParaRPr lang="en-US" sz="2737" dirty="0"/>
          </a:p>
        </p:txBody>
      </p:sp>
      <p:sp>
        <p:nvSpPr>
          <p:cNvPr id="17" name="Text 11"/>
          <p:cNvSpPr/>
          <p:nvPr/>
        </p:nvSpPr>
        <p:spPr>
          <a:xfrm>
            <a:off x="10929190" y="5221341"/>
            <a:ext cx="3543976" cy="3558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Fiscalizar a aplicação das leis ambientais e punir os infratores de forma adequada é fundamental para prevenir a poluição hídrica.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594869" y="2038873"/>
            <a:ext cx="8996449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r>
              <a:rPr lang="en-US" sz="66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Medidas de Prevenção</a:t>
            </a:r>
            <a:endParaRPr lang="en-US" sz="6600" dirty="0"/>
          </a:p>
        </p:txBody>
      </p:sp>
      <p:sp>
        <p:nvSpPr>
          <p:cNvPr id="7" name="Text 5"/>
          <p:cNvSpPr/>
          <p:nvPr/>
        </p:nvSpPr>
        <p:spPr>
          <a:xfrm>
            <a:off x="755485" y="3246120"/>
            <a:ext cx="4021702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Tratamento de esgoto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55485" y="4392811"/>
            <a:ext cx="4021702" cy="26689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É essencial garantir o tratamento adequado do esgoto para que não seja despejado diretamente nos rios e corpos d'água.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4908645" y="3246120"/>
            <a:ext cx="4021702" cy="13030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Controle de resíduos industriais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817238" y="4856274"/>
            <a:ext cx="4021702" cy="26689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Empresas devem ser responsáveis pelo descarte de seus resíduos e evitar que eles poluam os cursos de água.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9008498" y="3246120"/>
            <a:ext cx="4021702" cy="13030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Educação ambiental e conscientização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9008498" y="4869371"/>
            <a:ext cx="4725831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Ações de conscientização da população são fundamentais para evitar práticas que levem à poluição da água.</a:t>
            </a:r>
            <a:endParaRPr lang="en-US" sz="280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6683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A431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1042630" y="1880235"/>
            <a:ext cx="689610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6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Tratamento de Água</a:t>
            </a:r>
            <a:endParaRPr lang="en-US" sz="6600" dirty="0"/>
          </a:p>
        </p:txBody>
      </p:sp>
      <p:sp>
        <p:nvSpPr>
          <p:cNvPr id="5" name="Text 3"/>
          <p:cNvSpPr/>
          <p:nvPr/>
        </p:nvSpPr>
        <p:spPr>
          <a:xfrm>
            <a:off x="1042630" y="3444121"/>
            <a:ext cx="3336608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105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Filtração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042630" y="4243388"/>
            <a:ext cx="3728918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água é filtrada para remover impurezas e partículas sólidas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457587" y="3444121"/>
            <a:ext cx="3336608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105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Desinfecção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5457587" y="4243388"/>
            <a:ext cx="3728918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água é tratada com produtos químicos para eliminar bactérias nocivas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9872543" y="3444121"/>
            <a:ext cx="3728918" cy="10425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105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Remoção de poluentes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9872543" y="4764643"/>
            <a:ext cx="3728918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água é tratada para a remoção de produtos químicos e metais pesados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9072" y="238672"/>
            <a:ext cx="7752256" cy="77522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A4314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42630" y="2804636"/>
            <a:ext cx="1053084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6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Poluição e Aquecimento Global</a:t>
            </a:r>
            <a:endParaRPr lang="en-US" sz="6600" dirty="0"/>
          </a:p>
        </p:txBody>
      </p:sp>
      <p:sp>
        <p:nvSpPr>
          <p:cNvPr id="7" name="Text 4"/>
          <p:cNvSpPr/>
          <p:nvPr/>
        </p:nvSpPr>
        <p:spPr>
          <a:xfrm>
            <a:off x="1042630" y="4090511"/>
            <a:ext cx="12545139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poluição </a:t>
            </a: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hídrica contribui para o aquecimento global ao liberar gases como o metano na atmosfera. O aumento da temperatura global tem impactos significativos no clima e no meio ambiente.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957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1042630" y="764619"/>
            <a:ext cx="738378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r>
              <a:rPr lang="en-US" sz="60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Exemplos de Sucesso</a:t>
            </a:r>
            <a:endParaRPr lang="en-US" sz="6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53" y="2110241"/>
            <a:ext cx="3903583" cy="241256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25553" y="4710373"/>
            <a:ext cx="4625849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Tratamento de esgoto em Tóquio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625554" y="5540765"/>
            <a:ext cx="4305366" cy="26689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Tóquio reduziu significativamente a poluição da água através de ações de tratamento de esgoto e conscientização da população.</a:t>
            </a:r>
            <a:endParaRPr lang="en-US" sz="24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4689" y="2040279"/>
            <a:ext cx="3903702" cy="241256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098737" y="4672085"/>
            <a:ext cx="462599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Preservação em Yellowstone</a:t>
            </a:r>
            <a:endParaRPr lang="en-US" sz="2800" dirty="0"/>
          </a:p>
        </p:txBody>
      </p:sp>
      <p:sp>
        <p:nvSpPr>
          <p:cNvPr id="10" name="Text 6"/>
          <p:cNvSpPr/>
          <p:nvPr/>
        </p:nvSpPr>
        <p:spPr>
          <a:xfrm>
            <a:off x="5058078" y="5579053"/>
            <a:ext cx="4305366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Yellowstone é um exemplo de sucesso na preservação da qualidade da água e do meio ambiente.</a:t>
            </a:r>
            <a:endParaRPr lang="en-US" sz="24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4068" y="2040278"/>
            <a:ext cx="3903702" cy="241256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572061" y="4672085"/>
            <a:ext cx="462599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Restauração do Rio Cristalino</a:t>
            </a:r>
            <a:endParaRPr lang="en-US" sz="2800" dirty="0"/>
          </a:p>
        </p:txBody>
      </p:sp>
      <p:sp>
        <p:nvSpPr>
          <p:cNvPr id="13" name="Text 8"/>
          <p:cNvSpPr/>
          <p:nvPr/>
        </p:nvSpPr>
        <p:spPr>
          <a:xfrm>
            <a:off x="9572061" y="5579053"/>
            <a:ext cx="4320920" cy="26689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Rio Cristalino em Mato Grosso foi restaurado com ações de conscientização da população e políticas públicas de preservação do meio ambiente.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 sz="28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 sz="2800"/>
          </a:p>
        </p:txBody>
      </p:sp>
      <p:sp>
        <p:nvSpPr>
          <p:cNvPr id="4" name="Text 2"/>
          <p:cNvSpPr/>
          <p:nvPr/>
        </p:nvSpPr>
        <p:spPr>
          <a:xfrm>
            <a:off x="1042630" y="999411"/>
            <a:ext cx="624078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72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Papel do Indivíduo</a:t>
            </a:r>
            <a:endParaRPr lang="en-US" sz="7200" dirty="0"/>
          </a:p>
        </p:txBody>
      </p:sp>
      <p:sp>
        <p:nvSpPr>
          <p:cNvPr id="5" name="Shape 3"/>
          <p:cNvSpPr/>
          <p:nvPr/>
        </p:nvSpPr>
        <p:spPr>
          <a:xfrm>
            <a:off x="1042630" y="2424232"/>
            <a:ext cx="3996333" cy="5333420"/>
          </a:xfrm>
          <a:prstGeom prst="roundRect">
            <a:avLst>
              <a:gd name="adj" fmla="val 2087"/>
            </a:avLst>
          </a:prstGeom>
          <a:solidFill>
            <a:srgbClr val="083C01"/>
          </a:solidFill>
          <a:ln/>
        </p:spPr>
        <p:txBody>
          <a:bodyPr/>
          <a:lstStyle/>
          <a:p>
            <a:endParaRPr lang="pt-BR" sz="2800"/>
          </a:p>
        </p:txBody>
      </p:sp>
      <p:sp>
        <p:nvSpPr>
          <p:cNvPr id="6" name="Text 4"/>
          <p:cNvSpPr/>
          <p:nvPr/>
        </p:nvSpPr>
        <p:spPr>
          <a:xfrm>
            <a:off x="1320641" y="2702242"/>
            <a:ext cx="3440311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Hábitos de consumo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1320640" y="3714452"/>
            <a:ext cx="3440311" cy="26689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indivíduo deve evitar o consumo de produtos que possam contribuir para a poluição da água, como produtos químicos tóxicos.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316974" y="2424232"/>
            <a:ext cx="3996333" cy="5333420"/>
          </a:xfrm>
          <a:prstGeom prst="roundRect">
            <a:avLst>
              <a:gd name="adj" fmla="val 2087"/>
            </a:avLst>
          </a:prstGeom>
          <a:solidFill>
            <a:srgbClr val="083C01"/>
          </a:solidFill>
          <a:ln/>
        </p:spPr>
        <p:txBody>
          <a:bodyPr/>
          <a:lstStyle/>
          <a:p>
            <a:endParaRPr lang="pt-BR" sz="2800"/>
          </a:p>
        </p:txBody>
      </p:sp>
      <p:sp>
        <p:nvSpPr>
          <p:cNvPr id="9" name="Text 7"/>
          <p:cNvSpPr/>
          <p:nvPr/>
        </p:nvSpPr>
        <p:spPr>
          <a:xfrm>
            <a:off x="5594985" y="2702242"/>
            <a:ext cx="3440311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Descarte responsável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5594984" y="3769044"/>
            <a:ext cx="3440311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É preciso descartar resíduos de forma responsável para evitar que eles poluam a água.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9591318" y="2424231"/>
            <a:ext cx="3996333" cy="5333421"/>
          </a:xfrm>
          <a:prstGeom prst="roundRect">
            <a:avLst>
              <a:gd name="adj" fmla="val 2087"/>
            </a:avLst>
          </a:prstGeom>
          <a:solidFill>
            <a:srgbClr val="083C01"/>
          </a:solidFill>
          <a:ln/>
        </p:spPr>
        <p:txBody>
          <a:bodyPr/>
          <a:lstStyle/>
          <a:p>
            <a:endParaRPr lang="pt-BR" sz="2800"/>
          </a:p>
        </p:txBody>
      </p:sp>
      <p:sp>
        <p:nvSpPr>
          <p:cNvPr id="12" name="Text 10"/>
          <p:cNvSpPr/>
          <p:nvPr/>
        </p:nvSpPr>
        <p:spPr>
          <a:xfrm>
            <a:off x="9869329" y="2702242"/>
            <a:ext cx="3440311" cy="13030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Participação em ações de preservação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9798020" y="4029074"/>
            <a:ext cx="3789630" cy="26689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Cada indivíduo deve se preocupar em participar de ações de preservação ambiental para garantir a qualidade da água e do meio ambiente.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" name="Shape 1"/>
          <p:cNvSpPr/>
          <p:nvPr/>
        </p:nvSpPr>
        <p:spPr>
          <a:xfrm>
            <a:off x="0" y="1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4" name="Text 2"/>
          <p:cNvSpPr/>
          <p:nvPr/>
        </p:nvSpPr>
        <p:spPr>
          <a:xfrm>
            <a:off x="1042630" y="764619"/>
            <a:ext cx="762000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66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Rios Poluídos no Brasil</a:t>
            </a:r>
            <a:endParaRPr lang="en-US" sz="6600" dirty="0"/>
          </a:p>
        </p:txBody>
      </p:sp>
      <p:sp>
        <p:nvSpPr>
          <p:cNvPr id="5" name="Shape 3"/>
          <p:cNvSpPr/>
          <p:nvPr/>
        </p:nvSpPr>
        <p:spPr>
          <a:xfrm>
            <a:off x="1042630" y="2606516"/>
            <a:ext cx="12545139" cy="34647"/>
          </a:xfrm>
          <a:prstGeom prst="rect">
            <a:avLst/>
          </a:prstGeom>
          <a:solidFill>
            <a:srgbClr val="38512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6" name="Shape 4"/>
          <p:cNvSpPr/>
          <p:nvPr/>
        </p:nvSpPr>
        <p:spPr>
          <a:xfrm>
            <a:off x="3023414" y="2606457"/>
            <a:ext cx="34647" cy="973098"/>
          </a:xfrm>
          <a:prstGeom prst="rect">
            <a:avLst/>
          </a:prstGeom>
          <a:solidFill>
            <a:srgbClr val="38512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7" name="Shape 5"/>
          <p:cNvSpPr/>
          <p:nvPr/>
        </p:nvSpPr>
        <p:spPr>
          <a:xfrm>
            <a:off x="2727960" y="2293799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F5F0DB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8" name="Text 6"/>
          <p:cNvSpPr/>
          <p:nvPr/>
        </p:nvSpPr>
        <p:spPr>
          <a:xfrm>
            <a:off x="2937867" y="2345948"/>
            <a:ext cx="20574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40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1650563" y="3562291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Rio Tietê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1320641" y="4274642"/>
            <a:ext cx="3440311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Tietê é um dos rios mais poluídos do Brasil, prejudicando a saúde de quem depende dele e do meio ambiente.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7297757" y="2606457"/>
            <a:ext cx="34647" cy="973098"/>
          </a:xfrm>
          <a:prstGeom prst="rect">
            <a:avLst/>
          </a:prstGeom>
          <a:solidFill>
            <a:srgbClr val="38512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2" name="Shape 10"/>
          <p:cNvSpPr/>
          <p:nvPr/>
        </p:nvSpPr>
        <p:spPr>
          <a:xfrm>
            <a:off x="7002304" y="2293799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F5F0DB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3" name="Text 11"/>
          <p:cNvSpPr/>
          <p:nvPr/>
        </p:nvSpPr>
        <p:spPr>
          <a:xfrm>
            <a:off x="7181731" y="2345948"/>
            <a:ext cx="26670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40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5924907" y="3562291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Rio Doce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5415021" y="4239933"/>
            <a:ext cx="3834765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Rio Doce sofreu com um dos maiores desastres ambientais da história do país, causando impactos significativos na vida da população local.</a:t>
            </a:r>
            <a:endParaRPr lang="en-US" sz="2800" dirty="0"/>
          </a:p>
        </p:txBody>
      </p:sp>
      <p:sp>
        <p:nvSpPr>
          <p:cNvPr id="16" name="Shape 14"/>
          <p:cNvSpPr/>
          <p:nvPr/>
        </p:nvSpPr>
        <p:spPr>
          <a:xfrm>
            <a:off x="11572220" y="2606457"/>
            <a:ext cx="34647" cy="973098"/>
          </a:xfrm>
          <a:prstGeom prst="rect">
            <a:avLst/>
          </a:prstGeom>
          <a:solidFill>
            <a:srgbClr val="38512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7" name="Shape 15"/>
          <p:cNvSpPr/>
          <p:nvPr/>
        </p:nvSpPr>
        <p:spPr>
          <a:xfrm>
            <a:off x="11276767" y="2293799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F5F0DB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8" name="Text 16"/>
          <p:cNvSpPr/>
          <p:nvPr/>
        </p:nvSpPr>
        <p:spPr>
          <a:xfrm>
            <a:off x="11452384" y="2345948"/>
            <a:ext cx="27432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40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4000" dirty="0"/>
          </a:p>
        </p:txBody>
      </p:sp>
      <p:sp>
        <p:nvSpPr>
          <p:cNvPr id="19" name="Text 17"/>
          <p:cNvSpPr/>
          <p:nvPr/>
        </p:nvSpPr>
        <p:spPr>
          <a:xfrm>
            <a:off x="10061734" y="3562291"/>
            <a:ext cx="305562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Rio Paraíba do Sul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9869329" y="4274642"/>
            <a:ext cx="3440430" cy="26689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 dos mais importantes rios do Sudeste, o Paraíba do Sul sofre com a poluição devido à atividade industrial e doméstica.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A431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1042630" y="1153954"/>
            <a:ext cx="703326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Importância da Água</a:t>
            </a:r>
            <a:endParaRPr lang="en-US" sz="5474" dirty="0"/>
          </a:p>
        </p:txBody>
      </p:sp>
      <p:sp>
        <p:nvSpPr>
          <p:cNvPr id="5" name="Text 3"/>
          <p:cNvSpPr/>
          <p:nvPr/>
        </p:nvSpPr>
        <p:spPr>
          <a:xfrm>
            <a:off x="1042512" y="1888647"/>
            <a:ext cx="12545139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503"/>
              </a:lnSpc>
              <a:buNone/>
            </a:pPr>
            <a:endParaRPr lang="en-US" sz="2189" dirty="0"/>
          </a:p>
        </p:txBody>
      </p:sp>
      <p:sp>
        <p:nvSpPr>
          <p:cNvPr id="6" name="Shape 4"/>
          <p:cNvSpPr/>
          <p:nvPr/>
        </p:nvSpPr>
        <p:spPr>
          <a:xfrm>
            <a:off x="1042512" y="2646241"/>
            <a:ext cx="3996333" cy="3739277"/>
          </a:xfrm>
          <a:prstGeom prst="roundRect">
            <a:avLst>
              <a:gd name="adj" fmla="val 2231"/>
            </a:avLst>
          </a:prstGeom>
          <a:solidFill>
            <a:srgbClr val="25531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1320523" y="2924252"/>
            <a:ext cx="3440311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503"/>
              </a:lnSpc>
              <a:buNone/>
            </a:pPr>
            <a:endParaRPr lang="en-US" sz="2189" dirty="0"/>
          </a:p>
        </p:txBody>
      </p:sp>
      <p:sp>
        <p:nvSpPr>
          <p:cNvPr id="8" name="Text 6"/>
          <p:cNvSpPr/>
          <p:nvPr/>
        </p:nvSpPr>
        <p:spPr>
          <a:xfrm>
            <a:off x="1320523" y="3647081"/>
            <a:ext cx="3440311" cy="104263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8210"/>
              </a:lnSpc>
              <a:buNone/>
            </a:pPr>
            <a:r>
              <a:rPr lang="en-US" sz="6568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70%</a:t>
            </a:r>
            <a:endParaRPr lang="en-US" sz="6568" dirty="0"/>
          </a:p>
        </p:txBody>
      </p:sp>
      <p:sp>
        <p:nvSpPr>
          <p:cNvPr id="9" name="Text 7"/>
          <p:cNvSpPr/>
          <p:nvPr/>
        </p:nvSpPr>
        <p:spPr>
          <a:xfrm>
            <a:off x="1320523" y="4967722"/>
            <a:ext cx="3440311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50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Agricultura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5316856" y="2646241"/>
            <a:ext cx="3996333" cy="3739277"/>
          </a:xfrm>
          <a:prstGeom prst="roundRect">
            <a:avLst>
              <a:gd name="adj" fmla="val 2231"/>
            </a:avLst>
          </a:prstGeom>
          <a:solidFill>
            <a:srgbClr val="25531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5594867" y="2924252"/>
            <a:ext cx="3440311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503"/>
              </a:lnSpc>
              <a:buNone/>
            </a:pPr>
            <a:endParaRPr lang="en-US" sz="2189" dirty="0"/>
          </a:p>
        </p:txBody>
      </p:sp>
      <p:sp>
        <p:nvSpPr>
          <p:cNvPr id="12" name="Text 10"/>
          <p:cNvSpPr/>
          <p:nvPr/>
        </p:nvSpPr>
        <p:spPr>
          <a:xfrm>
            <a:off x="5594867" y="3647081"/>
            <a:ext cx="3440311" cy="104263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8210"/>
              </a:lnSpc>
              <a:buNone/>
            </a:pPr>
            <a:r>
              <a:rPr lang="en-US" sz="6568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20%</a:t>
            </a:r>
            <a:endParaRPr lang="en-US" sz="6568" dirty="0"/>
          </a:p>
        </p:txBody>
      </p:sp>
      <p:sp>
        <p:nvSpPr>
          <p:cNvPr id="13" name="Text 11"/>
          <p:cNvSpPr/>
          <p:nvPr/>
        </p:nvSpPr>
        <p:spPr>
          <a:xfrm>
            <a:off x="5594867" y="4967722"/>
            <a:ext cx="3440311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50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Indústria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9591200" y="2646241"/>
            <a:ext cx="3996333" cy="3739277"/>
          </a:xfrm>
          <a:prstGeom prst="roundRect">
            <a:avLst>
              <a:gd name="adj" fmla="val 2231"/>
            </a:avLst>
          </a:prstGeom>
          <a:solidFill>
            <a:srgbClr val="25531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9869211" y="2924252"/>
            <a:ext cx="3440311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503"/>
              </a:lnSpc>
              <a:buNone/>
            </a:pPr>
            <a:endParaRPr lang="en-US" sz="2189" dirty="0"/>
          </a:p>
        </p:txBody>
      </p:sp>
      <p:sp>
        <p:nvSpPr>
          <p:cNvPr id="16" name="Text 14"/>
          <p:cNvSpPr/>
          <p:nvPr/>
        </p:nvSpPr>
        <p:spPr>
          <a:xfrm>
            <a:off x="9869211" y="3647081"/>
            <a:ext cx="3440311" cy="104263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8210"/>
              </a:lnSpc>
              <a:buNone/>
            </a:pPr>
            <a:r>
              <a:rPr lang="en-US" sz="6568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10%</a:t>
            </a:r>
            <a:endParaRPr lang="en-US" sz="6568" dirty="0"/>
          </a:p>
        </p:txBody>
      </p:sp>
      <p:sp>
        <p:nvSpPr>
          <p:cNvPr id="17" name="Text 15"/>
          <p:cNvSpPr/>
          <p:nvPr/>
        </p:nvSpPr>
        <p:spPr>
          <a:xfrm>
            <a:off x="9869211" y="4967722"/>
            <a:ext cx="3440311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50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Consumo Humano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9869211" y="5662690"/>
            <a:ext cx="3440311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503"/>
              </a:lnSpc>
              <a:buNone/>
            </a:pP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375880" y="2401549"/>
            <a:ext cx="1184910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r>
              <a:rPr lang="en-US" sz="60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Problemas Causados pela Poluição</a:t>
            </a:r>
            <a:endParaRPr lang="en-US" sz="6000" dirty="0"/>
          </a:p>
        </p:txBody>
      </p:sp>
      <p:sp>
        <p:nvSpPr>
          <p:cNvPr id="5" name="Shape 3"/>
          <p:cNvSpPr/>
          <p:nvPr/>
        </p:nvSpPr>
        <p:spPr>
          <a:xfrm>
            <a:off x="764619" y="3660338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F5F0DB"/>
          </a:solidFill>
          <a:ln/>
        </p:spPr>
        <p:txBody>
          <a:bodyPr/>
          <a:lstStyle/>
          <a:p>
            <a:endParaRPr lang="pt-BR" sz="2000"/>
          </a:p>
        </p:txBody>
      </p:sp>
      <p:sp>
        <p:nvSpPr>
          <p:cNvPr id="6" name="Text 4"/>
          <p:cNvSpPr/>
          <p:nvPr/>
        </p:nvSpPr>
        <p:spPr>
          <a:xfrm>
            <a:off x="974526" y="3712488"/>
            <a:ext cx="20574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668185" y="3755826"/>
            <a:ext cx="3092768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Contaminação da água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668184" y="4774050"/>
            <a:ext cx="3092768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poluição hídrica pode contaminar a água, tornando-a imprópria para consumo humano e afetando a vida aquática.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5038963" y="3660338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F5F0DB"/>
          </a:solidFill>
          <a:ln/>
        </p:spPr>
        <p:txBody>
          <a:bodyPr/>
          <a:lstStyle/>
          <a:p>
            <a:endParaRPr lang="pt-BR" sz="2000"/>
          </a:p>
        </p:txBody>
      </p:sp>
      <p:sp>
        <p:nvSpPr>
          <p:cNvPr id="10" name="Text 8"/>
          <p:cNvSpPr/>
          <p:nvPr/>
        </p:nvSpPr>
        <p:spPr>
          <a:xfrm>
            <a:off x="5218390" y="3712488"/>
            <a:ext cx="26670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5942528" y="3755826"/>
            <a:ext cx="3092768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Aumento de doenças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942528" y="4834532"/>
            <a:ext cx="3092768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poluição da água pode contribuir para o aumento de doenças no ser humano, como hepatite e cólera.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9313307" y="3660338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F5F0DB"/>
          </a:solidFill>
          <a:ln/>
        </p:spPr>
        <p:txBody>
          <a:bodyPr/>
          <a:lstStyle/>
          <a:p>
            <a:endParaRPr lang="pt-BR" sz="2000"/>
          </a:p>
        </p:txBody>
      </p:sp>
      <p:sp>
        <p:nvSpPr>
          <p:cNvPr id="14" name="Text 12"/>
          <p:cNvSpPr/>
          <p:nvPr/>
        </p:nvSpPr>
        <p:spPr>
          <a:xfrm>
            <a:off x="9488924" y="3712488"/>
            <a:ext cx="27432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10216872" y="3755826"/>
            <a:ext cx="3092768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Impactos no meio ambiente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10216872" y="4803101"/>
            <a:ext cx="3092768" cy="26689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poluição da água afeta o meio ambiente e a vida de animais que dependem desse recurso para sobreviver.</a:t>
            </a:r>
            <a:endParaRPr lang="en-US" sz="240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6683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1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1042630" y="764619"/>
            <a:ext cx="622554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Casos de Sucesso</a:t>
            </a:r>
            <a:endParaRPr lang="en-US" sz="54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30" y="1903690"/>
            <a:ext cx="3903583" cy="241256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52130" y="4663797"/>
            <a:ext cx="3903583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737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Barragens na Califórnia</a:t>
            </a:r>
            <a:endParaRPr lang="en-US" sz="2737" dirty="0"/>
          </a:p>
        </p:txBody>
      </p:sp>
      <p:sp>
        <p:nvSpPr>
          <p:cNvPr id="7" name="Text 4"/>
          <p:cNvSpPr/>
          <p:nvPr/>
        </p:nvSpPr>
        <p:spPr>
          <a:xfrm>
            <a:off x="826691" y="5525231"/>
            <a:ext cx="3903583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construção de barragens na Califórnia ajudou a reduzir a poluição da água e garantir o seu acesso para a população.</a:t>
            </a:r>
            <a:endParaRPr lang="en-US" sz="24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2789" y="1903690"/>
            <a:ext cx="3903702" cy="241256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915327" y="4663797"/>
            <a:ext cx="4606621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737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Alternativas biodegradáveis</a:t>
            </a:r>
            <a:endParaRPr lang="en-US" sz="2737" dirty="0"/>
          </a:p>
        </p:txBody>
      </p:sp>
      <p:sp>
        <p:nvSpPr>
          <p:cNvPr id="10" name="Text 6"/>
          <p:cNvSpPr/>
          <p:nvPr/>
        </p:nvSpPr>
        <p:spPr>
          <a:xfrm>
            <a:off x="4889888" y="5525230"/>
            <a:ext cx="3903702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produção de produtos biodegradáveis é uma alternativa para reduzir a poluição da água e preservar o meio ambiente.</a:t>
            </a:r>
            <a:endParaRPr lang="en-US" sz="24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3568" y="1903690"/>
            <a:ext cx="3903702" cy="241256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493568" y="4663797"/>
            <a:ext cx="317754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2737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Parques Nacionais</a:t>
            </a:r>
            <a:endParaRPr lang="en-US" sz="2737" dirty="0"/>
          </a:p>
        </p:txBody>
      </p:sp>
      <p:sp>
        <p:nvSpPr>
          <p:cNvPr id="13" name="Text 8"/>
          <p:cNvSpPr/>
          <p:nvPr/>
        </p:nvSpPr>
        <p:spPr>
          <a:xfrm>
            <a:off x="9521948" y="5099960"/>
            <a:ext cx="3903702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 Parques Nacionais desempenham um papel importante na preservação da qualidade da água e dos ecossistemas.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1"/>
            <a:ext cx="14630400" cy="8229600"/>
          </a:xfrm>
          <a:prstGeom prst="rect">
            <a:avLst/>
          </a:prstGeom>
          <a:solidFill>
            <a:srgbClr val="1A4314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599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-15779"/>
            <a:ext cx="14630400" cy="8229599"/>
          </a:xfrm>
          <a:prstGeom prst="rect">
            <a:avLst/>
          </a:prstGeom>
          <a:solidFill>
            <a:srgbClr val="1A4314">
              <a:alpha val="80000"/>
            </a:srgbClr>
          </a:solidFill>
          <a:ln/>
        </p:spPr>
        <p:txBody>
          <a:bodyPr/>
          <a:lstStyle/>
          <a:p>
            <a:endParaRPr lang="pt-BR" dirty="0"/>
          </a:p>
        </p:txBody>
      </p:sp>
      <p:sp>
        <p:nvSpPr>
          <p:cNvPr id="6" name="Text 3"/>
          <p:cNvSpPr/>
          <p:nvPr/>
        </p:nvSpPr>
        <p:spPr>
          <a:xfrm>
            <a:off x="1042630" y="764619"/>
            <a:ext cx="892302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6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Cuidado que Devemos Ter</a:t>
            </a:r>
            <a:endParaRPr lang="en-US" sz="6600" dirty="0"/>
          </a:p>
        </p:txBody>
      </p:sp>
      <p:sp>
        <p:nvSpPr>
          <p:cNvPr id="7" name="Shape 4"/>
          <p:cNvSpPr/>
          <p:nvPr/>
        </p:nvSpPr>
        <p:spPr>
          <a:xfrm>
            <a:off x="1442442" y="2050494"/>
            <a:ext cx="45719" cy="5414487"/>
          </a:xfrm>
          <a:prstGeom prst="rect">
            <a:avLst/>
          </a:prstGeom>
          <a:solidFill>
            <a:srgbClr val="38512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8" name="Shape 5"/>
          <p:cNvSpPr/>
          <p:nvPr/>
        </p:nvSpPr>
        <p:spPr>
          <a:xfrm>
            <a:off x="1772483" y="2563118"/>
            <a:ext cx="973098" cy="34647"/>
          </a:xfrm>
          <a:prstGeom prst="rect">
            <a:avLst/>
          </a:prstGeom>
          <a:solidFill>
            <a:srgbClr val="38512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9" name="Shape 6"/>
          <p:cNvSpPr/>
          <p:nvPr/>
        </p:nvSpPr>
        <p:spPr>
          <a:xfrm>
            <a:off x="1146929" y="2267783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25531E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0" name="Text 7"/>
          <p:cNvSpPr/>
          <p:nvPr/>
        </p:nvSpPr>
        <p:spPr>
          <a:xfrm>
            <a:off x="1356836" y="2319933"/>
            <a:ext cx="20574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4000" dirty="0"/>
          </a:p>
        </p:txBody>
      </p:sp>
      <p:sp>
        <p:nvSpPr>
          <p:cNvPr id="11" name="Text 8"/>
          <p:cNvSpPr/>
          <p:nvPr/>
        </p:nvSpPr>
        <p:spPr>
          <a:xfrm>
            <a:off x="2988945" y="2328505"/>
            <a:ext cx="395478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421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Evitar o desmatamento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2988945" y="2807874"/>
            <a:ext cx="10598825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50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vegetação é fundamental para a preservação da qualidade da água.</a:t>
            </a:r>
            <a:endParaRPr lang="en-US" sz="2800" dirty="0"/>
          </a:p>
        </p:txBody>
      </p:sp>
      <p:sp>
        <p:nvSpPr>
          <p:cNvPr id="13" name="Shape 10"/>
          <p:cNvSpPr/>
          <p:nvPr/>
        </p:nvSpPr>
        <p:spPr>
          <a:xfrm>
            <a:off x="1772483" y="4116464"/>
            <a:ext cx="973098" cy="34647"/>
          </a:xfrm>
          <a:prstGeom prst="rect">
            <a:avLst/>
          </a:prstGeom>
          <a:solidFill>
            <a:srgbClr val="38512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4" name="Shape 11"/>
          <p:cNvSpPr/>
          <p:nvPr/>
        </p:nvSpPr>
        <p:spPr>
          <a:xfrm>
            <a:off x="1146929" y="3821129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25531E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5" name="Text 12"/>
          <p:cNvSpPr/>
          <p:nvPr/>
        </p:nvSpPr>
        <p:spPr>
          <a:xfrm>
            <a:off x="1326356" y="3873278"/>
            <a:ext cx="26670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4000" dirty="0"/>
          </a:p>
        </p:txBody>
      </p:sp>
      <p:sp>
        <p:nvSpPr>
          <p:cNvPr id="16" name="Text 13"/>
          <p:cNvSpPr/>
          <p:nvPr/>
        </p:nvSpPr>
        <p:spPr>
          <a:xfrm>
            <a:off x="2988945" y="3881851"/>
            <a:ext cx="375666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421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Não jogar lixo nos rios</a:t>
            </a:r>
            <a:endParaRPr lang="en-US" sz="3200" dirty="0"/>
          </a:p>
        </p:txBody>
      </p:sp>
      <p:sp>
        <p:nvSpPr>
          <p:cNvPr id="17" name="Text 14"/>
          <p:cNvSpPr/>
          <p:nvPr/>
        </p:nvSpPr>
        <p:spPr>
          <a:xfrm>
            <a:off x="2988945" y="4333812"/>
            <a:ext cx="10598825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50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das principais causas de poluição da água é o descarte inadequado de lixo.</a:t>
            </a:r>
            <a:endParaRPr lang="en-US" sz="2800" dirty="0"/>
          </a:p>
        </p:txBody>
      </p:sp>
      <p:sp>
        <p:nvSpPr>
          <p:cNvPr id="18" name="Shape 15"/>
          <p:cNvSpPr/>
          <p:nvPr/>
        </p:nvSpPr>
        <p:spPr>
          <a:xfrm>
            <a:off x="1765359" y="5854311"/>
            <a:ext cx="973098" cy="34647"/>
          </a:xfrm>
          <a:prstGeom prst="rect">
            <a:avLst/>
          </a:prstGeom>
          <a:solidFill>
            <a:srgbClr val="38512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9" name="Shape 16"/>
          <p:cNvSpPr/>
          <p:nvPr/>
        </p:nvSpPr>
        <p:spPr>
          <a:xfrm>
            <a:off x="1176088" y="5538141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25531E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0" name="Text 17"/>
          <p:cNvSpPr/>
          <p:nvPr/>
        </p:nvSpPr>
        <p:spPr>
          <a:xfrm>
            <a:off x="1315422" y="5611126"/>
            <a:ext cx="27432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4000" dirty="0"/>
          </a:p>
        </p:txBody>
      </p:sp>
      <p:sp>
        <p:nvSpPr>
          <p:cNvPr id="21" name="Text 18"/>
          <p:cNvSpPr/>
          <p:nvPr/>
        </p:nvSpPr>
        <p:spPr>
          <a:xfrm>
            <a:off x="2981821" y="5619698"/>
            <a:ext cx="376428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421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Não desperdiçar água</a:t>
            </a:r>
            <a:endParaRPr lang="en-US" sz="3200" dirty="0"/>
          </a:p>
        </p:txBody>
      </p:sp>
      <p:sp>
        <p:nvSpPr>
          <p:cNvPr id="22" name="Text 19"/>
          <p:cNvSpPr/>
          <p:nvPr/>
        </p:nvSpPr>
        <p:spPr>
          <a:xfrm>
            <a:off x="2952662" y="6071302"/>
            <a:ext cx="10598825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50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uso excessivo de água contribui para a escassez do recurso e pode levar a um futuro sem água potável.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6529030" y="2137410"/>
            <a:ext cx="5561052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66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Conclusão</a:t>
            </a:r>
            <a:endParaRPr lang="en-US" sz="6600" dirty="0"/>
          </a:p>
        </p:txBody>
      </p:sp>
      <p:sp>
        <p:nvSpPr>
          <p:cNvPr id="5" name="Text 3"/>
          <p:cNvSpPr/>
          <p:nvPr/>
        </p:nvSpPr>
        <p:spPr>
          <a:xfrm>
            <a:off x="6529030" y="3251835"/>
            <a:ext cx="7058739" cy="26689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8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r>
              <a:rPr lang="en-US" sz="2800" b="1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poluição hídrica </a:t>
            </a:r>
            <a:r>
              <a:rPr lang="en-US" sz="28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é um problema grave que demanda ações efetivas de prevenção e combate. Cada pessoa pode fazer a sua parte para garantir a qualidade da água e do meio ambiente para as futuras gerações. Juntos podemos preservar e cuidar dos nossos recursos hídricos.</a:t>
            </a:r>
            <a:endParaRPr lang="en-US" sz="28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1565</Words>
  <Application>Microsoft Office PowerPoint</Application>
  <PresentationFormat>Personalizar</PresentationFormat>
  <Paragraphs>184</Paragraphs>
  <Slides>27</Slides>
  <Notes>27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1" baseType="lpstr">
      <vt:lpstr>Arial</vt:lpstr>
      <vt:lpstr>Calibri</vt:lpstr>
      <vt:lpstr>Inter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Aerlane Queiroga</cp:lastModifiedBy>
  <cp:revision>3</cp:revision>
  <dcterms:created xsi:type="dcterms:W3CDTF">2023-09-05T17:06:22Z</dcterms:created>
  <dcterms:modified xsi:type="dcterms:W3CDTF">2023-11-16T22:35:22Z</dcterms:modified>
</cp:coreProperties>
</file>