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7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592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6529030" y="1675090"/>
            <a:ext cx="7058739" cy="31278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8210"/>
              </a:lnSpc>
              <a:buNone/>
            </a:pPr>
            <a:r>
              <a:rPr lang="en-US" sz="6568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Biodiversidade e Adaptações ao Clima Semiárido</a:t>
            </a:r>
            <a:endParaRPr lang="en-US" sz="6568" dirty="0"/>
          </a:p>
        </p:txBody>
      </p:sp>
      <p:sp>
        <p:nvSpPr>
          <p:cNvPr id="5" name="Text 3"/>
          <p:cNvSpPr/>
          <p:nvPr/>
        </p:nvSpPr>
        <p:spPr>
          <a:xfrm>
            <a:off x="6529030" y="5220057"/>
            <a:ext cx="70587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Vamos aprender sobre a importância da diversidade de seres vivos e as adaptações necessárias para sobreviver no clima árido do Nordeste brasileiro.</a:t>
            </a:r>
            <a:endParaRPr lang="en-US" sz="2189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1FEB14AA-2E23-BA01-58A7-9F1CFBB9892B}"/>
              </a:ext>
            </a:extLst>
          </p:cNvPr>
          <p:cNvSpPr/>
          <p:nvPr/>
        </p:nvSpPr>
        <p:spPr>
          <a:xfrm>
            <a:off x="12123175" y="265471"/>
            <a:ext cx="2507225" cy="41295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i="0" u="none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Inter"/>
              </a:rPr>
              <a:t>EM13CNT202</a:t>
            </a:r>
            <a:endParaRPr lang="pt-BR" sz="2400" b="1" dirty="0">
              <a:solidFill>
                <a:schemeClr val="accent6">
                  <a:lumMod val="50000"/>
                </a:schemeClr>
              </a:solidFill>
              <a:latin typeface="Inte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737283"/>
          </a:xfrm>
          <a:prstGeom prst="rect">
            <a:avLst/>
          </a:prstGeom>
          <a:solidFill>
            <a:srgbClr val="FDFAE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47567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630" y="4240292"/>
            <a:ext cx="5561052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Objetivos</a:t>
            </a:r>
            <a:endParaRPr lang="en-US" sz="5474" dirty="0"/>
          </a:p>
        </p:txBody>
      </p:sp>
      <p:sp>
        <p:nvSpPr>
          <p:cNvPr id="6" name="Text 3"/>
          <p:cNvSpPr/>
          <p:nvPr/>
        </p:nvSpPr>
        <p:spPr>
          <a:xfrm>
            <a:off x="1487448" y="5526167"/>
            <a:ext cx="12100322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3503"/>
              </a:lnSpc>
              <a:buSzPct val="100000"/>
              <a:buChar char="•"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Objetos do Conhecimento: Noções de biogeografia.</a:t>
            </a:r>
            <a:endParaRPr lang="en-US" sz="2189" dirty="0"/>
          </a:p>
        </p:txBody>
      </p:sp>
      <p:sp>
        <p:nvSpPr>
          <p:cNvPr id="7" name="Text 4"/>
          <p:cNvSpPr/>
          <p:nvPr/>
        </p:nvSpPr>
        <p:spPr>
          <a:xfrm>
            <a:off x="1487448" y="6082189"/>
            <a:ext cx="12100322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3503"/>
              </a:lnSpc>
              <a:buSzPct val="100000"/>
              <a:buChar char="•"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Objetos Específicos: Domínios e Reinos, adaptações dos seres vivos ao clima semiárido nordestino.</a:t>
            </a:r>
            <a:endParaRPr lang="en-US" sz="2189" dirty="0"/>
          </a:p>
        </p:txBody>
      </p:sp>
      <p:sp>
        <p:nvSpPr>
          <p:cNvPr id="8" name="Text 5"/>
          <p:cNvSpPr/>
          <p:nvPr/>
        </p:nvSpPr>
        <p:spPr>
          <a:xfrm>
            <a:off x="1487448" y="7083028"/>
            <a:ext cx="12100322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3503"/>
              </a:lnSpc>
              <a:buSzPct val="100000"/>
              <a:buChar char="•"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Conteúdo: Estudo da biodiversidade, adaptações e características dos seres vivos no clima semiárido nordestino.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9952911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2545139" cy="26063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Importância da Biodiversidade para os Ecossistemas e a Humanidade</a:t>
            </a:r>
            <a:endParaRPr lang="en-US" sz="5474" dirty="0"/>
          </a:p>
        </p:txBody>
      </p:sp>
      <p:sp>
        <p:nvSpPr>
          <p:cNvPr id="5" name="Shape 3"/>
          <p:cNvSpPr/>
          <p:nvPr/>
        </p:nvSpPr>
        <p:spPr>
          <a:xfrm>
            <a:off x="1042630" y="3927038"/>
            <a:ext cx="3996333" cy="5261253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sp>
        <p:nvSpPr>
          <p:cNvPr id="6" name="Text 4"/>
          <p:cNvSpPr/>
          <p:nvPr/>
        </p:nvSpPr>
        <p:spPr>
          <a:xfrm>
            <a:off x="1320641" y="4205049"/>
            <a:ext cx="335280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Equilíbrio Ecológico</a:t>
            </a:r>
            <a:endParaRPr lang="en-US" sz="2737" dirty="0"/>
          </a:p>
        </p:txBody>
      </p:sp>
      <p:sp>
        <p:nvSpPr>
          <p:cNvPr id="7" name="Text 5"/>
          <p:cNvSpPr/>
          <p:nvPr/>
        </p:nvSpPr>
        <p:spPr>
          <a:xfrm>
            <a:off x="1320641" y="4917400"/>
            <a:ext cx="3440311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biodiversidade é essencial para manter o equilíbrio dos ecossistemas, garantindo que todas as espécies possam coexistir em harmonia.</a:t>
            </a:r>
            <a:endParaRPr lang="en-US" sz="2189" dirty="0"/>
          </a:p>
        </p:txBody>
      </p:sp>
      <p:sp>
        <p:nvSpPr>
          <p:cNvPr id="8" name="Shape 6"/>
          <p:cNvSpPr/>
          <p:nvPr/>
        </p:nvSpPr>
        <p:spPr>
          <a:xfrm>
            <a:off x="5316974" y="3927038"/>
            <a:ext cx="3996333" cy="5261253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sp>
        <p:nvSpPr>
          <p:cNvPr id="9" name="Text 7"/>
          <p:cNvSpPr/>
          <p:nvPr/>
        </p:nvSpPr>
        <p:spPr>
          <a:xfrm>
            <a:off x="5594985" y="4205049"/>
            <a:ext cx="314706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Recursos Naturais</a:t>
            </a:r>
            <a:endParaRPr lang="en-US" sz="2737" dirty="0"/>
          </a:p>
        </p:txBody>
      </p:sp>
      <p:sp>
        <p:nvSpPr>
          <p:cNvPr id="10" name="Text 8"/>
          <p:cNvSpPr/>
          <p:nvPr/>
        </p:nvSpPr>
        <p:spPr>
          <a:xfrm>
            <a:off x="5594985" y="4917400"/>
            <a:ext cx="3440311" cy="3558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biodiversidade fornece uma variedade de recursos naturais importantes para a sobrevivência da humanidade, como alimentos, medicamentos e matérias-primas.</a:t>
            </a:r>
            <a:endParaRPr lang="en-US" sz="2189" dirty="0"/>
          </a:p>
        </p:txBody>
      </p:sp>
      <p:sp>
        <p:nvSpPr>
          <p:cNvPr id="11" name="Shape 9"/>
          <p:cNvSpPr/>
          <p:nvPr/>
        </p:nvSpPr>
        <p:spPr>
          <a:xfrm>
            <a:off x="9591318" y="3927038"/>
            <a:ext cx="3996333" cy="5261253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sp>
        <p:nvSpPr>
          <p:cNvPr id="12" name="Text 10"/>
          <p:cNvSpPr/>
          <p:nvPr/>
        </p:nvSpPr>
        <p:spPr>
          <a:xfrm>
            <a:off x="9869329" y="4205049"/>
            <a:ext cx="3440311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Desenvolvimento Sustentável</a:t>
            </a:r>
            <a:endParaRPr lang="en-US" sz="2737" dirty="0"/>
          </a:p>
        </p:txBody>
      </p:sp>
      <p:sp>
        <p:nvSpPr>
          <p:cNvPr id="13" name="Text 11"/>
          <p:cNvSpPr/>
          <p:nvPr/>
        </p:nvSpPr>
        <p:spPr>
          <a:xfrm>
            <a:off x="9869329" y="5351740"/>
            <a:ext cx="3440311" cy="3558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preservação da biodiversidade é um dos pilares do desenvolvimento sustentável, garantindo o uso responsável dos recursos naturais e a proteção da fauna e flora.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1379815"/>
            <a:ext cx="5561052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Biodiversidade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1042630" y="2665690"/>
            <a:ext cx="70587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biodiversidade é a variedade de seres vivos existentes em um determinado local. </a:t>
            </a:r>
            <a:endParaRPr lang="en-US" sz="2189" dirty="0"/>
          </a:p>
        </p:txBody>
      </p:sp>
      <p:sp>
        <p:nvSpPr>
          <p:cNvPr id="6" name="Text 4"/>
          <p:cNvSpPr/>
          <p:nvPr/>
        </p:nvSpPr>
        <p:spPr>
          <a:xfrm>
            <a:off x="1042630" y="3868103"/>
            <a:ext cx="70587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Ela engloba plantas, animais, fungos, bactérias e outros organismos. </a:t>
            </a:r>
            <a:endParaRPr lang="en-US" sz="2189" dirty="0"/>
          </a:p>
        </p:txBody>
      </p:sp>
      <p:sp>
        <p:nvSpPr>
          <p:cNvPr id="7" name="Text 5"/>
          <p:cNvSpPr/>
          <p:nvPr/>
        </p:nvSpPr>
        <p:spPr>
          <a:xfrm>
            <a:off x="1042630" y="5070515"/>
            <a:ext cx="7058739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Essa diversidade é essencial para a saúde dos ecossistemas e para a sobrevivência da humanidade, pois cada ser vivo desempenha um papel importante em seu ambiente.</a:t>
            </a:r>
            <a:endParaRPr lang="en-US" sz="2189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999292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Importância da Biodiversidade para os Ecossistemas e a Humanidade</a:t>
            </a:r>
            <a:endParaRPr lang="en-US" sz="5474" dirty="0"/>
          </a:p>
        </p:txBody>
      </p:sp>
      <p:sp>
        <p:nvSpPr>
          <p:cNvPr id="5" name="Shape 3"/>
          <p:cNvSpPr/>
          <p:nvPr/>
        </p:nvSpPr>
        <p:spPr>
          <a:xfrm>
            <a:off x="1042630" y="3292912"/>
            <a:ext cx="6133624" cy="3937278"/>
          </a:xfrm>
          <a:prstGeom prst="roundRect">
            <a:avLst>
              <a:gd name="adj" fmla="val 2119"/>
            </a:avLst>
          </a:prstGeom>
          <a:solidFill>
            <a:srgbClr val="083C01"/>
          </a:solidFill>
          <a:ln/>
        </p:spPr>
      </p:sp>
      <p:sp>
        <p:nvSpPr>
          <p:cNvPr id="6" name="Text 4"/>
          <p:cNvSpPr/>
          <p:nvPr/>
        </p:nvSpPr>
        <p:spPr>
          <a:xfrm>
            <a:off x="1320641" y="3570923"/>
            <a:ext cx="477774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Equilíbrio dos Ecossistemas</a:t>
            </a:r>
            <a:endParaRPr lang="en-US" sz="2737" dirty="0"/>
          </a:p>
        </p:txBody>
      </p:sp>
      <p:sp>
        <p:nvSpPr>
          <p:cNvPr id="7" name="Text 5"/>
          <p:cNvSpPr/>
          <p:nvPr/>
        </p:nvSpPr>
        <p:spPr>
          <a:xfrm>
            <a:off x="1320641" y="4283273"/>
            <a:ext cx="5577602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biodiversidade é fundamental para manter o equilíbrio dos ecossistemas, garantindo a interdependência entre os seres vivos e a sustentabilidade dos recursos naturais.</a:t>
            </a:r>
            <a:endParaRPr lang="en-US" sz="2189" dirty="0"/>
          </a:p>
        </p:txBody>
      </p:sp>
      <p:sp>
        <p:nvSpPr>
          <p:cNvPr id="8" name="Shape 6"/>
          <p:cNvSpPr/>
          <p:nvPr/>
        </p:nvSpPr>
        <p:spPr>
          <a:xfrm>
            <a:off x="7454265" y="3292912"/>
            <a:ext cx="6133624" cy="3937278"/>
          </a:xfrm>
          <a:prstGeom prst="roundRect">
            <a:avLst>
              <a:gd name="adj" fmla="val 2119"/>
            </a:avLst>
          </a:prstGeom>
          <a:solidFill>
            <a:srgbClr val="083C01"/>
          </a:solidFill>
          <a:ln/>
        </p:spPr>
      </p:sp>
      <p:sp>
        <p:nvSpPr>
          <p:cNvPr id="9" name="Text 7"/>
          <p:cNvSpPr/>
          <p:nvPr/>
        </p:nvSpPr>
        <p:spPr>
          <a:xfrm>
            <a:off x="7732276" y="3570923"/>
            <a:ext cx="520446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Benefícios para a Humanidade</a:t>
            </a:r>
            <a:endParaRPr lang="en-US" sz="2737" dirty="0"/>
          </a:p>
        </p:txBody>
      </p:sp>
      <p:sp>
        <p:nvSpPr>
          <p:cNvPr id="10" name="Text 8"/>
          <p:cNvSpPr/>
          <p:nvPr/>
        </p:nvSpPr>
        <p:spPr>
          <a:xfrm>
            <a:off x="7732276" y="4283273"/>
            <a:ext cx="5577602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biodiversidade também é essencial para a nossa própria sobrevivência, fornecendo alimentos, medicamentos, recursos genéticos e serviços ecossistêmicos indispensáveis para a qualidade de vida.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42630" y="2269450"/>
            <a:ext cx="623316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Biomas Brasileiros</a:t>
            </a:r>
            <a:endParaRPr lang="en-US" sz="5474" dirty="0"/>
          </a:p>
        </p:txBody>
      </p:sp>
      <p:sp>
        <p:nvSpPr>
          <p:cNvPr id="7" name="Text 4"/>
          <p:cNvSpPr/>
          <p:nvPr/>
        </p:nvSpPr>
        <p:spPr>
          <a:xfrm>
            <a:off x="1042630" y="3555325"/>
            <a:ext cx="12545139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Brasil possui diversos biomas, que são ecossistemas com características próprias. </a:t>
            </a:r>
            <a:endParaRPr lang="en-US" sz="2189" dirty="0"/>
          </a:p>
        </p:txBody>
      </p:sp>
      <p:sp>
        <p:nvSpPr>
          <p:cNvPr id="8" name="Text 5"/>
          <p:cNvSpPr/>
          <p:nvPr/>
        </p:nvSpPr>
        <p:spPr>
          <a:xfrm>
            <a:off x="1042630" y="4312920"/>
            <a:ext cx="125451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 os principais biomas brasileiros estão a Amazônia, o Pantanal, a Mata Atlântica, o Cerrado e a Caatinga. </a:t>
            </a:r>
            <a:endParaRPr lang="en-US" sz="2189" dirty="0"/>
          </a:p>
        </p:txBody>
      </p:sp>
      <p:sp>
        <p:nvSpPr>
          <p:cNvPr id="9" name="Text 6"/>
          <p:cNvSpPr/>
          <p:nvPr/>
        </p:nvSpPr>
        <p:spPr>
          <a:xfrm>
            <a:off x="1042630" y="5515332"/>
            <a:ext cx="12545139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Vamos destacar o bioma </a:t>
            </a:r>
            <a:r>
              <a:rPr lang="en-US" sz="2189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Caatinga</a:t>
            </a: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presente principalmente na região nordeste do país.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827651"/>
          </a:xfrm>
          <a:prstGeom prst="rect">
            <a:avLst/>
          </a:prstGeom>
          <a:solidFill>
            <a:srgbClr val="FDFAE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47567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630" y="4240292"/>
            <a:ext cx="623316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Biomas Brasileiros</a:t>
            </a:r>
            <a:endParaRPr lang="en-US" sz="5474" dirty="0"/>
          </a:p>
        </p:txBody>
      </p:sp>
      <p:sp>
        <p:nvSpPr>
          <p:cNvPr id="6" name="Text 3"/>
          <p:cNvSpPr/>
          <p:nvPr/>
        </p:nvSpPr>
        <p:spPr>
          <a:xfrm>
            <a:off x="1042630" y="5526167"/>
            <a:ext cx="125451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Devido à sua grande extensão territorial, o Brasil apresenta um dos mais complexos quadros de paisagens e sistemas ecológicos do planeta. </a:t>
            </a:r>
            <a:endParaRPr lang="en-US" sz="2189" dirty="0"/>
          </a:p>
        </p:txBody>
      </p:sp>
      <p:sp>
        <p:nvSpPr>
          <p:cNvPr id="7" name="Text 4"/>
          <p:cNvSpPr/>
          <p:nvPr/>
        </p:nvSpPr>
        <p:spPr>
          <a:xfrm>
            <a:off x="1042630" y="6728579"/>
            <a:ext cx="125451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acordo com o Instituto Brasileiro de Geografia e Estatística (IBGE), podemos dividir o país em nove principais biomas: Caatinga, Campos, Cerrado, Floresta Amazônica, Mata Atlântica, Mata de Araucária, Mata de Cocais, Pantanal, Zonas Litorâneas.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60894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7058739" cy="26063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Caatinga: O Bioma Semiárido do Nordeste Brasileiro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1042630" y="3788093"/>
            <a:ext cx="7058739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Caatinga é um dos nove principais biomas brasileiros, caracterizado por seu clima semiárido e uma vegetação adaptada à escassez de água. Abrangendo uma grande área do Nordeste, a </a:t>
            </a:r>
            <a:endParaRPr lang="en-US" sz="2189" dirty="0"/>
          </a:p>
        </p:txBody>
      </p:sp>
      <p:sp>
        <p:nvSpPr>
          <p:cNvPr id="6" name="Text 4"/>
          <p:cNvSpPr/>
          <p:nvPr/>
        </p:nvSpPr>
        <p:spPr>
          <a:xfrm>
            <a:off x="1042630" y="5880140"/>
            <a:ext cx="7058739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Caatinga abriga uma rica biodiversidade de plantas e animais, muitos dos quais são endêmicos. Saiba mais sobre esse ecossistema único e os desafios de sua conservação.</a:t>
            </a:r>
            <a:endParaRPr lang="en-US" sz="2189" dirty="0"/>
          </a:p>
        </p:txBody>
      </p:sp>
      <p:sp>
        <p:nvSpPr>
          <p:cNvPr id="7" name="Text 5"/>
          <p:cNvSpPr/>
          <p:nvPr/>
        </p:nvSpPr>
        <p:spPr>
          <a:xfrm>
            <a:off x="1042630" y="7972187"/>
            <a:ext cx="7058739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Esse bioma tem uma importância fundamental para a biodiversidade do planeta, pois 33% de sua vegetação e 15% de seus animais são espécies exclusivas (endêmicas), que não existem em nenhuma outra parte do mundo.</a:t>
            </a:r>
            <a:endParaRPr lang="en-US" sz="2189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608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300454"/>
          </a:xfrm>
          <a:prstGeom prst="rect">
            <a:avLst/>
          </a:prstGeom>
          <a:solidFill>
            <a:srgbClr val="1A4314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030045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10300454"/>
          </a:xfrm>
          <a:prstGeom prst="rect">
            <a:avLst/>
          </a:prstGeom>
          <a:solidFill>
            <a:srgbClr val="1A4314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42630" y="764619"/>
            <a:ext cx="790194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Bioma Caatinga - Clima</a:t>
            </a:r>
            <a:endParaRPr lang="en-US" sz="5474" dirty="0"/>
          </a:p>
        </p:txBody>
      </p:sp>
      <p:sp>
        <p:nvSpPr>
          <p:cNvPr id="7" name="Shape 4"/>
          <p:cNvSpPr/>
          <p:nvPr/>
        </p:nvSpPr>
        <p:spPr>
          <a:xfrm>
            <a:off x="1042630" y="2050494"/>
            <a:ext cx="3996333" cy="7485340"/>
          </a:xfrm>
          <a:prstGeom prst="roundRect">
            <a:avLst>
              <a:gd name="adj" fmla="val 2087"/>
            </a:avLst>
          </a:prstGeom>
          <a:solidFill>
            <a:srgbClr val="25531E"/>
          </a:solidFill>
          <a:ln/>
        </p:spPr>
      </p:sp>
      <p:sp>
        <p:nvSpPr>
          <p:cNvPr id="8" name="Text 5"/>
          <p:cNvSpPr/>
          <p:nvPr/>
        </p:nvSpPr>
        <p:spPr>
          <a:xfrm>
            <a:off x="1320641" y="2328505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Clima Semiárido</a:t>
            </a:r>
            <a:endParaRPr lang="en-US" sz="2737" dirty="0"/>
          </a:p>
        </p:txBody>
      </p:sp>
      <p:sp>
        <p:nvSpPr>
          <p:cNvPr id="9" name="Text 6"/>
          <p:cNvSpPr/>
          <p:nvPr/>
        </p:nvSpPr>
        <p:spPr>
          <a:xfrm>
            <a:off x="1320641" y="3040856"/>
            <a:ext cx="3440311" cy="4003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Caatinga possui um clima semiárido, caracterizado por longos períodos de seca e escassez de chuvas. As temperaturas são elevadas durante a maior parte do ano, com altas médias anuais.</a:t>
            </a:r>
            <a:endParaRPr lang="en-US" sz="2189" dirty="0"/>
          </a:p>
        </p:txBody>
      </p:sp>
      <p:sp>
        <p:nvSpPr>
          <p:cNvPr id="10" name="Shape 7"/>
          <p:cNvSpPr/>
          <p:nvPr/>
        </p:nvSpPr>
        <p:spPr>
          <a:xfrm>
            <a:off x="5316974" y="2050494"/>
            <a:ext cx="3996333" cy="7485340"/>
          </a:xfrm>
          <a:prstGeom prst="roundRect">
            <a:avLst>
              <a:gd name="adj" fmla="val 2087"/>
            </a:avLst>
          </a:prstGeom>
          <a:solidFill>
            <a:srgbClr val="25531E"/>
          </a:solidFill>
          <a:ln/>
        </p:spPr>
      </p:sp>
      <p:sp>
        <p:nvSpPr>
          <p:cNvPr id="11" name="Text 8"/>
          <p:cNvSpPr/>
          <p:nvPr/>
        </p:nvSpPr>
        <p:spPr>
          <a:xfrm>
            <a:off x="5594985" y="2328505"/>
            <a:ext cx="3440311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Estações Seca e Chuvosa</a:t>
            </a:r>
            <a:endParaRPr lang="en-US" sz="2737" dirty="0"/>
          </a:p>
        </p:txBody>
      </p:sp>
      <p:sp>
        <p:nvSpPr>
          <p:cNvPr id="12" name="Text 9"/>
          <p:cNvSpPr/>
          <p:nvPr/>
        </p:nvSpPr>
        <p:spPr>
          <a:xfrm>
            <a:off x="5594985" y="3475196"/>
            <a:ext cx="3440311" cy="57826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clima da Caatinga é marcado por duas estações distintas: a estação seca e a estação chuvosa. Durante a estação seca, que dura a maior parte do ano, as precipitações são escassas. Já na estação chuvosa, que ocorre geralmente de dezembro a março, há um aumento nas chuvas.</a:t>
            </a:r>
            <a:endParaRPr lang="en-US" sz="2189" dirty="0"/>
          </a:p>
        </p:txBody>
      </p:sp>
      <p:sp>
        <p:nvSpPr>
          <p:cNvPr id="13" name="Shape 10"/>
          <p:cNvSpPr/>
          <p:nvPr/>
        </p:nvSpPr>
        <p:spPr>
          <a:xfrm>
            <a:off x="9591318" y="2050494"/>
            <a:ext cx="3996333" cy="7485340"/>
          </a:xfrm>
          <a:prstGeom prst="roundRect">
            <a:avLst>
              <a:gd name="adj" fmla="val 2087"/>
            </a:avLst>
          </a:prstGeom>
          <a:solidFill>
            <a:srgbClr val="25531E"/>
          </a:solidFill>
          <a:ln/>
        </p:spPr>
      </p:sp>
      <p:sp>
        <p:nvSpPr>
          <p:cNvPr id="14" name="Text 11"/>
          <p:cNvSpPr/>
          <p:nvPr/>
        </p:nvSpPr>
        <p:spPr>
          <a:xfrm>
            <a:off x="9869329" y="2328505"/>
            <a:ext cx="3440311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Adaptações à Escassez de Água</a:t>
            </a:r>
            <a:endParaRPr lang="en-US" sz="2737" dirty="0"/>
          </a:p>
        </p:txBody>
      </p:sp>
      <p:sp>
        <p:nvSpPr>
          <p:cNvPr id="15" name="Text 12"/>
          <p:cNvSpPr/>
          <p:nvPr/>
        </p:nvSpPr>
        <p:spPr>
          <a:xfrm>
            <a:off x="9869329" y="3475196"/>
            <a:ext cx="3440311" cy="57826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vegetação da Caatinga desenvolveu adaptações para lidar com a escassez de água, como folhas modificadas e sistemas radiculares profundos. Essas adaptações permitem que as plantas sobrevivam em condições áridas e enfrentem longos períodos de seca.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42630" y="2582227"/>
            <a:ext cx="5561052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Fauna</a:t>
            </a:r>
            <a:endParaRPr lang="en-US" sz="5474" dirty="0"/>
          </a:p>
        </p:txBody>
      </p:sp>
      <p:sp>
        <p:nvSpPr>
          <p:cNvPr id="7" name="Text 4"/>
          <p:cNvSpPr/>
          <p:nvPr/>
        </p:nvSpPr>
        <p:spPr>
          <a:xfrm>
            <a:off x="1042630" y="3868103"/>
            <a:ext cx="12545139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Caatinga abriga um grande número de espécies da fauna brasileira, como, mamíferos, répteis, aves, anfíbios, entre eles, a cutia, o gambá, o preá, o veado-catingueiro, o tatu-peba, gatos selvagens, a asa branca, e uma variedade de insetos, que exercem grande importância para o bioma.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1518344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Fauna da Caatinga: Adaptações Surpreendentes</a:t>
            </a:r>
            <a:endParaRPr lang="en-US" sz="5474" dirty="0"/>
          </a:p>
        </p:txBody>
      </p:sp>
      <p:sp>
        <p:nvSpPr>
          <p:cNvPr id="5" name="Shape 3"/>
          <p:cNvSpPr/>
          <p:nvPr/>
        </p:nvSpPr>
        <p:spPr>
          <a:xfrm>
            <a:off x="1042630" y="2919293"/>
            <a:ext cx="3996333" cy="7834432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641" y="3197304"/>
            <a:ext cx="3440311" cy="22499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0641" y="5765125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Tatu-bola</a:t>
            </a:r>
            <a:endParaRPr lang="en-US" sz="2737" dirty="0"/>
          </a:p>
        </p:txBody>
      </p:sp>
      <p:sp>
        <p:nvSpPr>
          <p:cNvPr id="8" name="Text 5"/>
          <p:cNvSpPr/>
          <p:nvPr/>
        </p:nvSpPr>
        <p:spPr>
          <a:xfrm>
            <a:off x="1320641" y="6477476"/>
            <a:ext cx="3440311" cy="4003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tatu-bola é um dos animais mais emblemáticos da Caatinga. Ele possui uma carapaça rígida que o protege contra predadores e pode rolar em uma bola para se defender.</a:t>
            </a:r>
            <a:endParaRPr lang="en-US" sz="2189" dirty="0"/>
          </a:p>
        </p:txBody>
      </p:sp>
      <p:sp>
        <p:nvSpPr>
          <p:cNvPr id="9" name="Shape 6"/>
          <p:cNvSpPr/>
          <p:nvPr/>
        </p:nvSpPr>
        <p:spPr>
          <a:xfrm>
            <a:off x="5316974" y="2919293"/>
            <a:ext cx="3996333" cy="7834432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4985" y="3197304"/>
            <a:ext cx="3440311" cy="258020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594985" y="6090285"/>
            <a:ext cx="318516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Veado-catingueiro</a:t>
            </a:r>
            <a:endParaRPr lang="en-US" sz="2737" dirty="0"/>
          </a:p>
        </p:txBody>
      </p:sp>
      <p:sp>
        <p:nvSpPr>
          <p:cNvPr id="12" name="Text 8"/>
          <p:cNvSpPr/>
          <p:nvPr/>
        </p:nvSpPr>
        <p:spPr>
          <a:xfrm>
            <a:off x="5594985" y="6802636"/>
            <a:ext cx="3440311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veado-catingueiro é um dos maiores mamíferos da Caatinga. Ele possui uma pelagem adaptada para se camuflar no ambiente seco e espinhoso.</a:t>
            </a:r>
            <a:endParaRPr lang="en-US" sz="2189" dirty="0"/>
          </a:p>
        </p:txBody>
      </p:sp>
      <p:sp>
        <p:nvSpPr>
          <p:cNvPr id="13" name="Shape 9"/>
          <p:cNvSpPr/>
          <p:nvPr/>
        </p:nvSpPr>
        <p:spPr>
          <a:xfrm>
            <a:off x="9591318" y="2919293"/>
            <a:ext cx="3996333" cy="7834432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9329" y="3197304"/>
            <a:ext cx="3440311" cy="258020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869329" y="6090285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Gavião-real</a:t>
            </a:r>
            <a:endParaRPr lang="en-US" sz="2737" dirty="0"/>
          </a:p>
        </p:txBody>
      </p:sp>
      <p:sp>
        <p:nvSpPr>
          <p:cNvPr id="16" name="Text 11"/>
          <p:cNvSpPr/>
          <p:nvPr/>
        </p:nvSpPr>
        <p:spPr>
          <a:xfrm>
            <a:off x="9869329" y="6802636"/>
            <a:ext cx="3440311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gavião-real é uma das aves de rapina mais imponentes da Caatinga. Ele possui uma visão aguçada e garras afiadas para capturar suas presas.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9585246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4240292"/>
            <a:ext cx="94488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Clima Semiárido Nordestino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1042630" y="5526167"/>
            <a:ext cx="125451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clima semiárido nordestino é caracterizado por longos períodos de seca e escassez de água. </a:t>
            </a:r>
            <a:endParaRPr lang="en-US" sz="2189" dirty="0"/>
          </a:p>
        </p:txBody>
      </p:sp>
      <p:sp>
        <p:nvSpPr>
          <p:cNvPr id="6" name="Text 4"/>
          <p:cNvSpPr/>
          <p:nvPr/>
        </p:nvSpPr>
        <p:spPr>
          <a:xfrm>
            <a:off x="1042630" y="6728579"/>
            <a:ext cx="125451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temperaturas são elevadas durante a maior parte do ano, e a vegetação é adaptada a essas condições. </a:t>
            </a:r>
            <a:endParaRPr lang="en-US" sz="2189" dirty="0"/>
          </a:p>
        </p:txBody>
      </p:sp>
      <p:sp>
        <p:nvSpPr>
          <p:cNvPr id="7" name="Text 5"/>
          <p:cNvSpPr/>
          <p:nvPr/>
        </p:nvSpPr>
        <p:spPr>
          <a:xfrm>
            <a:off x="1042630" y="7930991"/>
            <a:ext cx="125451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seres vivos que habitam esse ambiente enfrentam desafios para sobreviver, como a falta de água e a alta temperatura.</a:t>
            </a:r>
            <a:endParaRPr lang="en-US" sz="2189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4756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1291411"/>
          </a:xfrm>
          <a:prstGeom prst="rect">
            <a:avLst/>
          </a:prstGeom>
          <a:solidFill>
            <a:srgbClr val="1A4314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1291411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11291411"/>
          </a:xfrm>
          <a:prstGeom prst="rect">
            <a:avLst/>
          </a:prstGeom>
          <a:solidFill>
            <a:srgbClr val="1A4314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42630" y="764619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Características do Clima Semiárido Nordestino: Linha do Tempo</a:t>
            </a:r>
            <a:endParaRPr lang="en-US" sz="5474" dirty="0"/>
          </a:p>
        </p:txBody>
      </p:sp>
      <p:sp>
        <p:nvSpPr>
          <p:cNvPr id="7" name="Shape 4"/>
          <p:cNvSpPr/>
          <p:nvPr/>
        </p:nvSpPr>
        <p:spPr>
          <a:xfrm>
            <a:off x="1442442" y="2919293"/>
            <a:ext cx="34647" cy="7607498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8" name="Shape 5"/>
          <p:cNvSpPr/>
          <p:nvPr/>
        </p:nvSpPr>
        <p:spPr>
          <a:xfrm>
            <a:off x="1772483" y="3431917"/>
            <a:ext cx="973098" cy="34647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9" name="Shape 6"/>
          <p:cNvSpPr/>
          <p:nvPr/>
        </p:nvSpPr>
        <p:spPr>
          <a:xfrm>
            <a:off x="1146929" y="3136583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</p:sp>
      <p:sp>
        <p:nvSpPr>
          <p:cNvPr id="10" name="Text 7"/>
          <p:cNvSpPr/>
          <p:nvPr/>
        </p:nvSpPr>
        <p:spPr>
          <a:xfrm>
            <a:off x="1356836" y="3188732"/>
            <a:ext cx="2057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28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3284" dirty="0"/>
          </a:p>
        </p:txBody>
      </p:sp>
      <p:sp>
        <p:nvSpPr>
          <p:cNvPr id="11" name="Text 8"/>
          <p:cNvSpPr/>
          <p:nvPr/>
        </p:nvSpPr>
        <p:spPr>
          <a:xfrm>
            <a:off x="2988945" y="3197304"/>
            <a:ext cx="437388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Seca e Escassez de Água</a:t>
            </a:r>
            <a:endParaRPr lang="en-US" sz="2737" dirty="0"/>
          </a:p>
        </p:txBody>
      </p:sp>
      <p:sp>
        <p:nvSpPr>
          <p:cNvPr id="12" name="Text 9"/>
          <p:cNvSpPr/>
          <p:nvPr/>
        </p:nvSpPr>
        <p:spPr>
          <a:xfrm>
            <a:off x="2988945" y="3909655"/>
            <a:ext cx="10598825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clima semiárido nordestino, longos períodos de seca e escassez de água são características marcantes, afetando a disponibilidade de recursos hídricos.</a:t>
            </a:r>
            <a:endParaRPr lang="en-US" sz="2189" dirty="0"/>
          </a:p>
        </p:txBody>
      </p:sp>
      <p:sp>
        <p:nvSpPr>
          <p:cNvPr id="13" name="Shape 10"/>
          <p:cNvSpPr/>
          <p:nvPr/>
        </p:nvSpPr>
        <p:spPr>
          <a:xfrm>
            <a:off x="1772483" y="5934254"/>
            <a:ext cx="973098" cy="34647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14" name="Shape 11"/>
          <p:cNvSpPr/>
          <p:nvPr/>
        </p:nvSpPr>
        <p:spPr>
          <a:xfrm>
            <a:off x="1146929" y="5638919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</p:sp>
      <p:sp>
        <p:nvSpPr>
          <p:cNvPr id="15" name="Text 12"/>
          <p:cNvSpPr/>
          <p:nvPr/>
        </p:nvSpPr>
        <p:spPr>
          <a:xfrm>
            <a:off x="1326356" y="5691068"/>
            <a:ext cx="26670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28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3284" dirty="0"/>
          </a:p>
        </p:txBody>
      </p:sp>
      <p:sp>
        <p:nvSpPr>
          <p:cNvPr id="16" name="Text 13"/>
          <p:cNvSpPr/>
          <p:nvPr/>
        </p:nvSpPr>
        <p:spPr>
          <a:xfrm>
            <a:off x="2988945" y="5699641"/>
            <a:ext cx="403860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Temperaturas Elevadas</a:t>
            </a:r>
            <a:endParaRPr lang="en-US" sz="2737" dirty="0"/>
          </a:p>
        </p:txBody>
      </p:sp>
      <p:sp>
        <p:nvSpPr>
          <p:cNvPr id="17" name="Text 14"/>
          <p:cNvSpPr/>
          <p:nvPr/>
        </p:nvSpPr>
        <p:spPr>
          <a:xfrm>
            <a:off x="2988945" y="6411992"/>
            <a:ext cx="10598825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clima semiárido é conhecido por suas temperaturas elevadas durante a maior parte do ano, o que impõe desafios adicionais aos seres vivos que habitam a região.</a:t>
            </a:r>
            <a:endParaRPr lang="en-US" sz="2189" dirty="0"/>
          </a:p>
        </p:txBody>
      </p:sp>
      <p:sp>
        <p:nvSpPr>
          <p:cNvPr id="18" name="Shape 15"/>
          <p:cNvSpPr/>
          <p:nvPr/>
        </p:nvSpPr>
        <p:spPr>
          <a:xfrm>
            <a:off x="1772483" y="8815090"/>
            <a:ext cx="973098" cy="34647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19" name="Shape 16"/>
          <p:cNvSpPr/>
          <p:nvPr/>
        </p:nvSpPr>
        <p:spPr>
          <a:xfrm>
            <a:off x="1146929" y="8519755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</p:sp>
      <p:sp>
        <p:nvSpPr>
          <p:cNvPr id="20" name="Text 17"/>
          <p:cNvSpPr/>
          <p:nvPr/>
        </p:nvSpPr>
        <p:spPr>
          <a:xfrm>
            <a:off x="1322546" y="8571905"/>
            <a:ext cx="27432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28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3284" dirty="0"/>
          </a:p>
        </p:txBody>
      </p:sp>
      <p:sp>
        <p:nvSpPr>
          <p:cNvPr id="21" name="Text 18"/>
          <p:cNvSpPr/>
          <p:nvPr/>
        </p:nvSpPr>
        <p:spPr>
          <a:xfrm>
            <a:off x="2988945" y="8580477"/>
            <a:ext cx="358902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Vegetação Adaptada</a:t>
            </a:r>
            <a:endParaRPr lang="en-US" sz="2737" dirty="0"/>
          </a:p>
        </p:txBody>
      </p:sp>
      <p:sp>
        <p:nvSpPr>
          <p:cNvPr id="22" name="Text 19"/>
          <p:cNvSpPr/>
          <p:nvPr/>
        </p:nvSpPr>
        <p:spPr>
          <a:xfrm>
            <a:off x="2988945" y="9292828"/>
            <a:ext cx="10598825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vegetação do semiárido nordestino é adaptada às condições áridas, com espécies resistentes à escassez de água e ao calor intenso.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701921"/>
          </a:xfrm>
          <a:prstGeom prst="rect">
            <a:avLst/>
          </a:prstGeom>
          <a:solidFill>
            <a:srgbClr val="1A4314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Desafios Enfrentados pelos Seres Vivos na Caatinga</a:t>
            </a:r>
            <a:endParaRPr lang="en-US" sz="5474" dirty="0"/>
          </a:p>
        </p:txBody>
      </p:sp>
      <p:sp>
        <p:nvSpPr>
          <p:cNvPr id="5" name="Shape 3"/>
          <p:cNvSpPr/>
          <p:nvPr/>
        </p:nvSpPr>
        <p:spPr>
          <a:xfrm>
            <a:off x="1042630" y="3136583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</p:sp>
      <p:sp>
        <p:nvSpPr>
          <p:cNvPr id="6" name="Text 4"/>
          <p:cNvSpPr/>
          <p:nvPr/>
        </p:nvSpPr>
        <p:spPr>
          <a:xfrm>
            <a:off x="1252537" y="3188732"/>
            <a:ext cx="2057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28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3284" dirty="0"/>
          </a:p>
        </p:txBody>
      </p:sp>
      <p:sp>
        <p:nvSpPr>
          <p:cNvPr id="7" name="Text 5"/>
          <p:cNvSpPr/>
          <p:nvPr/>
        </p:nvSpPr>
        <p:spPr>
          <a:xfrm>
            <a:off x="1946196" y="3232071"/>
            <a:ext cx="309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Escassez de Água</a:t>
            </a:r>
            <a:endParaRPr lang="en-US" sz="2737" dirty="0"/>
          </a:p>
        </p:txBody>
      </p:sp>
      <p:sp>
        <p:nvSpPr>
          <p:cNvPr id="8" name="Text 6"/>
          <p:cNvSpPr/>
          <p:nvPr/>
        </p:nvSpPr>
        <p:spPr>
          <a:xfrm>
            <a:off x="1946196" y="4378762"/>
            <a:ext cx="3092768" cy="3558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seres vivos da Caatinga precisam lidar com a falta de água, uma vez que o bioma é caracterizado por longos períodos de seca e escassez hídrica.</a:t>
            </a:r>
            <a:endParaRPr lang="en-US" sz="2189" dirty="0"/>
          </a:p>
        </p:txBody>
      </p:sp>
      <p:sp>
        <p:nvSpPr>
          <p:cNvPr id="9" name="Shape 7"/>
          <p:cNvSpPr/>
          <p:nvPr/>
        </p:nvSpPr>
        <p:spPr>
          <a:xfrm>
            <a:off x="5316974" y="3136583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</p:sp>
      <p:sp>
        <p:nvSpPr>
          <p:cNvPr id="10" name="Text 8"/>
          <p:cNvSpPr/>
          <p:nvPr/>
        </p:nvSpPr>
        <p:spPr>
          <a:xfrm>
            <a:off x="5496401" y="3188732"/>
            <a:ext cx="26670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28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3284" dirty="0"/>
          </a:p>
        </p:txBody>
      </p:sp>
      <p:sp>
        <p:nvSpPr>
          <p:cNvPr id="11" name="Text 9"/>
          <p:cNvSpPr/>
          <p:nvPr/>
        </p:nvSpPr>
        <p:spPr>
          <a:xfrm>
            <a:off x="6220539" y="3232071"/>
            <a:ext cx="309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Adaptação ao Clima Árido</a:t>
            </a:r>
            <a:endParaRPr lang="en-US" sz="2737" dirty="0"/>
          </a:p>
        </p:txBody>
      </p:sp>
      <p:sp>
        <p:nvSpPr>
          <p:cNvPr id="12" name="Text 10"/>
          <p:cNvSpPr/>
          <p:nvPr/>
        </p:nvSpPr>
        <p:spPr>
          <a:xfrm>
            <a:off x="6220539" y="4378762"/>
            <a:ext cx="3092768" cy="3558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vegetação e a fauna da Caatinga desenvolveram adaptações especiais para sobreviver às altas temperaturas e à falta de chuvas frequentes na região.</a:t>
            </a:r>
            <a:endParaRPr lang="en-US" sz="2189" dirty="0"/>
          </a:p>
        </p:txBody>
      </p:sp>
      <p:sp>
        <p:nvSpPr>
          <p:cNvPr id="13" name="Shape 11"/>
          <p:cNvSpPr/>
          <p:nvPr/>
        </p:nvSpPr>
        <p:spPr>
          <a:xfrm>
            <a:off x="9591318" y="3136583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</p:sp>
      <p:sp>
        <p:nvSpPr>
          <p:cNvPr id="14" name="Text 12"/>
          <p:cNvSpPr/>
          <p:nvPr/>
        </p:nvSpPr>
        <p:spPr>
          <a:xfrm>
            <a:off x="9766935" y="3188732"/>
            <a:ext cx="27432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28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3284" dirty="0"/>
          </a:p>
        </p:txBody>
      </p:sp>
      <p:sp>
        <p:nvSpPr>
          <p:cNvPr id="15" name="Text 13"/>
          <p:cNvSpPr/>
          <p:nvPr/>
        </p:nvSpPr>
        <p:spPr>
          <a:xfrm>
            <a:off x="10494883" y="3232071"/>
            <a:ext cx="309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Disponibilidade de Alimento</a:t>
            </a:r>
            <a:endParaRPr lang="en-US" sz="2737" dirty="0"/>
          </a:p>
        </p:txBody>
      </p:sp>
      <p:sp>
        <p:nvSpPr>
          <p:cNvPr id="16" name="Text 14"/>
          <p:cNvSpPr/>
          <p:nvPr/>
        </p:nvSpPr>
        <p:spPr>
          <a:xfrm>
            <a:off x="10494883" y="4378762"/>
            <a:ext cx="3092768" cy="3558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busca por alimento é um desafio constante na Caatinga, já que a escassez de recursos alimentares impõe dificuldades aos seres vivos que habitam o bioma.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6529030" y="1480542"/>
            <a:ext cx="70587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Adaptações dos Seres Vivos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6529030" y="3635216"/>
            <a:ext cx="7058739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seres vivos que habitam o clima semiárido desenvolveram diversas adaptações físicas e comportamentais para enfrentar as condições adversas. Essas adaptações permitem a sobrevivência e reprodução nesse ambiente hostil. Vamos explorar alguns exemplos de plantas e animais adaptados ao clima semiárido.</a:t>
            </a:r>
            <a:endParaRPr lang="en-US" sz="2189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42630" y="1556980"/>
            <a:ext cx="12545139" cy="26063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Adaptações Físicas e Comportamentais dos Seres Vivos ao Clima Semiárido</a:t>
            </a:r>
            <a:endParaRPr lang="en-US" sz="5474" dirty="0"/>
          </a:p>
        </p:txBody>
      </p:sp>
      <p:sp>
        <p:nvSpPr>
          <p:cNvPr id="7" name="Text 4"/>
          <p:cNvSpPr/>
          <p:nvPr/>
        </p:nvSpPr>
        <p:spPr>
          <a:xfrm>
            <a:off x="1042630" y="4580453"/>
            <a:ext cx="125451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clima semiárido, os seres vivos desenvolvem adaptações incríveis para sobreviver. Plantas como os cactos possuem raízes profundas e caules suculentos para armazenar água. </a:t>
            </a:r>
            <a:endParaRPr lang="en-US" sz="2189" dirty="0"/>
          </a:p>
        </p:txBody>
      </p:sp>
      <p:sp>
        <p:nvSpPr>
          <p:cNvPr id="8" name="Text 5"/>
          <p:cNvSpPr/>
          <p:nvPr/>
        </p:nvSpPr>
        <p:spPr>
          <a:xfrm>
            <a:off x="1042630" y="5782866"/>
            <a:ext cx="125451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Já os animais, como o camaleão, possuem habilidades de camuflagem e são capazes de conservar água em seus corpos.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6529030" y="1915001"/>
            <a:ext cx="59436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Flora da Caatinga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6529030" y="3200876"/>
            <a:ext cx="7058739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flora da Caatinga é composta por plantas adaptadas à escassez de água. Algumas espécies possuem raízes profundas para absorver a água do subsolo, enquanto outras têm folhas modificadas para reduzir a perda de água. Essas plantas são essenciais para a manutenção do equilíbrio ecológico da região.</a:t>
            </a:r>
            <a:endParaRPr lang="en-US" sz="2189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9355455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Exemplos de Plantas e Animais Adaptados à Caatinga</a:t>
            </a:r>
            <a:endParaRPr lang="en-US" sz="54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401" y="3058239"/>
            <a:ext cx="3638312" cy="22486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684383" y="5654397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Plantas</a:t>
            </a:r>
            <a:endParaRPr lang="en-US" sz="2737" dirty="0"/>
          </a:p>
        </p:txBody>
      </p:sp>
      <p:sp>
        <p:nvSpPr>
          <p:cNvPr id="7" name="Text 4"/>
          <p:cNvSpPr/>
          <p:nvPr/>
        </p:nvSpPr>
        <p:spPr>
          <a:xfrm>
            <a:off x="1042630" y="6366748"/>
            <a:ext cx="6063972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Algumas plantas adaptadas à Caatinga incluem os cactos, que possuem caules suculentos para armazenar água, e a rosa do deserto, que é capaz de sobreviver sem água por longos períodos.</a:t>
            </a:r>
            <a:endParaRPr lang="en-US" sz="2189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6449" y="3058239"/>
            <a:ext cx="3638431" cy="224861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165431" y="5654397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Animais</a:t>
            </a:r>
            <a:endParaRPr lang="en-US" sz="2737" dirty="0"/>
          </a:p>
        </p:txBody>
      </p:sp>
      <p:sp>
        <p:nvSpPr>
          <p:cNvPr id="10" name="Text 6"/>
          <p:cNvSpPr/>
          <p:nvPr/>
        </p:nvSpPr>
        <p:spPr>
          <a:xfrm>
            <a:off x="7523678" y="6366748"/>
            <a:ext cx="6064091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 os animais adaptados à Caatinga estão os lagartos, que possuem escamas que os ajudam a reter a água, e as cobras, que são capazes de sobreviver sem água por semanas.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1915001"/>
            <a:ext cx="631698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Fauna da Caatinga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1042630" y="3200876"/>
            <a:ext cx="7058739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fauna da Caatinga é rica em diversidade, com animais adaptados às condições do bioma. Alguns exemplos são o tatu-bola, que se enrola em uma bola para se proteger do calor, e o gavião-carijó, que possui asas longas e pontiagudas para melhor aproveitar as correntes de ar. Essas adaptações permitem que os animais sobrevivam no clima árido.</a:t>
            </a:r>
            <a:endParaRPr lang="en-US" sz="2189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1211342"/>
            <a:ext cx="965454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Análise da Flora da Caatinga</a:t>
            </a:r>
            <a:endParaRPr lang="en-US" sz="5474" dirty="0"/>
          </a:p>
        </p:txBody>
      </p:sp>
      <p:sp>
        <p:nvSpPr>
          <p:cNvPr id="5" name="Shape 3"/>
          <p:cNvSpPr/>
          <p:nvPr/>
        </p:nvSpPr>
        <p:spPr>
          <a:xfrm>
            <a:off x="1042630" y="2636163"/>
            <a:ext cx="6133624" cy="4382095"/>
          </a:xfrm>
          <a:prstGeom prst="roundRect">
            <a:avLst>
              <a:gd name="adj" fmla="val 1904"/>
            </a:avLst>
          </a:prstGeom>
          <a:solidFill>
            <a:srgbClr val="083C01"/>
          </a:solidFill>
          <a:ln/>
        </p:spPr>
      </p:sp>
      <p:sp>
        <p:nvSpPr>
          <p:cNvPr id="6" name="Text 4"/>
          <p:cNvSpPr/>
          <p:nvPr/>
        </p:nvSpPr>
        <p:spPr>
          <a:xfrm>
            <a:off x="1320641" y="2914174"/>
            <a:ext cx="343662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Diversidade Vegetal</a:t>
            </a:r>
            <a:endParaRPr lang="en-US" sz="2737" dirty="0"/>
          </a:p>
        </p:txBody>
      </p:sp>
      <p:sp>
        <p:nvSpPr>
          <p:cNvPr id="7" name="Text 5"/>
          <p:cNvSpPr/>
          <p:nvPr/>
        </p:nvSpPr>
        <p:spPr>
          <a:xfrm>
            <a:off x="1320641" y="3626525"/>
            <a:ext cx="5577602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flora da Caatinga é composta por uma grande variedade de plantas adaptadas às condições de aridez. Entre elas, destacam-se as xerófitas, como a facheira e a jurema, que possuem folhas modificadas e raízes profundas para armazenar água.</a:t>
            </a:r>
            <a:endParaRPr lang="en-US" sz="2189" dirty="0"/>
          </a:p>
        </p:txBody>
      </p:sp>
      <p:sp>
        <p:nvSpPr>
          <p:cNvPr id="8" name="Shape 6"/>
          <p:cNvSpPr/>
          <p:nvPr/>
        </p:nvSpPr>
        <p:spPr>
          <a:xfrm>
            <a:off x="7454265" y="2636163"/>
            <a:ext cx="6133624" cy="4382095"/>
          </a:xfrm>
          <a:prstGeom prst="roundRect">
            <a:avLst>
              <a:gd name="adj" fmla="val 1904"/>
            </a:avLst>
          </a:prstGeom>
          <a:solidFill>
            <a:srgbClr val="083C01"/>
          </a:solidFill>
          <a:ln/>
        </p:spPr>
      </p:sp>
      <p:sp>
        <p:nvSpPr>
          <p:cNvPr id="9" name="Text 7"/>
          <p:cNvSpPr/>
          <p:nvPr/>
        </p:nvSpPr>
        <p:spPr>
          <a:xfrm>
            <a:off x="7732276" y="2914174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Papel Ecológico</a:t>
            </a:r>
            <a:endParaRPr lang="en-US" sz="2737" dirty="0"/>
          </a:p>
        </p:txBody>
      </p:sp>
      <p:sp>
        <p:nvSpPr>
          <p:cNvPr id="10" name="Text 8"/>
          <p:cNvSpPr/>
          <p:nvPr/>
        </p:nvSpPr>
        <p:spPr>
          <a:xfrm>
            <a:off x="7732276" y="3626525"/>
            <a:ext cx="5577602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flora da Caatinga desempenha um papel fundamental na conservação do solo, na manutenção do ciclo da água e na provisão de alimento e abrigo para a fauna. Além disso, algumas plantas possuem propriedades medicinais e são utilizadas pela população local.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2612291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Plantas Adaptadas à Escassez de Água</a:t>
            </a:r>
            <a:endParaRPr lang="en-US" sz="54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30" y="3058239"/>
            <a:ext cx="3903583" cy="241256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2630" y="5818346"/>
            <a:ext cx="3903583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503"/>
              </a:lnSpc>
              <a:buNone/>
            </a:pPr>
            <a:endParaRPr lang="en-US" sz="2189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289" y="3058239"/>
            <a:ext cx="3903702" cy="241256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63289" y="5818346"/>
            <a:ext cx="3903702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503"/>
              </a:lnSpc>
              <a:buNone/>
            </a:pPr>
            <a:endParaRPr lang="en-US" sz="2189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4068" y="3058239"/>
            <a:ext cx="3903702" cy="241256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84068" y="5818346"/>
            <a:ext cx="3903702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503"/>
              </a:lnSpc>
              <a:buNone/>
            </a:pPr>
            <a:endParaRPr lang="en-US" sz="2189" dirty="0"/>
          </a:p>
        </p:txBody>
      </p:sp>
      <p:sp>
        <p:nvSpPr>
          <p:cNvPr id="11" name="Shape 6"/>
          <p:cNvSpPr/>
          <p:nvPr/>
        </p:nvSpPr>
        <p:spPr>
          <a:xfrm>
            <a:off x="1042630" y="6575941"/>
            <a:ext cx="3996333" cy="5271730"/>
          </a:xfrm>
          <a:prstGeom prst="roundRect">
            <a:avLst>
              <a:gd name="adj" fmla="val 2087"/>
            </a:avLst>
          </a:prstGeom>
          <a:solidFill>
            <a:srgbClr val="F5F0DB"/>
          </a:solidFill>
          <a:ln/>
        </p:spPr>
      </p:sp>
      <p:sp>
        <p:nvSpPr>
          <p:cNvPr id="12" name="Text 7"/>
          <p:cNvSpPr/>
          <p:nvPr/>
        </p:nvSpPr>
        <p:spPr>
          <a:xfrm>
            <a:off x="1320641" y="6853952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Cacto</a:t>
            </a:r>
            <a:endParaRPr lang="en-US" sz="2737" dirty="0"/>
          </a:p>
        </p:txBody>
      </p:sp>
      <p:sp>
        <p:nvSpPr>
          <p:cNvPr id="13" name="Text 8"/>
          <p:cNvSpPr/>
          <p:nvPr/>
        </p:nvSpPr>
        <p:spPr>
          <a:xfrm>
            <a:off x="1320641" y="7566303"/>
            <a:ext cx="3440311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cacto é uma planta suculenta com caules modificados capazes de armazenar água, permitindo sua sobrevivência em ambientes áridos.</a:t>
            </a:r>
            <a:endParaRPr lang="en-US" sz="2189" dirty="0"/>
          </a:p>
        </p:txBody>
      </p:sp>
      <p:sp>
        <p:nvSpPr>
          <p:cNvPr id="14" name="Shape 9"/>
          <p:cNvSpPr/>
          <p:nvPr/>
        </p:nvSpPr>
        <p:spPr>
          <a:xfrm>
            <a:off x="5316974" y="6575941"/>
            <a:ext cx="3996333" cy="5271730"/>
          </a:xfrm>
          <a:prstGeom prst="roundRect">
            <a:avLst>
              <a:gd name="adj" fmla="val 2087"/>
            </a:avLst>
          </a:prstGeom>
          <a:solidFill>
            <a:srgbClr val="F5F0DB"/>
          </a:solidFill>
          <a:ln/>
        </p:spPr>
      </p:sp>
      <p:sp>
        <p:nvSpPr>
          <p:cNvPr id="15" name="Text 10"/>
          <p:cNvSpPr/>
          <p:nvPr/>
        </p:nvSpPr>
        <p:spPr>
          <a:xfrm>
            <a:off x="5594985" y="6853952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Agave</a:t>
            </a:r>
            <a:endParaRPr lang="en-US" sz="2737" dirty="0"/>
          </a:p>
        </p:txBody>
      </p:sp>
      <p:sp>
        <p:nvSpPr>
          <p:cNvPr id="16" name="Text 11"/>
          <p:cNvSpPr/>
          <p:nvPr/>
        </p:nvSpPr>
        <p:spPr>
          <a:xfrm>
            <a:off x="5594985" y="7566303"/>
            <a:ext cx="3440311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agave é uma planta resistente à seca, com folhas grossas e cerosas que evitam a perda excessiva de água por evaporação.</a:t>
            </a:r>
            <a:endParaRPr lang="en-US" sz="2189" dirty="0"/>
          </a:p>
        </p:txBody>
      </p:sp>
      <p:sp>
        <p:nvSpPr>
          <p:cNvPr id="17" name="Shape 12"/>
          <p:cNvSpPr/>
          <p:nvPr/>
        </p:nvSpPr>
        <p:spPr>
          <a:xfrm>
            <a:off x="9591318" y="6575941"/>
            <a:ext cx="3996333" cy="5271730"/>
          </a:xfrm>
          <a:prstGeom prst="roundRect">
            <a:avLst>
              <a:gd name="adj" fmla="val 2087"/>
            </a:avLst>
          </a:prstGeom>
          <a:solidFill>
            <a:srgbClr val="F5F0DB"/>
          </a:solidFill>
          <a:ln/>
        </p:spPr>
      </p:sp>
      <p:sp>
        <p:nvSpPr>
          <p:cNvPr id="18" name="Text 13"/>
          <p:cNvSpPr/>
          <p:nvPr/>
        </p:nvSpPr>
        <p:spPr>
          <a:xfrm>
            <a:off x="9869329" y="6853952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Aloe Vera</a:t>
            </a:r>
            <a:endParaRPr lang="en-US" sz="2737" dirty="0"/>
          </a:p>
        </p:txBody>
      </p:sp>
      <p:sp>
        <p:nvSpPr>
          <p:cNvPr id="19" name="Text 14"/>
          <p:cNvSpPr/>
          <p:nvPr/>
        </p:nvSpPr>
        <p:spPr>
          <a:xfrm>
            <a:off x="9869329" y="7566303"/>
            <a:ext cx="3440311" cy="4003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aloe vera é uma planta suculenta com folhas carnudas que armazenam água. Além disso, ela possui um sistema radicular extenso, capaz de coletar água de camadas profundas do solo.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6529030" y="1915001"/>
            <a:ext cx="65151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Impactos Humanos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6529030" y="3200876"/>
            <a:ext cx="7058739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ação humana tem causado impactos negativos na biodiversidade da Caatinga. A expansão da agricultura, a criação de gado e o desmatamento têm comprometido os habitats naturais e levado à perda de espécies. É fundamental refletirmos sobre o impacto das nossas ações e buscar formas de minimizar esses efeitos.</a:t>
            </a:r>
            <a:endParaRPr lang="en-US" sz="2189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9996487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Necessidade de Conservação da Caatinga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1042630" y="2919293"/>
            <a:ext cx="12545139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Caatinga, como um dos biomas mais ameaçados do Brasil, requer ações urgentes de conservação. A degradação do solo, o desmatamento e a exploração desenfreada de recursos naturais são ameaças que precisam ser enfrentadas. A preservação desse bioma é essencial para a manutenção da biodiversidade e a garantia de recursos naturais para as futuras gerações.</a:t>
            </a:r>
            <a:endParaRPr lang="en-US" sz="2189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273" y="5633323"/>
            <a:ext cx="5940504" cy="33366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738193" y="5755243"/>
            <a:ext cx="152400" cy="152400"/>
          </a:xfrm>
          <a:prstGeom prst="roundRect">
            <a:avLst>
              <a:gd name="adj" fmla="val 36000"/>
            </a:avLst>
          </a:prstGeom>
          <a:solidFill>
            <a:srgbClr val="F7F3F2"/>
          </a:solidFill>
          <a:ln/>
        </p:spPr>
      </p:sp>
      <p:sp>
        <p:nvSpPr>
          <p:cNvPr id="8" name="Shape 5"/>
          <p:cNvSpPr/>
          <p:nvPr/>
        </p:nvSpPr>
        <p:spPr>
          <a:xfrm>
            <a:off x="1755818" y="5772868"/>
            <a:ext cx="117151" cy="117151"/>
          </a:xfrm>
          <a:prstGeom prst="roundRect">
            <a:avLst>
              <a:gd name="adj" fmla="val 780523304"/>
            </a:avLst>
          </a:prstGeom>
          <a:noFill/>
          <a:ln w="15240">
            <a:solidFill>
              <a:srgbClr val="726E6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761092" y="5833212"/>
            <a:ext cx="10660" cy="10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864"/>
              </a:lnSpc>
              <a:buNone/>
            </a:pPr>
            <a:r>
              <a:rPr lang="en-US" sz="720" dirty="0">
                <a:solidFill>
                  <a:srgbClr val="726E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Loading...</a:t>
            </a:r>
            <a:endParaRPr lang="en-US" sz="72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187" y="5633323"/>
            <a:ext cx="5004911" cy="33366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424029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6529030" y="764619"/>
            <a:ext cx="7058739" cy="26063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Desertificação na Caatinga: A Ameaça ao Bioma Semiárido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6529030" y="3788093"/>
            <a:ext cx="70587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desertificação é um processo preocupante na Caatinga, com impactos negativos na biodiversidade e na vida das comunidades locais. </a:t>
            </a:r>
            <a:endParaRPr lang="en-US" sz="2189" dirty="0"/>
          </a:p>
        </p:txBody>
      </p:sp>
      <p:sp>
        <p:nvSpPr>
          <p:cNvPr id="6" name="Text 4"/>
          <p:cNvSpPr/>
          <p:nvPr/>
        </p:nvSpPr>
        <p:spPr>
          <a:xfrm>
            <a:off x="6529030" y="5435322"/>
            <a:ext cx="7058739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degradação do solo e as mudanças climáticas são fatores que contribuem para esse fenômeno. É fundamental adotar medidas de conservação e manejo sustentável para combater a desertificação e preservar esse importante bioma brasileiro.</a:t>
            </a:r>
            <a:endParaRPr lang="en-US" sz="2189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4240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>
              <a:alpha val="8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42630" y="1602224"/>
            <a:ext cx="974598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Importância da Conservação</a:t>
            </a:r>
            <a:endParaRPr lang="en-US" sz="5474" dirty="0"/>
          </a:p>
        </p:txBody>
      </p:sp>
      <p:sp>
        <p:nvSpPr>
          <p:cNvPr id="7" name="Text 4"/>
          <p:cNvSpPr/>
          <p:nvPr/>
        </p:nvSpPr>
        <p:spPr>
          <a:xfrm>
            <a:off x="1042630" y="2888099"/>
            <a:ext cx="125451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conservação da biodiversidade é de extrema importância. Além de preservar os ecossistemas naturais, a conservação traz benefícios econômicos, sociais e ecológicos. </a:t>
            </a:r>
            <a:endParaRPr lang="en-US" sz="2189" dirty="0"/>
          </a:p>
        </p:txBody>
      </p:sp>
      <p:sp>
        <p:nvSpPr>
          <p:cNvPr id="8" name="Text 5"/>
          <p:cNvSpPr/>
          <p:nvPr/>
        </p:nvSpPr>
        <p:spPr>
          <a:xfrm>
            <a:off x="1042630" y="4090511"/>
            <a:ext cx="125451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Ela promove a sustentabilidade, a recuperação de áreas degradadas e a manutenção do equilíbrio ecológico, garantindo um futuro saudável para as próximas gerações.</a:t>
            </a:r>
            <a:endParaRPr lang="en-US" sz="2189" dirty="0"/>
          </a:p>
        </p:txBody>
      </p:sp>
      <p:sp>
        <p:nvSpPr>
          <p:cNvPr id="9" name="Text 6"/>
          <p:cNvSpPr/>
          <p:nvPr/>
        </p:nvSpPr>
        <p:spPr>
          <a:xfrm>
            <a:off x="1042630" y="5292923"/>
            <a:ext cx="125451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 ideal de uso da Caatinga para fins econômicos é por meio do </a:t>
            </a:r>
            <a:r>
              <a:rPr lang="en-US" sz="2189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extrativismo sustentável, seja pela extração de frutos ou lenha, seja como ambiente para criação de animais sob estrito controle da quantidade de cabeças por área</a:t>
            </a: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9528929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Benefícios da Preservação da Caatinga</a:t>
            </a:r>
            <a:endParaRPr lang="en-US" sz="5474" dirty="0"/>
          </a:p>
        </p:txBody>
      </p:sp>
      <p:sp>
        <p:nvSpPr>
          <p:cNvPr id="5" name="Shape 3"/>
          <p:cNvSpPr/>
          <p:nvPr/>
        </p:nvSpPr>
        <p:spPr>
          <a:xfrm>
            <a:off x="1042630" y="3058239"/>
            <a:ext cx="3996333" cy="5706070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sp>
        <p:nvSpPr>
          <p:cNvPr id="6" name="Text 4"/>
          <p:cNvSpPr/>
          <p:nvPr/>
        </p:nvSpPr>
        <p:spPr>
          <a:xfrm>
            <a:off x="1320641" y="3336250"/>
            <a:ext cx="3440311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Benefícios Econômicos</a:t>
            </a:r>
            <a:endParaRPr lang="en-US" sz="2737" dirty="0"/>
          </a:p>
        </p:txBody>
      </p:sp>
      <p:sp>
        <p:nvSpPr>
          <p:cNvPr id="7" name="Text 5"/>
          <p:cNvSpPr/>
          <p:nvPr/>
        </p:nvSpPr>
        <p:spPr>
          <a:xfrm>
            <a:off x="1320641" y="4482941"/>
            <a:ext cx="3440311" cy="3558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preservação da Caatinga promove o ecoturismo e o desenvolvimento de atividades sustentáveis, gerando empregos e renda para as comunidades locais.</a:t>
            </a:r>
            <a:endParaRPr lang="en-US" sz="2189" dirty="0"/>
          </a:p>
        </p:txBody>
      </p:sp>
      <p:sp>
        <p:nvSpPr>
          <p:cNvPr id="8" name="Shape 6"/>
          <p:cNvSpPr/>
          <p:nvPr/>
        </p:nvSpPr>
        <p:spPr>
          <a:xfrm>
            <a:off x="5316974" y="3058239"/>
            <a:ext cx="3996333" cy="5706070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sp>
        <p:nvSpPr>
          <p:cNvPr id="9" name="Text 7"/>
          <p:cNvSpPr/>
          <p:nvPr/>
        </p:nvSpPr>
        <p:spPr>
          <a:xfrm>
            <a:off x="5594985" y="3336250"/>
            <a:ext cx="310896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Benefícios Sociais</a:t>
            </a:r>
            <a:endParaRPr lang="en-US" sz="2737" dirty="0"/>
          </a:p>
        </p:txBody>
      </p:sp>
      <p:sp>
        <p:nvSpPr>
          <p:cNvPr id="10" name="Text 8"/>
          <p:cNvSpPr/>
          <p:nvPr/>
        </p:nvSpPr>
        <p:spPr>
          <a:xfrm>
            <a:off x="5594985" y="4048601"/>
            <a:ext cx="3440311" cy="4003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preservação da Caatinga contribui para a manutenção da cultura e dos modos de vida das populações tradicionais, preservando conhecimentos ancestrais e promovendo o bem-estar social.</a:t>
            </a:r>
            <a:endParaRPr lang="en-US" sz="2189" dirty="0"/>
          </a:p>
        </p:txBody>
      </p:sp>
      <p:sp>
        <p:nvSpPr>
          <p:cNvPr id="11" name="Shape 9"/>
          <p:cNvSpPr/>
          <p:nvPr/>
        </p:nvSpPr>
        <p:spPr>
          <a:xfrm>
            <a:off x="9591318" y="3058239"/>
            <a:ext cx="3996333" cy="5706070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sp>
        <p:nvSpPr>
          <p:cNvPr id="12" name="Text 10"/>
          <p:cNvSpPr/>
          <p:nvPr/>
        </p:nvSpPr>
        <p:spPr>
          <a:xfrm>
            <a:off x="9869329" y="3336250"/>
            <a:ext cx="3440311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Benefícios Ecológicos</a:t>
            </a:r>
            <a:endParaRPr lang="en-US" sz="2737" dirty="0"/>
          </a:p>
        </p:txBody>
      </p:sp>
      <p:sp>
        <p:nvSpPr>
          <p:cNvPr id="13" name="Text 11"/>
          <p:cNvSpPr/>
          <p:nvPr/>
        </p:nvSpPr>
        <p:spPr>
          <a:xfrm>
            <a:off x="9869329" y="4482941"/>
            <a:ext cx="3440311" cy="4003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preservação da Caatinga é essencial para a conservação da biodiversidade, a proteção dos recursos hídricos e a regulação do clima, garantindo um ambiente saudável para todos os seres vivos.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938855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4240292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Atividade de Grupo: Simulação de Adaptações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1042630" y="6394966"/>
            <a:ext cx="12545139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Vamos colocar em prática o conhecimento adquirido. Dividiremos a classe em grupos e cada grupo receberá um ambiente diferente, como a floresta tropical, o deserto ou o oceano. Vocês deverão propor adaptações para seres vivos sobreviverem nesses ambientes. Depois, cada grupo apresentará suas adaptações para toda a turma.</a:t>
            </a:r>
            <a:endParaRPr lang="en-US" sz="2189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4756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6529030" y="1480542"/>
            <a:ext cx="70587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Importância para o Planeta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6529030" y="3635216"/>
            <a:ext cx="7058739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 importante entendermos que todos os biomas do planeta estão interconectados. Uma mudança ou perda em um bioma pode afetar outros biomas e todo o equilíbrio ecológico global. Devemos pensar no planeta como um todo e agir de forma responsável para preservar a biodiversidade e manter a saúde do nosso planeta.</a:t>
            </a:r>
            <a:endParaRPr lang="en-US" sz="2189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1207472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223772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Interconexão dos Biomas no Planeta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1042630" y="2189440"/>
            <a:ext cx="125451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bioma é único e possui seu próprio conjunto de espécies e características. No entanto, os biomas são interconectados e dependem uns dos outros para manter o equilíbrio ecológico global. A preservação de cada bioma é essencial para a saúde do planeta como um todo.</a:t>
            </a:r>
            <a:endParaRPr lang="en-US" sz="2189" dirty="0"/>
          </a:p>
        </p:txBody>
      </p:sp>
      <p:sp>
        <p:nvSpPr>
          <p:cNvPr id="6" name="Shape 4"/>
          <p:cNvSpPr/>
          <p:nvPr/>
        </p:nvSpPr>
        <p:spPr>
          <a:xfrm>
            <a:off x="1042630" y="3836670"/>
            <a:ext cx="3996333" cy="6606183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sp>
        <p:nvSpPr>
          <p:cNvPr id="7" name="Text 5"/>
          <p:cNvSpPr/>
          <p:nvPr/>
        </p:nvSpPr>
        <p:spPr>
          <a:xfrm>
            <a:off x="1320641" y="4114681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Amazônia</a:t>
            </a:r>
            <a:endParaRPr lang="en-US" sz="2737" dirty="0"/>
          </a:p>
        </p:txBody>
      </p:sp>
      <p:sp>
        <p:nvSpPr>
          <p:cNvPr id="8" name="Text 6"/>
          <p:cNvSpPr/>
          <p:nvPr/>
        </p:nvSpPr>
        <p:spPr>
          <a:xfrm>
            <a:off x="1320641" y="4827032"/>
            <a:ext cx="3440311" cy="3558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Amazônia é o maior bioma do Brasil e abriga a maior biodiversidade do planeta. Sua preservação é essencial para a manutenção do clima e a proteção dos recursos hídricos.</a:t>
            </a:r>
            <a:endParaRPr lang="en-US" sz="2189" dirty="0"/>
          </a:p>
        </p:txBody>
      </p:sp>
      <p:sp>
        <p:nvSpPr>
          <p:cNvPr id="9" name="Shape 7"/>
          <p:cNvSpPr/>
          <p:nvPr/>
        </p:nvSpPr>
        <p:spPr>
          <a:xfrm>
            <a:off x="5316974" y="3836670"/>
            <a:ext cx="3996333" cy="6606183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sp>
        <p:nvSpPr>
          <p:cNvPr id="10" name="Text 8"/>
          <p:cNvSpPr/>
          <p:nvPr/>
        </p:nvSpPr>
        <p:spPr>
          <a:xfrm>
            <a:off x="5594985" y="4114681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Cerrado</a:t>
            </a:r>
            <a:endParaRPr lang="en-US" sz="2737" dirty="0"/>
          </a:p>
        </p:txBody>
      </p:sp>
      <p:sp>
        <p:nvSpPr>
          <p:cNvPr id="11" name="Text 9"/>
          <p:cNvSpPr/>
          <p:nvPr/>
        </p:nvSpPr>
        <p:spPr>
          <a:xfrm>
            <a:off x="5594985" y="4827032"/>
            <a:ext cx="3440311" cy="4448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Cerrado é um bioma rico em espécies endêmicas e abriga uma grande variedade de animais e plantas. Sua preservação é importante para a manutenção da biodiversidade e a proteção dos recursos hídricos.</a:t>
            </a:r>
            <a:endParaRPr lang="en-US" sz="2189" dirty="0"/>
          </a:p>
        </p:txBody>
      </p:sp>
      <p:sp>
        <p:nvSpPr>
          <p:cNvPr id="12" name="Shape 10"/>
          <p:cNvSpPr/>
          <p:nvPr/>
        </p:nvSpPr>
        <p:spPr>
          <a:xfrm>
            <a:off x="9591318" y="3836670"/>
            <a:ext cx="3996333" cy="6606183"/>
          </a:xfrm>
          <a:prstGeom prst="roundRect">
            <a:avLst>
              <a:gd name="adj" fmla="val 2087"/>
            </a:avLst>
          </a:prstGeom>
          <a:solidFill>
            <a:srgbClr val="083C01"/>
          </a:solidFill>
          <a:ln/>
        </p:spPr>
      </p:sp>
      <p:sp>
        <p:nvSpPr>
          <p:cNvPr id="13" name="Text 11"/>
          <p:cNvSpPr/>
          <p:nvPr/>
        </p:nvSpPr>
        <p:spPr>
          <a:xfrm>
            <a:off x="9869329" y="4114681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Mata Atlântica</a:t>
            </a:r>
            <a:endParaRPr lang="en-US" sz="2737" dirty="0"/>
          </a:p>
        </p:txBody>
      </p:sp>
      <p:sp>
        <p:nvSpPr>
          <p:cNvPr id="14" name="Text 12"/>
          <p:cNvSpPr/>
          <p:nvPr/>
        </p:nvSpPr>
        <p:spPr>
          <a:xfrm>
            <a:off x="9869329" y="4827032"/>
            <a:ext cx="3440311" cy="53378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Mata Atlântica é um bioma que passou por intensa exploração e degradação, mas ainda abriga uma grande diversidade de espécies endêmicas. Sua preservação é importante para a manutenção da biodiversidade e a proteção dos recursos hídricos.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1051858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Importância de Manter o Equilíbrio Ecológico - Linha do Tempo</a:t>
            </a:r>
            <a:endParaRPr lang="en-US" sz="5474" dirty="0"/>
          </a:p>
        </p:txBody>
      </p:sp>
      <p:sp>
        <p:nvSpPr>
          <p:cNvPr id="5" name="Shape 3"/>
          <p:cNvSpPr/>
          <p:nvPr/>
        </p:nvSpPr>
        <p:spPr>
          <a:xfrm>
            <a:off x="1442442" y="3058239"/>
            <a:ext cx="34647" cy="7228999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6" name="Shape 4"/>
          <p:cNvSpPr/>
          <p:nvPr/>
        </p:nvSpPr>
        <p:spPr>
          <a:xfrm>
            <a:off x="1772483" y="3570863"/>
            <a:ext cx="973098" cy="34647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7" name="Shape 5"/>
          <p:cNvSpPr/>
          <p:nvPr/>
        </p:nvSpPr>
        <p:spPr>
          <a:xfrm>
            <a:off x="1146929" y="3275528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</p:sp>
      <p:sp>
        <p:nvSpPr>
          <p:cNvPr id="8" name="Text 6"/>
          <p:cNvSpPr/>
          <p:nvPr/>
        </p:nvSpPr>
        <p:spPr>
          <a:xfrm>
            <a:off x="1356836" y="3327678"/>
            <a:ext cx="2057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28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3284" dirty="0"/>
          </a:p>
        </p:txBody>
      </p:sp>
      <p:sp>
        <p:nvSpPr>
          <p:cNvPr id="9" name="Text 7"/>
          <p:cNvSpPr/>
          <p:nvPr/>
        </p:nvSpPr>
        <p:spPr>
          <a:xfrm>
            <a:off x="2988945" y="3336250"/>
            <a:ext cx="511302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Antigas Práticas Sustentáveis</a:t>
            </a:r>
            <a:endParaRPr lang="en-US" sz="2737" dirty="0"/>
          </a:p>
        </p:txBody>
      </p:sp>
      <p:sp>
        <p:nvSpPr>
          <p:cNvPr id="10" name="Text 8"/>
          <p:cNvSpPr/>
          <p:nvPr/>
        </p:nvSpPr>
        <p:spPr>
          <a:xfrm>
            <a:off x="2988945" y="4048601"/>
            <a:ext cx="10598825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passado, muitas culturas adotavam práticas sustentáveis ​​que promoviam o equilíbrio ecológico, como agricultura ancestral e respeito à natureza.</a:t>
            </a:r>
            <a:endParaRPr lang="en-US" sz="2189" dirty="0"/>
          </a:p>
        </p:txBody>
      </p:sp>
      <p:sp>
        <p:nvSpPr>
          <p:cNvPr id="11" name="Shape 9"/>
          <p:cNvSpPr/>
          <p:nvPr/>
        </p:nvSpPr>
        <p:spPr>
          <a:xfrm>
            <a:off x="1772483" y="6073200"/>
            <a:ext cx="973098" cy="34647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12" name="Shape 10"/>
          <p:cNvSpPr/>
          <p:nvPr/>
        </p:nvSpPr>
        <p:spPr>
          <a:xfrm>
            <a:off x="1146929" y="5777865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</p:sp>
      <p:sp>
        <p:nvSpPr>
          <p:cNvPr id="13" name="Text 11"/>
          <p:cNvSpPr/>
          <p:nvPr/>
        </p:nvSpPr>
        <p:spPr>
          <a:xfrm>
            <a:off x="1326356" y="5830014"/>
            <a:ext cx="26670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28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3284" dirty="0"/>
          </a:p>
        </p:txBody>
      </p:sp>
      <p:sp>
        <p:nvSpPr>
          <p:cNvPr id="14" name="Text 12"/>
          <p:cNvSpPr/>
          <p:nvPr/>
        </p:nvSpPr>
        <p:spPr>
          <a:xfrm>
            <a:off x="2988945" y="5838587"/>
            <a:ext cx="534162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Desafios Ambientais Modernos</a:t>
            </a:r>
            <a:endParaRPr lang="en-US" sz="2737" dirty="0"/>
          </a:p>
        </p:txBody>
      </p:sp>
      <p:sp>
        <p:nvSpPr>
          <p:cNvPr id="15" name="Text 13"/>
          <p:cNvSpPr/>
          <p:nvPr/>
        </p:nvSpPr>
        <p:spPr>
          <a:xfrm>
            <a:off x="2988945" y="6550938"/>
            <a:ext cx="10598825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mundo atual, enfrentamos desafios como desmatamento, poluição e mudanças climáticas, que ameaçam o equilíbrio ecológico.</a:t>
            </a:r>
            <a:endParaRPr lang="en-US" sz="2189" dirty="0"/>
          </a:p>
        </p:txBody>
      </p:sp>
      <p:sp>
        <p:nvSpPr>
          <p:cNvPr id="16" name="Shape 14"/>
          <p:cNvSpPr/>
          <p:nvPr/>
        </p:nvSpPr>
        <p:spPr>
          <a:xfrm>
            <a:off x="1772483" y="8575536"/>
            <a:ext cx="973098" cy="34647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17" name="Shape 15"/>
          <p:cNvSpPr/>
          <p:nvPr/>
        </p:nvSpPr>
        <p:spPr>
          <a:xfrm>
            <a:off x="1146929" y="8280202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</p:sp>
      <p:sp>
        <p:nvSpPr>
          <p:cNvPr id="18" name="Text 16"/>
          <p:cNvSpPr/>
          <p:nvPr/>
        </p:nvSpPr>
        <p:spPr>
          <a:xfrm>
            <a:off x="1322546" y="8332351"/>
            <a:ext cx="27432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28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3284" dirty="0"/>
          </a:p>
        </p:txBody>
      </p:sp>
      <p:sp>
        <p:nvSpPr>
          <p:cNvPr id="19" name="Text 17"/>
          <p:cNvSpPr/>
          <p:nvPr/>
        </p:nvSpPr>
        <p:spPr>
          <a:xfrm>
            <a:off x="2988945" y="8340923"/>
            <a:ext cx="520446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2737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Ações para a Sustentabilidade</a:t>
            </a:r>
            <a:endParaRPr lang="en-US" sz="2737" dirty="0"/>
          </a:p>
        </p:txBody>
      </p:sp>
      <p:sp>
        <p:nvSpPr>
          <p:cNvPr id="20" name="Text 18"/>
          <p:cNvSpPr/>
          <p:nvPr/>
        </p:nvSpPr>
        <p:spPr>
          <a:xfrm>
            <a:off x="2988945" y="9053274"/>
            <a:ext cx="10598825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 essencial adotar ações sustentáveis ​​para preservar o equilíbrio ecológico, como conservação, reciclagem e uso consciente dos recursos naturais.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6529030" y="1980962"/>
            <a:ext cx="5561052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Encerramento</a:t>
            </a:r>
            <a:endParaRPr lang="en-US" sz="5474" dirty="0"/>
          </a:p>
        </p:txBody>
      </p:sp>
      <p:sp>
        <p:nvSpPr>
          <p:cNvPr id="5" name="Text 3"/>
          <p:cNvSpPr/>
          <p:nvPr/>
        </p:nvSpPr>
        <p:spPr>
          <a:xfrm>
            <a:off x="6529030" y="3266837"/>
            <a:ext cx="70587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Sempre lembremos a importância da conservação e da adaptação dos seres vivos em diferentes ambientes. </a:t>
            </a:r>
            <a:endParaRPr lang="en-US" sz="2189" dirty="0"/>
          </a:p>
        </p:txBody>
      </p:sp>
      <p:sp>
        <p:nvSpPr>
          <p:cNvPr id="6" name="Text 4"/>
          <p:cNvSpPr/>
          <p:nvPr/>
        </p:nvSpPr>
        <p:spPr>
          <a:xfrm>
            <a:off x="6529030" y="4914067"/>
            <a:ext cx="70587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Vamos juntos buscar preservar a nossa biodiversidade e garantir um futuro sustentável para todos.</a:t>
            </a:r>
            <a:endParaRPr lang="en-US" sz="2189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2382</Words>
  <Application>Microsoft Office PowerPoint</Application>
  <PresentationFormat>Personalizar</PresentationFormat>
  <Paragraphs>175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5" baseType="lpstr">
      <vt:lpstr>Arial</vt:lpstr>
      <vt:lpstr>Calibri</vt:lpstr>
      <vt:lpstr>Inter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Aerlane Queiroga</cp:lastModifiedBy>
  <cp:revision>2</cp:revision>
  <dcterms:created xsi:type="dcterms:W3CDTF">2023-10-18T18:24:53Z</dcterms:created>
  <dcterms:modified xsi:type="dcterms:W3CDTF">2023-11-17T19:54:07Z</dcterms:modified>
</cp:coreProperties>
</file>