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061" autoAdjust="0"/>
  </p:normalViewPr>
  <p:slideViewPr>
    <p:cSldViewPr snapToGrid="0" snapToObjects="1">
      <p:cViewPr>
        <p:scale>
          <a:sx n="33" d="100"/>
          <a:sy n="33" d="100"/>
        </p:scale>
        <p:origin x="190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361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1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9029" y="1508224"/>
            <a:ext cx="7058739" cy="5213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Esquelético e Tegumentar </a:t>
            </a:r>
            <a:r>
              <a:rPr lang="en-US" sz="6568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 </a:t>
            </a:r>
            <a:r>
              <a:rPr lang="en-US" sz="5400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Estrutura e Função</a:t>
            </a:r>
            <a:endParaRPr lang="en-US" sz="6568" dirty="0"/>
          </a:p>
        </p:txBody>
      </p:sp>
      <p:sp>
        <p:nvSpPr>
          <p:cNvPr id="6" name="Text 3"/>
          <p:cNvSpPr/>
          <p:nvPr/>
        </p:nvSpPr>
        <p:spPr>
          <a:xfrm>
            <a:off x="6529030" y="5595461"/>
            <a:ext cx="7058739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189" dirty="0" err="1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Vamosexplorar</a:t>
            </a:r>
            <a:r>
              <a:rPr lang="en-US" sz="2189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estruturas e funções desses sistemas super importantes.</a:t>
            </a:r>
            <a:endParaRPr lang="en-US" sz="2189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77939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7793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764619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que Estudar o Sistema Esquelético e Tegumentar?</a:t>
            </a:r>
            <a:endParaRPr lang="en-US" sz="5474" dirty="0"/>
          </a:p>
        </p:txBody>
      </p:sp>
      <p:sp>
        <p:nvSpPr>
          <p:cNvPr id="7" name="Shape 4"/>
          <p:cNvSpPr/>
          <p:nvPr/>
        </p:nvSpPr>
        <p:spPr>
          <a:xfrm>
            <a:off x="1042630" y="2919293"/>
            <a:ext cx="12545139" cy="2158008"/>
          </a:xfrm>
          <a:prstGeom prst="roundRect">
            <a:avLst>
              <a:gd name="adj" fmla="val 3865"/>
            </a:avLst>
          </a:prstGeom>
          <a:solidFill>
            <a:srgbClr val="25531E"/>
          </a:solidFill>
          <a:ln/>
        </p:spPr>
      </p:sp>
      <p:sp>
        <p:nvSpPr>
          <p:cNvPr id="8" name="Text 5"/>
          <p:cNvSpPr/>
          <p:nvPr/>
        </p:nvSpPr>
        <p:spPr>
          <a:xfrm>
            <a:off x="1320641" y="3197304"/>
            <a:ext cx="567690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Compreensão do Funcionamento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320641" y="3909655"/>
            <a:ext cx="11989118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Entender como esses sistemas trabalham juntos é fundamental para compreender o funcionamento do corpo humano.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1042630" y="5355312"/>
            <a:ext cx="12545139" cy="2158008"/>
          </a:xfrm>
          <a:prstGeom prst="roundRect">
            <a:avLst>
              <a:gd name="adj" fmla="val 3865"/>
            </a:avLst>
          </a:prstGeom>
          <a:solidFill>
            <a:srgbClr val="25531E"/>
          </a:solidFill>
          <a:ln/>
        </p:spPr>
      </p:sp>
      <p:sp>
        <p:nvSpPr>
          <p:cNvPr id="11" name="Text 8"/>
          <p:cNvSpPr/>
          <p:nvPr/>
        </p:nvSpPr>
        <p:spPr>
          <a:xfrm>
            <a:off x="1320641" y="5633323"/>
            <a:ext cx="35280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Estrutura e Proteção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1320641" y="6345674"/>
            <a:ext cx="11989118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esquelético fornece suporte estrutural, enquanto o sistema tegumentar protege o corpo contra danos externos.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804" y="798000"/>
            <a:ext cx="7873717" cy="663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172" y="0"/>
            <a:ext cx="2886227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764619"/>
            <a:ext cx="88875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Funções do Sistema Esquelético</a:t>
            </a:r>
            <a:endParaRPr lang="en-US" sz="5474" dirty="0"/>
          </a:p>
        </p:txBody>
      </p:sp>
      <p:sp>
        <p:nvSpPr>
          <p:cNvPr id="6" name="Shape 3"/>
          <p:cNvSpPr/>
          <p:nvPr/>
        </p:nvSpPr>
        <p:spPr>
          <a:xfrm>
            <a:off x="1042629" y="2823925"/>
            <a:ext cx="734979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7" name="Text 4"/>
          <p:cNvSpPr/>
          <p:nvPr/>
        </p:nvSpPr>
        <p:spPr>
          <a:xfrm>
            <a:off x="1252536" y="2876074"/>
            <a:ext cx="241729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1946195" y="2919413"/>
            <a:ext cx="3715463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Suporte Estrutural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946195" y="3397330"/>
            <a:ext cx="9380566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esquelético fornece a estrutura básica do corpo, mantendo os órgãos no lugar.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1042628" y="4386382"/>
            <a:ext cx="734979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1" name="Text 8"/>
          <p:cNvSpPr/>
          <p:nvPr/>
        </p:nvSpPr>
        <p:spPr>
          <a:xfrm>
            <a:off x="1222057" y="4438531"/>
            <a:ext cx="313352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1946194" y="4481870"/>
            <a:ext cx="3984051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Proteção de Órgãos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876722" y="4923731"/>
            <a:ext cx="9380566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ossos protegem órgãos vitais, como o coração e os pulmões, de possíveis danos.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973155" y="5989915"/>
            <a:ext cx="734979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5" name="Text 12"/>
          <p:cNvSpPr/>
          <p:nvPr/>
        </p:nvSpPr>
        <p:spPr>
          <a:xfrm>
            <a:off x="1148773" y="6042064"/>
            <a:ext cx="322305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1876721" y="6085403"/>
            <a:ext cx="6652023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Produção de Células Sanguíneas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1876722" y="6450132"/>
            <a:ext cx="9380566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Certas células do sistema esquelético são responsáveis pela produção de células sanguíneas, como os glóbulos vermelhos.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691" y="335042"/>
            <a:ext cx="10427018" cy="75595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76526"/>
            <a:ext cx="113461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Anatomia do Sistema Esquelético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2201347"/>
            <a:ext cx="3903583" cy="24125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496145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Ossos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000533" y="5509970"/>
            <a:ext cx="3903583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esquelético consiste em ossos, que fornecem estrutura e sustentação.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289" y="2201347"/>
            <a:ext cx="3903702" cy="24125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63289" y="496145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Articulações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5321192" y="5509970"/>
            <a:ext cx="3903702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articulações permitem o movimento entre os ossos.</a:t>
            </a:r>
            <a:endParaRPr lang="en-US" sz="2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068" y="2201347"/>
            <a:ext cx="3903702" cy="24125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84068" y="496145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Cartilagens</a:t>
            </a:r>
            <a:endParaRPr lang="en-US" sz="2800" dirty="0"/>
          </a:p>
        </p:txBody>
      </p:sp>
      <p:sp>
        <p:nvSpPr>
          <p:cNvPr id="13" name="Text 8"/>
          <p:cNvSpPr/>
          <p:nvPr/>
        </p:nvSpPr>
        <p:spPr>
          <a:xfrm>
            <a:off x="9641971" y="5509970"/>
            <a:ext cx="3903702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cartilagens são tecidos flexíveis que ajudam a amortecer os ossos e facilitar o movimento.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388977"/>
            <a:ext cx="12545139" cy="7840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775" y="-64772"/>
            <a:ext cx="9131464" cy="8294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301" y="216930"/>
            <a:ext cx="8629990" cy="7795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2804636"/>
            <a:ext cx="1075182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que é o Sistema Tegumentar?</a:t>
            </a:r>
            <a:endParaRPr lang="en-US" sz="6600" dirty="0"/>
          </a:p>
        </p:txBody>
      </p:sp>
      <p:sp>
        <p:nvSpPr>
          <p:cNvPr id="7" name="Text 4"/>
          <p:cNvSpPr/>
          <p:nvPr/>
        </p:nvSpPr>
        <p:spPr>
          <a:xfrm>
            <a:off x="1042630" y="4090511"/>
            <a:ext cx="12545139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tegumentar é composto pela pele, pelos, unhas e glândulas. Ele desempenha um papel fundamental na proteção do corpo contra lesões, infecções e perda de água. Além disso, a pele também regula a temperatura corporal e ajuda na síntese de vitamina D.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220" y="604421"/>
            <a:ext cx="10427018" cy="70207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185" y="-1"/>
            <a:ext cx="9804030" cy="8229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4756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3951046"/>
            <a:ext cx="1110234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Funções do Sistema Tegumentar</a:t>
            </a:r>
            <a:endParaRPr lang="en-US" sz="5474" dirty="0"/>
          </a:p>
        </p:txBody>
      </p:sp>
      <p:sp>
        <p:nvSpPr>
          <p:cNvPr id="6" name="Shape 3"/>
          <p:cNvSpPr/>
          <p:nvPr/>
        </p:nvSpPr>
        <p:spPr>
          <a:xfrm>
            <a:off x="1042630" y="497653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7" name="Text 4"/>
          <p:cNvSpPr/>
          <p:nvPr/>
        </p:nvSpPr>
        <p:spPr>
          <a:xfrm>
            <a:off x="1252537" y="5028680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1946196" y="5072019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Proteção contra Patógenos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946195" y="5980288"/>
            <a:ext cx="337077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tegumentar atua como uma barreira física para impedir a entrada de patógenos nocivos.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5316974" y="497653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1" name="Text 8"/>
          <p:cNvSpPr/>
          <p:nvPr/>
        </p:nvSpPr>
        <p:spPr>
          <a:xfrm>
            <a:off x="5496401" y="5028680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6220539" y="5072019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Regulação da Temperatura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6220538" y="5980288"/>
            <a:ext cx="337077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pele ajuda a controlar a temperatura corporal, impedindo a perda excessiva de calor.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9591318" y="497653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F5F0DB"/>
          </a:solidFill>
          <a:ln/>
        </p:spPr>
      </p:sp>
      <p:sp>
        <p:nvSpPr>
          <p:cNvPr id="15" name="Text 12"/>
          <p:cNvSpPr/>
          <p:nvPr/>
        </p:nvSpPr>
        <p:spPr>
          <a:xfrm>
            <a:off x="9766935" y="5028680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10494883" y="5072019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Sensação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10494882" y="5545948"/>
            <a:ext cx="3370779" cy="2668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pele contém receptores sensoriais que nos permitem sentir o toque, a pressão e a temperatura.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14681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Anatomia do Sistema Tegumentar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2189440"/>
            <a:ext cx="4851083" cy="29981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5535097"/>
            <a:ext cx="32232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Epiderme e Dermis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042630" y="6247448"/>
            <a:ext cx="6063972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pele é composta por duas camadas principais: a epiderme, camada mais externa, e a derme, camada mais profunda.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678" y="2189440"/>
            <a:ext cx="4851202" cy="29982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23678" y="5535216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Unhas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7523678" y="6247567"/>
            <a:ext cx="6064091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unhas são estruturas formadas por células especializadas da epiderme, que protegem as pontas dos dedos.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14681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Anatomia do Sistema Tegumentar</a:t>
            </a:r>
            <a:endParaRPr lang="en-US" sz="5474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30" y="2203554"/>
            <a:ext cx="4851083" cy="299811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42630" y="5549210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Cabelos</a:t>
            </a:r>
            <a:endParaRPr lang="en-US" sz="2800" dirty="0"/>
          </a:p>
        </p:txBody>
      </p:sp>
      <p:sp>
        <p:nvSpPr>
          <p:cNvPr id="13" name="Text 8"/>
          <p:cNvSpPr/>
          <p:nvPr/>
        </p:nvSpPr>
        <p:spPr>
          <a:xfrm>
            <a:off x="1042630" y="6261561"/>
            <a:ext cx="6063972" cy="1334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cabelos são estruturas filamentosas que crescem na derme e têm função estética e de proteção.</a:t>
            </a:r>
            <a:endParaRPr lang="en-US" sz="24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678" y="2203554"/>
            <a:ext cx="4851202" cy="299823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523678" y="5549329"/>
            <a:ext cx="39090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Glândulas Sudoríparas</a:t>
            </a:r>
            <a:endParaRPr lang="en-US" sz="2800" dirty="0"/>
          </a:p>
        </p:txBody>
      </p:sp>
      <p:sp>
        <p:nvSpPr>
          <p:cNvPr id="16" name="Text 10"/>
          <p:cNvSpPr/>
          <p:nvPr/>
        </p:nvSpPr>
        <p:spPr>
          <a:xfrm>
            <a:off x="7523678" y="6261680"/>
            <a:ext cx="6064091" cy="8896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glândulas sudoríparas produzem suor, ajudando a resfriar o corpo.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307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630" y="1223486"/>
            <a:ext cx="70587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Relação entre os Sistemas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1042630" y="3656171"/>
            <a:ext cx="3190161" cy="1042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Tegumentar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1042630" y="4976693"/>
            <a:ext cx="3190161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pele e o sistema esquelético trabalham juntos para proteger o corpo.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4918829" y="3656171"/>
            <a:ext cx="3190161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Exemplos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4918829" y="4455438"/>
            <a:ext cx="3190161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pele fornece uma camada de proteção extra para os ossos, ajudando a mantê-los saudáveis e intactos.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630" y="967978"/>
            <a:ext cx="12545139" cy="1737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Manutenção da Saúde Óssea e da Pele</a:t>
            </a:r>
            <a:endParaRPr lang="en-US" sz="6000" dirty="0"/>
          </a:p>
        </p:txBody>
      </p:sp>
      <p:sp>
        <p:nvSpPr>
          <p:cNvPr id="7" name="Shape 4"/>
          <p:cNvSpPr/>
          <p:nvPr/>
        </p:nvSpPr>
        <p:spPr>
          <a:xfrm>
            <a:off x="1042630" y="333994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8" name="Text 5"/>
          <p:cNvSpPr/>
          <p:nvPr/>
        </p:nvSpPr>
        <p:spPr>
          <a:xfrm>
            <a:off x="1252537" y="3392091"/>
            <a:ext cx="20574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1946196" y="3435429"/>
            <a:ext cx="2880360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Dieta Equilibrada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946196" y="4017645"/>
            <a:ext cx="3092768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alimentação saudável e rica em nutrientes essenciais é crucial para a saúde dos ossos e da pele.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316974" y="333994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2" name="Text 9"/>
          <p:cNvSpPr/>
          <p:nvPr/>
        </p:nvSpPr>
        <p:spPr>
          <a:xfrm>
            <a:off x="5496401" y="3392091"/>
            <a:ext cx="26670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6220539" y="3435429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Exercícios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6220539" y="4017645"/>
            <a:ext cx="3092768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prática regular de exercícios, como caminhada e musculação, fortalece os ossos e melhora a circulação sanguínea na pele.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9591318" y="3339941"/>
            <a:ext cx="625554" cy="625554"/>
          </a:xfrm>
          <a:prstGeom prst="roundRect">
            <a:avLst>
              <a:gd name="adj" fmla="val 13335"/>
            </a:avLst>
          </a:prstGeom>
          <a:solidFill>
            <a:srgbClr val="25531E"/>
          </a:solidFill>
          <a:ln/>
        </p:spPr>
      </p:sp>
      <p:sp>
        <p:nvSpPr>
          <p:cNvPr id="16" name="Text 13"/>
          <p:cNvSpPr/>
          <p:nvPr/>
        </p:nvSpPr>
        <p:spPr>
          <a:xfrm>
            <a:off x="9766935" y="3392091"/>
            <a:ext cx="274320" cy="521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4105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600" dirty="0"/>
          </a:p>
        </p:txBody>
      </p:sp>
      <p:sp>
        <p:nvSpPr>
          <p:cNvPr id="17" name="Text 14"/>
          <p:cNvSpPr/>
          <p:nvPr/>
        </p:nvSpPr>
        <p:spPr>
          <a:xfrm>
            <a:off x="10494883" y="3435429"/>
            <a:ext cx="309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21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Cuidados com a Pele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0494883" y="4451985"/>
            <a:ext cx="3092768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Hidratação e proteção contra danos solares são importantes para manter a pele saudável e prevenir problemas.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2545139" cy="1390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74"/>
              </a:lnSpc>
              <a:buNone/>
            </a:pPr>
            <a:r>
              <a:rPr lang="en-US" sz="4379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Importância do Uso de Protetor Solar - Sistema Tegumentar</a:t>
            </a:r>
            <a:endParaRPr lang="en-US" sz="4379" dirty="0"/>
          </a:p>
        </p:txBody>
      </p:sp>
      <p:sp>
        <p:nvSpPr>
          <p:cNvPr id="5" name="Text 3"/>
          <p:cNvSpPr/>
          <p:nvPr/>
        </p:nvSpPr>
        <p:spPr>
          <a:xfrm>
            <a:off x="1042630" y="2432804"/>
            <a:ext cx="12545139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 de uma mulher que usou protetor solar apenas no rosto por 40 anos.</a:t>
            </a: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844" y="3178233"/>
            <a:ext cx="9546712" cy="47733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A4314"/>
          </a:solidFill>
          <a:ln/>
        </p:spPr>
      </p:sp>
      <p:sp>
        <p:nvSpPr>
          <p:cNvPr id="4" name="Text 2"/>
          <p:cNvSpPr/>
          <p:nvPr/>
        </p:nvSpPr>
        <p:spPr>
          <a:xfrm>
            <a:off x="1042630" y="764619"/>
            <a:ext cx="1161288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Distúrbios do Sistema Esquelético</a:t>
            </a:r>
            <a:endParaRPr lang="en-US" sz="54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42" y="2050494"/>
            <a:ext cx="3903583" cy="24125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57641" y="466296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Fraturas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896142" y="5163352"/>
            <a:ext cx="4267776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fratura é a quebra de um osso e pode ocorrer devido a uma queda ou impacto.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289" y="2050494"/>
            <a:ext cx="3903702" cy="24125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24907" y="466296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Osteoporose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5154746" y="5125165"/>
            <a:ext cx="4684982" cy="311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osteoporose é uma condição em que os ossos se tornam frágeis e propensos a fraturas devido à perda de densidade óssea. Geralmente associados à idade e menopausa.</a:t>
            </a:r>
            <a:endParaRPr lang="en-US" sz="2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6926" y="2050494"/>
            <a:ext cx="3903702" cy="24125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418543" y="4662963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Artrite</a:t>
            </a:r>
            <a:endParaRPr lang="en-US" sz="2800" dirty="0"/>
          </a:p>
        </p:txBody>
      </p:sp>
      <p:sp>
        <p:nvSpPr>
          <p:cNvPr id="13" name="Text 8"/>
          <p:cNvSpPr/>
          <p:nvPr/>
        </p:nvSpPr>
        <p:spPr>
          <a:xfrm>
            <a:off x="9856926" y="5163352"/>
            <a:ext cx="4267906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artrite é uma doença que afeta as articulações, causando inflamação, dor e rigidez.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9856926" y="7192772"/>
            <a:ext cx="4267906" cy="4448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42630" y="764619"/>
            <a:ext cx="1173480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5474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Distúrbios do Sistema Tegumentar</a:t>
            </a:r>
            <a:endParaRPr lang="en-US" sz="5474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352" y="2067622"/>
            <a:ext cx="3341982" cy="33419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04129" y="5571105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Acne</a:t>
            </a:r>
            <a:endParaRPr lang="en-US" sz="2800" dirty="0"/>
          </a:p>
        </p:txBody>
      </p:sp>
      <p:sp>
        <p:nvSpPr>
          <p:cNvPr id="9" name="Text 5"/>
          <p:cNvSpPr/>
          <p:nvPr/>
        </p:nvSpPr>
        <p:spPr>
          <a:xfrm>
            <a:off x="1042630" y="6005326"/>
            <a:ext cx="3903583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acne é uma condição da pele caracterizada por espinhas e cravos, que geralmente ocorre durante a adolescência.</a:t>
            </a:r>
            <a:endParaRPr lang="en-US" sz="2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010" y="2067639"/>
            <a:ext cx="3342084" cy="334208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24907" y="5571224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Eczema</a:t>
            </a:r>
            <a:endParaRPr lang="en-US" sz="2800" dirty="0"/>
          </a:p>
        </p:txBody>
      </p:sp>
      <p:sp>
        <p:nvSpPr>
          <p:cNvPr id="12" name="Text 7"/>
          <p:cNvSpPr/>
          <p:nvPr/>
        </p:nvSpPr>
        <p:spPr>
          <a:xfrm>
            <a:off x="5363289" y="6005445"/>
            <a:ext cx="3903702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eczema é uma condição de pele crônica que causa inflamação, coceira e irritação.</a:t>
            </a:r>
            <a:endParaRPr lang="en-US" sz="2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789" y="2067639"/>
            <a:ext cx="3342084" cy="33420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245685" y="5571224"/>
            <a:ext cx="2780467" cy="43434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Câncer de Pele</a:t>
            </a:r>
            <a:endParaRPr lang="en-US" sz="2800" dirty="0"/>
          </a:p>
        </p:txBody>
      </p:sp>
      <p:sp>
        <p:nvSpPr>
          <p:cNvPr id="15" name="Text 9"/>
          <p:cNvSpPr/>
          <p:nvPr/>
        </p:nvSpPr>
        <p:spPr>
          <a:xfrm>
            <a:off x="9369229" y="6005564"/>
            <a:ext cx="4533377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câncer de pele é um tipo de câncer que se desenvolve nas células da pele devido à exposição excessiva aos raios UV do sol.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9030" y="1713428"/>
            <a:ext cx="7058739" cy="26063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Atividade Prática - Estrutura Óssea e Cutânea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6529030" y="4736902"/>
            <a:ext cx="70587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 dividir a turma em grupos para realizar uma atividade prática! Cada grupo deve criar um cartaz ilustrando a estrutura do sistema esquelético e tegumentar.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9030" y="2582227"/>
            <a:ext cx="6995160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Discussão em Grupo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6529030" y="3868103"/>
            <a:ext cx="7058739" cy="1779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Agora é a hora de compartilhar os cartazes criados pelos grupos! Cada grupo vai explicar as principais características de sua ilustração, estimulando a participação de todos.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AE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29030" y="2359819"/>
            <a:ext cx="5561052" cy="8687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6842"/>
              </a:lnSpc>
              <a:buNone/>
            </a:pPr>
            <a:r>
              <a:rPr lang="en-US" sz="6000" b="1" dirty="0">
                <a:solidFill>
                  <a:srgbClr val="3851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Conclusão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6529030" y="3645694"/>
            <a:ext cx="7058739" cy="2224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503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encerrar, vamos recapitular os principais pontos abordados nesta aula. É fundamental entender a importância de manter os sistemas esquelético e tegumentar saudáveis para o bom funcionamento do corpo.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789</Words>
  <Application>Microsoft Office PowerPoint</Application>
  <PresentationFormat>Personalizar</PresentationFormat>
  <Paragraphs>106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Calibri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Aerlane Queiroga</cp:lastModifiedBy>
  <cp:revision>2</cp:revision>
  <dcterms:created xsi:type="dcterms:W3CDTF">2023-11-10T19:39:41Z</dcterms:created>
  <dcterms:modified xsi:type="dcterms:W3CDTF">2023-11-21T20:04:56Z</dcterms:modified>
</cp:coreProperties>
</file>